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30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46A"/>
    <a:srgbClr val="F2F2F2"/>
    <a:srgbClr val="203864"/>
    <a:srgbClr val="FFFF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610" y="45"/>
      </p:cViewPr>
      <p:guideLst>
        <p:guide orient="horz" pos="1344"/>
        <p:guide pos="30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88C90-DBF4-4DA8-A05F-48248FAFEFC2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FBD46-089B-4CF2-A2A5-24B3337D2E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149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FBD46-089B-4CF2-A2A5-24B3337D2ED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438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2637B-A657-1333-518B-ABA36A24E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AAEEEC-4B90-26C3-0930-1C1648B54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BDE09-FB50-454D-CE27-FC2E43B29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9A3E-F21D-4DCA-A909-B28D206D186F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2CE708-1B98-DA68-8CFB-22E2C950B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F6D807-59F5-89A5-8635-1595E2CE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0D62-444E-4C18-BB26-F1F4FD621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69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5FBBB-55CC-55EC-559D-77AE40815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E1FFE8-1F89-4C9D-5A79-8E9B5738A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2EF0C3-DE41-587B-3887-4B506913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9A3E-F21D-4DCA-A909-B28D206D186F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7372E9-E788-3981-4F0D-EEF497BB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53363-DB64-A0D6-6A7C-EEA3DE4B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0D62-444E-4C18-BB26-F1F4FD621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59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902B1D-C18F-54DC-14B8-2604A3C038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5E6531-4D3E-59BB-E7F1-6B2AA2628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0A8409-B43D-9E7D-B317-9C076748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9A3E-F21D-4DCA-A909-B28D206D186F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20E90F-464D-B182-BA91-576030180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5DACB-CA9F-11AF-9A5E-CF4E74E5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0D62-444E-4C18-BB26-F1F4FD621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8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556BC-F121-15D9-38B2-51722E8DE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E98AA8-85A5-4780-FD39-A1080CE01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37B636-722C-7747-D6BC-9E03005D8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9A3E-F21D-4DCA-A909-B28D206D186F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C78979-DFAB-D6F1-1048-BB6F3A31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B285BE-2EFD-4E90-25C2-34D514FC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0D62-444E-4C18-BB26-F1F4FD621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67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9F9CA-79AF-5878-5716-383A24DF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4D0E2C-1FC2-CBFC-522B-2FF0E94AC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5AC49A-32BD-CB7A-C9BD-E34A6334E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9A3E-F21D-4DCA-A909-B28D206D186F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52261A-5BE4-B789-66E9-E6B5B8D1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8917C3-DB53-8BF9-3E00-E2ACB8ED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0D62-444E-4C18-BB26-F1F4FD621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509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3D8F2-913D-5F50-2FE8-096A690A2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441973-C8E2-399F-3FEE-35925FA86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AA0024-2A32-D328-C9BA-BA0E1118D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4A521E-0061-150E-D34E-AE6AACAE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9A3E-F21D-4DCA-A909-B28D206D186F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D844FB-4E06-3C82-2D67-3636AC50E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C4205F-A163-BFF7-5AC0-0A21FCDD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0D62-444E-4C18-BB26-F1F4FD621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86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C81D3-AC77-84D6-7696-DCF200BF9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DE76A8-E44F-55B7-97BE-9AC2ADEC4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4CAA3C-0404-3F0B-EF1A-0234998AF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42F0D0-CC17-B158-A172-ED9BDFE85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8883D1C-96A6-ED3C-EB1B-E5DD80EDB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82C0FA-958E-6B37-C007-4D5CF60E0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9A3E-F21D-4DCA-A909-B28D206D186F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220C2F-6ED5-6F4F-D5AD-982097DEA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29A9B33-B671-B7CC-9314-88A564EE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0D62-444E-4C18-BB26-F1F4FD621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330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6C789-9989-B424-E4A4-02E45DAC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F4209A-2B02-71DE-9012-ECB8C2966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9A3E-F21D-4DCA-A909-B28D206D186F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058335-514B-F227-6ACC-D52B00A9B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DDCF0D-4D9C-E099-6121-BF4A1A90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0D62-444E-4C18-BB26-F1F4FD621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397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374280-BC0C-2786-C6E9-397FC46B9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9A3E-F21D-4DCA-A909-B28D206D186F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F3ED7B-490C-24B3-68F4-A6D535B6F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21D93C-11B2-91D3-BE83-E20D898A4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0D62-444E-4C18-BB26-F1F4FD621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13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B9F1F-A393-EC4A-82EB-E90DF6907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FA636-B3C9-A270-7098-1BBB58805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BB8467-1489-C6B4-8159-5E0D01FB8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04A1BA-14DD-59A6-3008-4E149F122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9A3E-F21D-4DCA-A909-B28D206D186F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948CDF-EE41-BA60-0BFB-49EFFDDD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E4BA5F-5604-9872-B986-0B956DCD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0D62-444E-4C18-BB26-F1F4FD621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218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4A188D-5BE5-019F-CA00-1E687CC7C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FAB8E3-80AE-78BC-DB6F-9D9039C47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B27898-0FEE-90EA-07CB-82527EB6A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AD661A-5825-8782-B462-C6B2AC61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B9A3E-F21D-4DCA-A909-B28D206D186F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272B3F-90F0-17FA-ABF9-772278A57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95ADB6-1D60-37F0-1B15-85ED1AF9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10D62-444E-4C18-BB26-F1F4FD621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15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6DAE80-F850-9BF4-C5FD-8903FDB37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BCC2BE-CFB7-163F-7391-27295477E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271E48-F518-915A-2B0A-902BC2DD7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B9A3E-F21D-4DCA-A909-B28D206D186F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35B93-C1FE-3D62-D8C6-DBF0CAE1B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D140B9-72E7-01C0-C974-759B3C8AD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0D62-444E-4C18-BB26-F1F4FD621E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876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五边形 3">
            <a:extLst>
              <a:ext uri="{FF2B5EF4-FFF2-40B4-BE49-F238E27FC236}">
                <a16:creationId xmlns:a16="http://schemas.microsoft.com/office/drawing/2014/main" id="{293277FA-05AD-78CE-A5D5-C6DE04E41AE4}"/>
              </a:ext>
            </a:extLst>
          </p:cNvPr>
          <p:cNvSpPr/>
          <p:nvPr/>
        </p:nvSpPr>
        <p:spPr>
          <a:xfrm>
            <a:off x="507594" y="585465"/>
            <a:ext cx="3005469" cy="836014"/>
          </a:xfrm>
          <a:prstGeom prst="homePlat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V 形 4">
            <a:extLst>
              <a:ext uri="{FF2B5EF4-FFF2-40B4-BE49-F238E27FC236}">
                <a16:creationId xmlns:a16="http://schemas.microsoft.com/office/drawing/2014/main" id="{69E5100F-2093-48CD-2A1E-60655AB6A901}"/>
              </a:ext>
            </a:extLst>
          </p:cNvPr>
          <p:cNvSpPr/>
          <p:nvPr/>
        </p:nvSpPr>
        <p:spPr>
          <a:xfrm>
            <a:off x="3193183" y="585465"/>
            <a:ext cx="1510727" cy="836014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箭头: V 形 5">
            <a:extLst>
              <a:ext uri="{FF2B5EF4-FFF2-40B4-BE49-F238E27FC236}">
                <a16:creationId xmlns:a16="http://schemas.microsoft.com/office/drawing/2014/main" id="{AC08D2E8-346C-1A3E-58D7-4FFCB8B16D86}"/>
              </a:ext>
            </a:extLst>
          </p:cNvPr>
          <p:cNvSpPr/>
          <p:nvPr/>
        </p:nvSpPr>
        <p:spPr>
          <a:xfrm>
            <a:off x="4394646" y="585464"/>
            <a:ext cx="3992897" cy="836014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CE9E8961-070E-29F2-CAB6-3AE4F58CC0DA}"/>
              </a:ext>
            </a:extLst>
          </p:cNvPr>
          <p:cNvSpPr/>
          <p:nvPr/>
        </p:nvSpPr>
        <p:spPr>
          <a:xfrm>
            <a:off x="8063798" y="585464"/>
            <a:ext cx="3684729" cy="836014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A0FCDAC-A438-7A32-E621-B014A1C686A7}"/>
              </a:ext>
            </a:extLst>
          </p:cNvPr>
          <p:cNvSpPr/>
          <p:nvPr/>
        </p:nvSpPr>
        <p:spPr>
          <a:xfrm>
            <a:off x="507594" y="1545910"/>
            <a:ext cx="3912781" cy="10419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5E4F19-C198-C596-D317-44194D86D460}"/>
              </a:ext>
            </a:extLst>
          </p:cNvPr>
          <p:cNvSpPr/>
          <p:nvPr/>
        </p:nvSpPr>
        <p:spPr>
          <a:xfrm>
            <a:off x="507591" y="2719220"/>
            <a:ext cx="3912781" cy="1702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94E6E1-2217-20A1-88D1-6BA70525F386}"/>
              </a:ext>
            </a:extLst>
          </p:cNvPr>
          <p:cNvSpPr/>
          <p:nvPr/>
        </p:nvSpPr>
        <p:spPr>
          <a:xfrm>
            <a:off x="507591" y="5616115"/>
            <a:ext cx="3912781" cy="10419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F21C432-BE99-BB96-7DA7-74E6D7BED7DD}"/>
              </a:ext>
            </a:extLst>
          </p:cNvPr>
          <p:cNvSpPr/>
          <p:nvPr/>
        </p:nvSpPr>
        <p:spPr>
          <a:xfrm>
            <a:off x="507591" y="4449693"/>
            <a:ext cx="3912781" cy="10419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E13CFF-5E06-7F07-C914-F772037027D8}"/>
              </a:ext>
            </a:extLst>
          </p:cNvPr>
          <p:cNvSpPr/>
          <p:nvPr/>
        </p:nvSpPr>
        <p:spPr>
          <a:xfrm>
            <a:off x="8196350" y="1625748"/>
            <a:ext cx="3552177" cy="1702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2D895F2-A9FD-2CF1-3A95-3748CA7F8E73}"/>
              </a:ext>
            </a:extLst>
          </p:cNvPr>
          <p:cNvSpPr/>
          <p:nvPr/>
        </p:nvSpPr>
        <p:spPr>
          <a:xfrm>
            <a:off x="4670250" y="3450644"/>
            <a:ext cx="7108145" cy="1557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8A7373B-8F50-3719-967F-8CA389FDE4AA}"/>
              </a:ext>
            </a:extLst>
          </p:cNvPr>
          <p:cNvSpPr/>
          <p:nvPr/>
        </p:nvSpPr>
        <p:spPr>
          <a:xfrm>
            <a:off x="4670250" y="5132684"/>
            <a:ext cx="7078278" cy="1525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BC06BFC-234F-AF96-DA3C-CF0704E9870B}"/>
              </a:ext>
            </a:extLst>
          </p:cNvPr>
          <p:cNvSpPr txBox="1"/>
          <p:nvPr/>
        </p:nvSpPr>
        <p:spPr>
          <a:xfrm>
            <a:off x="507590" y="148442"/>
            <a:ext cx="7726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accent1">
                    <a:lumMod val="50000"/>
                  </a:schemeClr>
                </a:solidFill>
                <a:latin typeface="Segoe UI Emoji" panose="020B0502040204020203" pitchFamily="34" charset="0"/>
                <a:ea typeface="Segoe UI Emoji" panose="020B0502040204020203" pitchFamily="34" charset="0"/>
                <a:cs typeface="Microsoft New Tai Lue" panose="020B0502040204020203" pitchFamily="34" charset="0"/>
              </a:rPr>
              <a:t>[Timestamp]</a:t>
            </a:r>
            <a:endParaRPr lang="zh-CN" altLang="en-US" sz="1200" b="1" dirty="0">
              <a:solidFill>
                <a:schemeClr val="accent1">
                  <a:lumMod val="50000"/>
                </a:schemeClr>
              </a:solidFill>
              <a:latin typeface="Segoe UI Emoji" panose="020B0502040204020203" pitchFamily="34" charset="0"/>
              <a:ea typeface="MS Gothic" panose="020B0609070205080204" pitchFamily="49" charset="-128"/>
              <a:cs typeface="Microsoft New Tai Lue" panose="020B0502040204020203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3B3133C-AF5D-58F3-03B8-1976FB547C2B}"/>
              </a:ext>
            </a:extLst>
          </p:cNvPr>
          <p:cNvSpPr/>
          <p:nvPr/>
        </p:nvSpPr>
        <p:spPr>
          <a:xfrm>
            <a:off x="507590" y="1569128"/>
            <a:ext cx="1138843" cy="302805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2038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Financials</a:t>
            </a:r>
            <a:endParaRPr lang="zh-CN" altLang="en-US" sz="1400" dirty="0">
              <a:solidFill>
                <a:srgbClr val="2038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F2C2C15-EEBB-3BC0-8F85-7400C9270A96}"/>
              </a:ext>
            </a:extLst>
          </p:cNvPr>
          <p:cNvSpPr/>
          <p:nvPr/>
        </p:nvSpPr>
        <p:spPr>
          <a:xfrm>
            <a:off x="507590" y="2770199"/>
            <a:ext cx="1828800" cy="324972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2038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Trends</a:t>
            </a:r>
            <a:endParaRPr lang="zh-CN" altLang="en-US" sz="1400" dirty="0">
              <a:solidFill>
                <a:srgbClr val="2038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081564A-83C9-28EE-4E55-A2402E25B50A}"/>
              </a:ext>
            </a:extLst>
          </p:cNvPr>
          <p:cNvSpPr/>
          <p:nvPr/>
        </p:nvSpPr>
        <p:spPr>
          <a:xfrm>
            <a:off x="507590" y="4417316"/>
            <a:ext cx="3291325" cy="352552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2038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Procurement strategy</a:t>
            </a:r>
            <a:endParaRPr lang="zh-CN" altLang="en-US" sz="1400" dirty="0">
              <a:solidFill>
                <a:srgbClr val="2038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5FD5DCB-DAE3-1204-D01C-41B364C5016B}"/>
              </a:ext>
            </a:extLst>
          </p:cNvPr>
          <p:cNvSpPr/>
          <p:nvPr/>
        </p:nvSpPr>
        <p:spPr>
          <a:xfrm>
            <a:off x="507590" y="5736496"/>
            <a:ext cx="4105974" cy="224546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2038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to the Senior Management</a:t>
            </a:r>
            <a:endParaRPr lang="zh-CN" altLang="en-US" sz="1400" dirty="0">
              <a:solidFill>
                <a:srgbClr val="2038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48DE550-4A71-13C6-909C-37614217646A}"/>
              </a:ext>
            </a:extLst>
          </p:cNvPr>
          <p:cNvSpPr/>
          <p:nvPr/>
        </p:nvSpPr>
        <p:spPr>
          <a:xfrm>
            <a:off x="4702814" y="551693"/>
            <a:ext cx="3005469" cy="430537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2038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Account Managers(Vendor)</a:t>
            </a:r>
            <a:endParaRPr lang="zh-CN" altLang="en-US" sz="1400" dirty="0">
              <a:solidFill>
                <a:srgbClr val="2038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D0DA3D4-B806-66FD-8858-2F4F79DA9F58}"/>
              </a:ext>
            </a:extLst>
          </p:cNvPr>
          <p:cNvSpPr/>
          <p:nvPr/>
        </p:nvSpPr>
        <p:spPr>
          <a:xfrm>
            <a:off x="8454318" y="585463"/>
            <a:ext cx="2242711" cy="314423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2038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Stakeholders (Allianz)</a:t>
            </a:r>
            <a:endParaRPr lang="zh-CN" altLang="en-US" sz="1400" dirty="0">
              <a:solidFill>
                <a:srgbClr val="2038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86F6184-FB59-622F-27A3-3AF48EE91A32}"/>
              </a:ext>
            </a:extLst>
          </p:cNvPr>
          <p:cNvSpPr/>
          <p:nvPr/>
        </p:nvSpPr>
        <p:spPr>
          <a:xfrm>
            <a:off x="8226218" y="1637102"/>
            <a:ext cx="1907419" cy="311443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2038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Competitors</a:t>
            </a:r>
            <a:endParaRPr lang="zh-CN" altLang="en-US" sz="1400" dirty="0">
              <a:solidFill>
                <a:srgbClr val="2038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904015E-23C9-6321-7379-E203E9B798A1}"/>
              </a:ext>
            </a:extLst>
          </p:cNvPr>
          <p:cNvSpPr/>
          <p:nvPr/>
        </p:nvSpPr>
        <p:spPr>
          <a:xfrm>
            <a:off x="4702814" y="3506483"/>
            <a:ext cx="1867691" cy="270346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2038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Contracts</a:t>
            </a:r>
            <a:endParaRPr lang="zh-CN" altLang="en-US" sz="1400" dirty="0">
              <a:solidFill>
                <a:srgbClr val="2038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772AFB9-48C1-B64E-8629-254A05C15399}"/>
              </a:ext>
            </a:extLst>
          </p:cNvPr>
          <p:cNvSpPr/>
          <p:nvPr/>
        </p:nvSpPr>
        <p:spPr>
          <a:xfrm>
            <a:off x="4702814" y="5246808"/>
            <a:ext cx="5815578" cy="178374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2038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Planned and upcoming projects where vendor participates</a:t>
            </a:r>
            <a:endParaRPr lang="zh-CN" altLang="en-US" sz="1400" dirty="0">
              <a:solidFill>
                <a:srgbClr val="20386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46C4A03-7787-10FE-68F6-3852666DEBD0}"/>
              </a:ext>
            </a:extLst>
          </p:cNvPr>
          <p:cNvSpPr txBox="1"/>
          <p:nvPr/>
        </p:nvSpPr>
        <p:spPr>
          <a:xfrm>
            <a:off x="564275" y="619802"/>
            <a:ext cx="2628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1A2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[Vendor Name]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0B2E9BD-E945-9E61-2204-FAED0B5F65A2}"/>
              </a:ext>
            </a:extLst>
          </p:cNvPr>
          <p:cNvSpPr txBox="1"/>
          <p:nvPr/>
        </p:nvSpPr>
        <p:spPr>
          <a:xfrm>
            <a:off x="3579838" y="698623"/>
            <a:ext cx="767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[Owner]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BEC3EE0-E174-3FF7-2E2F-1B7E6C076DA6}"/>
              </a:ext>
            </a:extLst>
          </p:cNvPr>
          <p:cNvSpPr txBox="1"/>
          <p:nvPr/>
        </p:nvSpPr>
        <p:spPr>
          <a:xfrm>
            <a:off x="4833257" y="896958"/>
            <a:ext cx="3183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[</a:t>
            </a:r>
            <a:r>
              <a:rPr lang="en-US" altLang="zh-CN" sz="1200" dirty="0" err="1"/>
              <a:t>KeyAccountManagers</a:t>
            </a:r>
            <a:r>
              <a:rPr lang="en-US" altLang="zh-CN" sz="1200" dirty="0"/>
              <a:t>]</a:t>
            </a:r>
            <a:endParaRPr lang="zh-CN" altLang="en-US" sz="12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CEEB9E3-C743-6AAB-6FA0-974530986D31}"/>
              </a:ext>
            </a:extLst>
          </p:cNvPr>
          <p:cNvSpPr txBox="1"/>
          <p:nvPr/>
        </p:nvSpPr>
        <p:spPr>
          <a:xfrm>
            <a:off x="8456394" y="863522"/>
            <a:ext cx="3183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[</a:t>
            </a:r>
            <a:r>
              <a:rPr lang="en-US" altLang="zh-CN" sz="1200" dirty="0" err="1"/>
              <a:t>KeyStakeholders</a:t>
            </a:r>
            <a:r>
              <a:rPr lang="en-US" altLang="zh-CN" sz="1200" dirty="0"/>
              <a:t>]</a:t>
            </a:r>
            <a:endParaRPr lang="zh-CN" altLang="en-US" sz="12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E9D2211-7E87-F327-D44E-CD902E11399F}"/>
              </a:ext>
            </a:extLst>
          </p:cNvPr>
          <p:cNvSpPr txBox="1"/>
          <p:nvPr/>
        </p:nvSpPr>
        <p:spPr>
          <a:xfrm>
            <a:off x="522933" y="1832127"/>
            <a:ext cx="3626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[Financials]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E19F436-26C3-EC6B-833A-2D04C1F93E34}"/>
              </a:ext>
            </a:extLst>
          </p:cNvPr>
          <p:cNvSpPr txBox="1"/>
          <p:nvPr/>
        </p:nvSpPr>
        <p:spPr>
          <a:xfrm>
            <a:off x="564276" y="3152532"/>
            <a:ext cx="3626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sz="1200" dirty="0" err="1">
                <a:latin typeface="Arial" panose="020B0604020202020204" pitchFamily="34" charset="0"/>
                <a:cs typeface="Arial" panose="020B0604020202020204" pitchFamily="34" charset="0"/>
              </a:rPr>
              <a:t>MarketTrends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301178D-CCE3-CB95-CE8C-CB43BAC9EFA0}"/>
              </a:ext>
            </a:extLst>
          </p:cNvPr>
          <p:cNvSpPr txBox="1"/>
          <p:nvPr/>
        </p:nvSpPr>
        <p:spPr>
          <a:xfrm>
            <a:off x="522933" y="4750743"/>
            <a:ext cx="3626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[Strategy]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E5FBF61-24AA-8063-C898-71A05233B402}"/>
              </a:ext>
            </a:extLst>
          </p:cNvPr>
          <p:cNvSpPr txBox="1"/>
          <p:nvPr/>
        </p:nvSpPr>
        <p:spPr>
          <a:xfrm>
            <a:off x="564276" y="5972611"/>
            <a:ext cx="3626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[Msg]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3A6AB24-2B6E-6087-2627-3C7CF121F879}"/>
              </a:ext>
            </a:extLst>
          </p:cNvPr>
          <p:cNvSpPr txBox="1"/>
          <p:nvPr/>
        </p:nvSpPr>
        <p:spPr>
          <a:xfrm>
            <a:off x="8234534" y="2029071"/>
            <a:ext cx="3626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[Competitors]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8C26D1-1651-957B-C4C2-E2C154F394CB}"/>
              </a:ext>
            </a:extLst>
          </p:cNvPr>
          <p:cNvSpPr/>
          <p:nvPr/>
        </p:nvSpPr>
        <p:spPr>
          <a:xfrm>
            <a:off x="4670250" y="1524586"/>
            <a:ext cx="3346201" cy="294407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>
                <a:solidFill>
                  <a:srgbClr val="20386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Spend Overview, €m incl. VAT</a:t>
            </a:r>
          </a:p>
        </p:txBody>
      </p:sp>
    </p:spTree>
    <p:extLst>
      <p:ext uri="{BB962C8B-B14F-4D97-AF65-F5344CB8AC3E}">
        <p14:creationId xmlns:p14="http://schemas.microsoft.com/office/powerpoint/2010/main" val="2238834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4364</TotalTime>
  <Words>73</Words>
  <Application>Microsoft Office PowerPoint</Application>
  <PresentationFormat>宽屏</PresentationFormat>
  <Paragraphs>21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Segoe UI Emoji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Kexin Lu</dc:creator>
  <cp:lastModifiedBy>Kexin Lu</cp:lastModifiedBy>
  <cp:revision>16</cp:revision>
  <dcterms:created xsi:type="dcterms:W3CDTF">2025-01-17T15:58:52Z</dcterms:created>
  <dcterms:modified xsi:type="dcterms:W3CDTF">2025-01-24T23:04:53Z</dcterms:modified>
</cp:coreProperties>
</file>