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6A"/>
    <a:srgbClr val="F2F2F2"/>
    <a:srgbClr val="203864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45"/>
      </p:cViewPr>
      <p:guideLst>
        <p:guide orient="horz" pos="1344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8C90-DBF4-4DA8-A05F-48248FAFEFC2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BD46-089B-4CF2-A2A5-24B3337D2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FBD46-089B-4CF2-A2A5-24B3337D2E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637B-A657-1333-518B-ABA36A24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AEEEC-4B90-26C3-0930-1C1648B5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DE09-FB50-454D-CE27-FC2E43B2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E708-1B98-DA68-8CFB-22E2C950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D807-59F5-89A5-8635-1595E2C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FBBB-55CC-55EC-559D-77AE4081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1FFE8-1F89-4C9D-5A79-8E9B5738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EF0C3-DE41-587B-3887-4B50691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372E9-E788-3981-4F0D-EEF497BB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3363-DB64-A0D6-6A7C-EEA3DE4B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02B1D-C18F-54DC-14B8-2604A3C03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E6531-4D3E-59BB-E7F1-6B2AA262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A8409-B43D-9E7D-B317-9C076748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0E90F-464D-B182-BA91-57603018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DACB-CA9F-11AF-9A5E-CF4E74E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56BC-F121-15D9-38B2-51722E8D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8AA8-85A5-4780-FD39-A1080CE0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7B636-722C-7747-D6BC-9E03005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78979-DFAB-D6F1-1048-BB6F3A3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285BE-2EFD-4E90-25C2-34D514F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F9CA-79AF-5878-5716-383A24D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D0E2C-1FC2-CBFC-522B-2FF0E94A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AC49A-32BD-CB7A-C9BD-E34A6334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2261A-5BE4-B789-66E9-E6B5B8D1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17C3-DB53-8BF9-3E00-E2ACB8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D8F2-913D-5F50-2FE8-096A690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1973-C8E2-399F-3FEE-35925FA86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A0024-2A32-D328-C9BA-BA0E1118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A521E-0061-150E-D34E-AE6AACAE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844FB-4E06-3C82-2D67-3636AC50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4205F-A163-BFF7-5AC0-0A21FCD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C81D3-AC77-84D6-7696-DCF200B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E76A8-E44F-55B7-97BE-9AC2ADE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CAA3C-0404-3F0B-EF1A-0234998A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2F0D0-CC17-B158-A172-ED9BDFE8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83D1C-96A6-ED3C-EB1B-E5DD80ED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2C0FA-958E-6B37-C007-4D5CF60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20C2F-6ED5-6F4F-D5AD-982097DE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A9B33-B671-B7CC-9314-88A564EE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C789-9989-B424-E4A4-02E45DAC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F4209A-2B02-71DE-9012-ECB8C29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58335-514B-F227-6ACC-D52B00A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DCF0D-4D9C-E099-6121-BF4A1A9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74280-BC0C-2786-C6E9-397FC46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3ED7B-490C-24B3-68F4-A6D535B6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1D93C-11B2-91D3-BE83-E20D898A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9F1F-A393-EC4A-82EB-E90DF690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A636-B3C9-A270-7098-1BBB5880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B8467-1489-C6B4-8159-5E0D01FB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4A1BA-14DD-59A6-3008-4E149F1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48CDF-EE41-BA60-0BFB-49EFFDDD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4BA5F-5604-9872-B986-0B956DCD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A188D-5BE5-019F-CA00-1E687CC7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FAB8E3-80AE-78BC-DB6F-9D9039C4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27898-0FEE-90EA-07CB-82527EB6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D661A-5825-8782-B462-C6B2AC6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72B3F-90F0-17FA-ABF9-772278A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5ADB6-1D60-37F0-1B15-85ED1AF9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DAE80-F850-9BF4-C5FD-8903FDB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CC2BE-CFB7-163F-7391-27295477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71E48-F518-915A-2B0A-902BC2D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9A3E-F21D-4DCA-A909-B28D206D186F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35B93-C1FE-3D62-D8C6-DBF0CAE1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40B9-72E7-01C0-C974-759B3C8A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293277FA-05AD-78CE-A5D5-C6DE04E41AE4}"/>
              </a:ext>
            </a:extLst>
          </p:cNvPr>
          <p:cNvSpPr/>
          <p:nvPr/>
        </p:nvSpPr>
        <p:spPr>
          <a:xfrm>
            <a:off x="507594" y="585465"/>
            <a:ext cx="3005469" cy="83601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69E5100F-2093-48CD-2A1E-60655AB6A901}"/>
              </a:ext>
            </a:extLst>
          </p:cNvPr>
          <p:cNvSpPr/>
          <p:nvPr/>
        </p:nvSpPr>
        <p:spPr>
          <a:xfrm>
            <a:off x="3193183" y="585465"/>
            <a:ext cx="1510727" cy="8360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AC08D2E8-346C-1A3E-58D7-4FFCB8B16D86}"/>
              </a:ext>
            </a:extLst>
          </p:cNvPr>
          <p:cNvSpPr/>
          <p:nvPr/>
        </p:nvSpPr>
        <p:spPr>
          <a:xfrm>
            <a:off x="4394646" y="585464"/>
            <a:ext cx="3992897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CE9E8961-070E-29F2-CAB6-3AE4F58CC0DA}"/>
              </a:ext>
            </a:extLst>
          </p:cNvPr>
          <p:cNvSpPr/>
          <p:nvPr/>
        </p:nvSpPr>
        <p:spPr>
          <a:xfrm>
            <a:off x="8063798" y="585464"/>
            <a:ext cx="3684729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CDAC-A438-7A32-E621-B014A1C686A7}"/>
              </a:ext>
            </a:extLst>
          </p:cNvPr>
          <p:cNvSpPr/>
          <p:nvPr/>
        </p:nvSpPr>
        <p:spPr>
          <a:xfrm>
            <a:off x="507594" y="1545910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E4F19-C198-C596-D317-44194D86D460}"/>
              </a:ext>
            </a:extLst>
          </p:cNvPr>
          <p:cNvSpPr/>
          <p:nvPr/>
        </p:nvSpPr>
        <p:spPr>
          <a:xfrm>
            <a:off x="507591" y="2719220"/>
            <a:ext cx="3912781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94E6E1-2217-20A1-88D1-6BA70525F386}"/>
              </a:ext>
            </a:extLst>
          </p:cNvPr>
          <p:cNvSpPr/>
          <p:nvPr/>
        </p:nvSpPr>
        <p:spPr>
          <a:xfrm>
            <a:off x="507591" y="5616115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21C432-BE99-BB96-7DA7-74E6D7BED7DD}"/>
              </a:ext>
            </a:extLst>
          </p:cNvPr>
          <p:cNvSpPr/>
          <p:nvPr/>
        </p:nvSpPr>
        <p:spPr>
          <a:xfrm>
            <a:off x="507591" y="4449693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13CFF-5E06-7F07-C914-F772037027D8}"/>
              </a:ext>
            </a:extLst>
          </p:cNvPr>
          <p:cNvSpPr/>
          <p:nvPr/>
        </p:nvSpPr>
        <p:spPr>
          <a:xfrm>
            <a:off x="8196350" y="1625748"/>
            <a:ext cx="3552177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D895F2-A9FD-2CF1-3A95-3748CA7F8E73}"/>
              </a:ext>
            </a:extLst>
          </p:cNvPr>
          <p:cNvSpPr/>
          <p:nvPr/>
        </p:nvSpPr>
        <p:spPr>
          <a:xfrm>
            <a:off x="4670250" y="3450644"/>
            <a:ext cx="7108145" cy="15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A7373B-8F50-3719-967F-8CA389FDE4AA}"/>
              </a:ext>
            </a:extLst>
          </p:cNvPr>
          <p:cNvSpPr/>
          <p:nvPr/>
        </p:nvSpPr>
        <p:spPr>
          <a:xfrm>
            <a:off x="4670250" y="5132684"/>
            <a:ext cx="7078278" cy="15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06BFC-234F-AF96-DA3C-CF0704E9870B}"/>
              </a:ext>
            </a:extLst>
          </p:cNvPr>
          <p:cNvSpPr txBox="1"/>
          <p:nvPr/>
        </p:nvSpPr>
        <p:spPr>
          <a:xfrm>
            <a:off x="507590" y="148442"/>
            <a:ext cx="772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icrosoft New Tai Lue" panose="020B0502040204020203" pitchFamily="34" charset="0"/>
              </a:rPr>
              <a:t>[Timestamp]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Segoe UI Emoji" panose="020B0502040204020203" pitchFamily="34" charset="0"/>
              <a:ea typeface="MS Gothic" panose="020B0609070205080204" pitchFamily="49" charset="-128"/>
              <a:cs typeface="Microsoft New Tai Lue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B3133C-AF5D-58F3-03B8-1976FB547C2B}"/>
              </a:ext>
            </a:extLst>
          </p:cNvPr>
          <p:cNvSpPr/>
          <p:nvPr/>
        </p:nvSpPr>
        <p:spPr>
          <a:xfrm>
            <a:off x="507590" y="1569128"/>
            <a:ext cx="1138843" cy="302805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C2C15-EEBB-3BC0-8F85-7400C9270A96}"/>
              </a:ext>
            </a:extLst>
          </p:cNvPr>
          <p:cNvSpPr/>
          <p:nvPr/>
        </p:nvSpPr>
        <p:spPr>
          <a:xfrm>
            <a:off x="507590" y="2770199"/>
            <a:ext cx="1828800" cy="32497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81564A-83C9-28EE-4E55-A2402E25B50A}"/>
              </a:ext>
            </a:extLst>
          </p:cNvPr>
          <p:cNvSpPr/>
          <p:nvPr/>
        </p:nvSpPr>
        <p:spPr>
          <a:xfrm>
            <a:off x="507590" y="4417316"/>
            <a:ext cx="3291325" cy="35255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Procurement strategy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FD5DCB-DAE3-1204-D01C-41B364C5016B}"/>
              </a:ext>
            </a:extLst>
          </p:cNvPr>
          <p:cNvSpPr/>
          <p:nvPr/>
        </p:nvSpPr>
        <p:spPr>
          <a:xfrm>
            <a:off x="507590" y="5736496"/>
            <a:ext cx="4105974" cy="2245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to the Senior Management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8DE550-4A71-13C6-909C-37614217646A}"/>
              </a:ext>
            </a:extLst>
          </p:cNvPr>
          <p:cNvSpPr/>
          <p:nvPr/>
        </p:nvSpPr>
        <p:spPr>
          <a:xfrm>
            <a:off x="4702814" y="551693"/>
            <a:ext cx="3005469" cy="43053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Account Managers(Vendor)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0DA3D4-B806-66FD-8858-2F4F79DA9F58}"/>
              </a:ext>
            </a:extLst>
          </p:cNvPr>
          <p:cNvSpPr/>
          <p:nvPr/>
        </p:nvSpPr>
        <p:spPr>
          <a:xfrm>
            <a:off x="8454318" y="585463"/>
            <a:ext cx="2242711" cy="31442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 (Allianz)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6F6184-FB59-622F-27A3-3AF48EE91A32}"/>
              </a:ext>
            </a:extLst>
          </p:cNvPr>
          <p:cNvSpPr/>
          <p:nvPr/>
        </p:nvSpPr>
        <p:spPr>
          <a:xfrm>
            <a:off x="8226218" y="1637102"/>
            <a:ext cx="1907419" cy="31144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4015E-23C9-6321-7379-E203E9B798A1}"/>
              </a:ext>
            </a:extLst>
          </p:cNvPr>
          <p:cNvSpPr/>
          <p:nvPr/>
        </p:nvSpPr>
        <p:spPr>
          <a:xfrm>
            <a:off x="4702814" y="3506483"/>
            <a:ext cx="1867691" cy="2703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Contracts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2AFB9-48C1-B64E-8629-254A05C15399}"/>
              </a:ext>
            </a:extLst>
          </p:cNvPr>
          <p:cNvSpPr/>
          <p:nvPr/>
        </p:nvSpPr>
        <p:spPr>
          <a:xfrm>
            <a:off x="4702814" y="5246808"/>
            <a:ext cx="5815578" cy="17837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 and upcoming projects where vendor participates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C4A03-7787-10FE-68F6-3852666DEBD0}"/>
              </a:ext>
            </a:extLst>
          </p:cNvPr>
          <p:cNvSpPr txBox="1"/>
          <p:nvPr/>
        </p:nvSpPr>
        <p:spPr>
          <a:xfrm>
            <a:off x="564275" y="619802"/>
            <a:ext cx="2628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A2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[Vendor Name]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2E9BD-E945-9E61-2204-FAED0B5F65A2}"/>
              </a:ext>
            </a:extLst>
          </p:cNvPr>
          <p:cNvSpPr txBox="1"/>
          <p:nvPr/>
        </p:nvSpPr>
        <p:spPr>
          <a:xfrm>
            <a:off x="3579838" y="698623"/>
            <a:ext cx="76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[Owner]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EC3EE0-E174-3FF7-2E2F-1B7E6C076DA6}"/>
              </a:ext>
            </a:extLst>
          </p:cNvPr>
          <p:cNvSpPr txBox="1"/>
          <p:nvPr/>
        </p:nvSpPr>
        <p:spPr>
          <a:xfrm>
            <a:off x="4833257" y="896958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</a:t>
            </a:r>
            <a:r>
              <a:rPr lang="en-US" altLang="zh-CN" sz="1200" dirty="0" err="1"/>
              <a:t>KeyAccountManagers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EEB9E3-C743-6AAB-6FA0-974530986D31}"/>
              </a:ext>
            </a:extLst>
          </p:cNvPr>
          <p:cNvSpPr txBox="1"/>
          <p:nvPr/>
        </p:nvSpPr>
        <p:spPr>
          <a:xfrm>
            <a:off x="8456394" y="863522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</a:t>
            </a:r>
            <a:r>
              <a:rPr lang="en-US" altLang="zh-CN" sz="1200" dirty="0" err="1"/>
              <a:t>KeyStakeholders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9D2211-7E87-F327-D44E-CD902E11399F}"/>
              </a:ext>
            </a:extLst>
          </p:cNvPr>
          <p:cNvSpPr txBox="1"/>
          <p:nvPr/>
        </p:nvSpPr>
        <p:spPr>
          <a:xfrm>
            <a:off x="522933" y="1832127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[Financials]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19F436-26C3-EC6B-833A-2D04C1F93E34}"/>
              </a:ext>
            </a:extLst>
          </p:cNvPr>
          <p:cNvSpPr txBox="1"/>
          <p:nvPr/>
        </p:nvSpPr>
        <p:spPr>
          <a:xfrm>
            <a:off x="564276" y="3152532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MarketTrends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01178D-CCE3-CB95-CE8C-CB43BAC9EFA0}"/>
              </a:ext>
            </a:extLst>
          </p:cNvPr>
          <p:cNvSpPr txBox="1"/>
          <p:nvPr/>
        </p:nvSpPr>
        <p:spPr>
          <a:xfrm>
            <a:off x="522933" y="4750743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[Strategy]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5FBF61-24AA-8063-C898-71A05233B402}"/>
              </a:ext>
            </a:extLst>
          </p:cNvPr>
          <p:cNvSpPr txBox="1"/>
          <p:nvPr/>
        </p:nvSpPr>
        <p:spPr>
          <a:xfrm>
            <a:off x="564276" y="597261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[Msg]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A6AB24-2B6E-6087-2627-3C7CF121F879}"/>
              </a:ext>
            </a:extLst>
          </p:cNvPr>
          <p:cNvSpPr txBox="1"/>
          <p:nvPr/>
        </p:nvSpPr>
        <p:spPr>
          <a:xfrm>
            <a:off x="8234534" y="202907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[Competitors]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8C26D1-1651-957B-C4C2-E2C154F394CB}"/>
              </a:ext>
            </a:extLst>
          </p:cNvPr>
          <p:cNvSpPr/>
          <p:nvPr/>
        </p:nvSpPr>
        <p:spPr>
          <a:xfrm>
            <a:off x="4670250" y="1524586"/>
            <a:ext cx="3346201" cy="29440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Spend Overview, €m incl. VAT</a:t>
            </a:r>
          </a:p>
        </p:txBody>
      </p:sp>
    </p:spTree>
    <p:extLst>
      <p:ext uri="{BB962C8B-B14F-4D97-AF65-F5344CB8AC3E}">
        <p14:creationId xmlns:p14="http://schemas.microsoft.com/office/powerpoint/2010/main" val="22388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73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Segoe UI Emoji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Lu</dc:creator>
  <cp:lastModifiedBy>Kexin Lu</cp:lastModifiedBy>
  <cp:revision>15</cp:revision>
  <dcterms:created xsi:type="dcterms:W3CDTF">2025-01-17T15:58:52Z</dcterms:created>
  <dcterms:modified xsi:type="dcterms:W3CDTF">2025-01-24T18:19:04Z</dcterms:modified>
</cp:coreProperties>
</file>