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25.svg" ContentType="image/svg+xml"/>
  <Override PartName="/ppt/media/image26.svg" ContentType="image/svg+xml"/>
  <Override PartName="/ppt/media/image27.svg" ContentType="image/svg+xml"/>
  <Override PartName="/ppt/media/image28.svg" ContentType="image/svg+xml"/>
  <Override PartName="/ppt/media/image29.svg" ContentType="image/svg+xml"/>
  <Override PartName="/ppt/media/image3.svg" ContentType="image/svg+xml"/>
  <Override PartName="/ppt/media/image30.svg" ContentType="image/svg+xml"/>
  <Override PartName="/ppt/media/image31.svg" ContentType="image/svg+xml"/>
  <Override PartName="/ppt/media/image32.svg" ContentType="image/svg+xml"/>
  <Override PartName="/ppt/media/image33.svg" ContentType="image/svg+xml"/>
  <Override PartName="/ppt/media/image34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6858000" cy="9144000"/>
  <p:embeddedFontLst>
    <p:embeddedFont>
      <p:font typeface="Clear Sans Bold" panose="020B0803030202020304"/>
      <p:bold r:id="rId17"/>
    </p:embeddedFont>
    <p:embeddedFont>
      <p:font typeface="Clear Sans" panose="020B0503030202020304"/>
      <p:regular r:id="rId18"/>
    </p:embeddedFont>
    <p:embeddedFont>
      <p:font typeface="Canva Sans Bold" panose="020B0803030501040103"/>
      <p:bold r:id="rId19"/>
    </p:embeddedFont>
    <p:embeddedFont>
      <p:font typeface="Canva Sans" panose="020B0503030501040103"/>
      <p:regular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sv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18.svg"/><Relationship Id="rId7" Type="http://schemas.openxmlformats.org/officeDocument/2006/relationships/image" Target="../media/image22.png"/><Relationship Id="rId6" Type="http://schemas.openxmlformats.org/officeDocument/2006/relationships/image" Target="../media/image17.svg"/><Relationship Id="rId5" Type="http://schemas.openxmlformats.org/officeDocument/2006/relationships/image" Target="../media/image21.png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34.svg"/><Relationship Id="rId4" Type="http://schemas.openxmlformats.org/officeDocument/2006/relationships/image" Target="../media/image16.svg"/><Relationship Id="rId39" Type="http://schemas.openxmlformats.org/officeDocument/2006/relationships/image" Target="../media/image38.png"/><Relationship Id="rId38" Type="http://schemas.openxmlformats.org/officeDocument/2006/relationships/image" Target="../media/image33.svg"/><Relationship Id="rId37" Type="http://schemas.openxmlformats.org/officeDocument/2006/relationships/image" Target="../media/image37.png"/><Relationship Id="rId36" Type="http://schemas.openxmlformats.org/officeDocument/2006/relationships/image" Target="../media/image32.svg"/><Relationship Id="rId35" Type="http://schemas.openxmlformats.org/officeDocument/2006/relationships/image" Target="../media/image36.png"/><Relationship Id="rId34" Type="http://schemas.openxmlformats.org/officeDocument/2006/relationships/image" Target="../media/image31.svg"/><Relationship Id="rId33" Type="http://schemas.openxmlformats.org/officeDocument/2006/relationships/image" Target="../media/image35.png"/><Relationship Id="rId32" Type="http://schemas.openxmlformats.org/officeDocument/2006/relationships/image" Target="../media/image30.svg"/><Relationship Id="rId31" Type="http://schemas.openxmlformats.org/officeDocument/2006/relationships/image" Target="../media/image34.png"/><Relationship Id="rId30" Type="http://schemas.openxmlformats.org/officeDocument/2006/relationships/image" Target="../media/image29.svg"/><Relationship Id="rId3" Type="http://schemas.openxmlformats.org/officeDocument/2006/relationships/image" Target="../media/image20.png"/><Relationship Id="rId29" Type="http://schemas.openxmlformats.org/officeDocument/2006/relationships/image" Target="../media/image33.png"/><Relationship Id="rId28" Type="http://schemas.openxmlformats.org/officeDocument/2006/relationships/image" Target="../media/image28.svg"/><Relationship Id="rId27" Type="http://schemas.openxmlformats.org/officeDocument/2006/relationships/image" Target="../media/image32.png"/><Relationship Id="rId26" Type="http://schemas.openxmlformats.org/officeDocument/2006/relationships/image" Target="../media/image27.svg"/><Relationship Id="rId25" Type="http://schemas.openxmlformats.org/officeDocument/2006/relationships/image" Target="../media/image31.png"/><Relationship Id="rId24" Type="http://schemas.openxmlformats.org/officeDocument/2006/relationships/image" Target="../media/image26.svg"/><Relationship Id="rId23" Type="http://schemas.openxmlformats.org/officeDocument/2006/relationships/image" Target="../media/image30.png"/><Relationship Id="rId22" Type="http://schemas.openxmlformats.org/officeDocument/2006/relationships/image" Target="../media/image25.svg"/><Relationship Id="rId21" Type="http://schemas.openxmlformats.org/officeDocument/2006/relationships/image" Target="../media/image29.png"/><Relationship Id="rId20" Type="http://schemas.openxmlformats.org/officeDocument/2006/relationships/image" Target="../media/image24.svg"/><Relationship Id="rId2" Type="http://schemas.openxmlformats.org/officeDocument/2006/relationships/image" Target="../media/image15.svg"/><Relationship Id="rId19" Type="http://schemas.openxmlformats.org/officeDocument/2006/relationships/image" Target="../media/image28.png"/><Relationship Id="rId18" Type="http://schemas.openxmlformats.org/officeDocument/2006/relationships/image" Target="../media/image23.svg"/><Relationship Id="rId17" Type="http://schemas.openxmlformats.org/officeDocument/2006/relationships/image" Target="../media/image27.png"/><Relationship Id="rId16" Type="http://schemas.openxmlformats.org/officeDocument/2006/relationships/image" Target="../media/image22.svg"/><Relationship Id="rId15" Type="http://schemas.openxmlformats.org/officeDocument/2006/relationships/image" Target="../media/image26.png"/><Relationship Id="rId14" Type="http://schemas.openxmlformats.org/officeDocument/2006/relationships/image" Target="../media/image21.svg"/><Relationship Id="rId13" Type="http://schemas.openxmlformats.org/officeDocument/2006/relationships/image" Target="../media/image25.png"/><Relationship Id="rId12" Type="http://schemas.openxmlformats.org/officeDocument/2006/relationships/image" Target="../media/image20.svg"/><Relationship Id="rId11" Type="http://schemas.openxmlformats.org/officeDocument/2006/relationships/image" Target="../media/image24.png"/><Relationship Id="rId10" Type="http://schemas.openxmlformats.org/officeDocument/2006/relationships/image" Target="../media/image19.sv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sv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sv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svg"/><Relationship Id="rId3" Type="http://schemas.openxmlformats.org/officeDocument/2006/relationships/image" Target="../media/image12.png"/><Relationship Id="rId2" Type="http://schemas.openxmlformats.org/officeDocument/2006/relationships/image" Target="../media/image10.sv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svg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82" y="629132"/>
            <a:ext cx="4454452" cy="4114800"/>
          </a:xfrm>
          <a:custGeom>
            <a:avLst/>
            <a:gdLst/>
            <a:ahLst/>
            <a:cxnLst/>
            <a:rect l="l" t="t" r="r" b="b"/>
            <a:pathLst>
              <a:path w="4454452" h="4114800">
                <a:moveTo>
                  <a:pt x="0" y="0"/>
                </a:moveTo>
                <a:lnTo>
                  <a:pt x="4454452" y="0"/>
                </a:lnTo>
                <a:lnTo>
                  <a:pt x="4454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85334" y="5330290"/>
            <a:ext cx="4428412" cy="4114800"/>
          </a:xfrm>
          <a:custGeom>
            <a:avLst/>
            <a:gdLst/>
            <a:ahLst/>
            <a:cxnLst/>
            <a:rect l="l" t="t" r="r" b="b"/>
            <a:pathLst>
              <a:path w="4428412" h="4114800">
                <a:moveTo>
                  <a:pt x="0" y="0"/>
                </a:moveTo>
                <a:lnTo>
                  <a:pt x="4428411" y="0"/>
                </a:lnTo>
                <a:lnTo>
                  <a:pt x="44284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053284" y="3355090"/>
            <a:ext cx="3613247" cy="2777684"/>
          </a:xfrm>
          <a:custGeom>
            <a:avLst/>
            <a:gdLst/>
            <a:ahLst/>
            <a:cxnLst/>
            <a:rect l="l" t="t" r="r" b="b"/>
            <a:pathLst>
              <a:path w="3613247" h="2777684">
                <a:moveTo>
                  <a:pt x="0" y="0"/>
                </a:moveTo>
                <a:lnTo>
                  <a:pt x="3613247" y="0"/>
                </a:lnTo>
                <a:lnTo>
                  <a:pt x="3613247" y="2777684"/>
                </a:lnTo>
                <a:lnTo>
                  <a:pt x="0" y="27776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053284" y="629132"/>
            <a:ext cx="2400203" cy="2244190"/>
          </a:xfrm>
          <a:custGeom>
            <a:avLst/>
            <a:gdLst/>
            <a:ahLst/>
            <a:cxnLst/>
            <a:rect l="l" t="t" r="r" b="b"/>
            <a:pathLst>
              <a:path w="2400203" h="2244190">
                <a:moveTo>
                  <a:pt x="0" y="0"/>
                </a:moveTo>
                <a:lnTo>
                  <a:pt x="2400203" y="0"/>
                </a:lnTo>
                <a:lnTo>
                  <a:pt x="2400203" y="2244190"/>
                </a:lnTo>
                <a:lnTo>
                  <a:pt x="0" y="22441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9144000" y="1131456"/>
            <a:ext cx="8217084" cy="8126844"/>
            <a:chOff x="0" y="0"/>
            <a:chExt cx="10956112" cy="10835792"/>
          </a:xfrm>
        </p:grpSpPr>
        <p:sp>
          <p:nvSpPr>
            <p:cNvPr id="7" name="TextBox 7"/>
            <p:cNvSpPr txBox="1"/>
            <p:nvPr/>
          </p:nvSpPr>
          <p:spPr>
            <a:xfrm>
              <a:off x="0" y="142875"/>
              <a:ext cx="10956112" cy="68590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en-US" sz="8000">
                  <a:solidFill>
                    <a:srgbClr val="F7B4A7"/>
                  </a:solidFill>
                  <a:latin typeface="Clear Sans Bold" panose="020B0803030202020304"/>
                </a:rPr>
                <a:t>Real-Time Attendance System with Client-Server Communication</a:t>
              </a:r>
              <a:endParaRPr lang="en-US" sz="8000">
                <a:solidFill>
                  <a:srgbClr val="F7B4A7"/>
                </a:solidFill>
                <a:latin typeface="Clear Sans Bold" panose="020B0803030202020304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683863"/>
              <a:ext cx="10956112" cy="31519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>
                  <a:solidFill>
                    <a:srgbClr val="94DDDE"/>
                  </a:solidFill>
                  <a:latin typeface="Clear Sans" panose="020B0503030202020304"/>
                </a:rPr>
                <a:t>Developed a real-time attendance system with client-server communication, enabling users to input data and mark attendance interactively.</a:t>
              </a:r>
              <a:endParaRPr lang="en-US" sz="3400">
                <a:solidFill>
                  <a:srgbClr val="94DDDE"/>
                </a:solidFill>
                <a:latin typeface="Clear Sans" panose="020B0503030202020304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40161" y="3626828"/>
            <a:ext cx="4849822" cy="3033343"/>
          </a:xfrm>
          <a:custGeom>
            <a:avLst/>
            <a:gdLst/>
            <a:ahLst/>
            <a:cxnLst/>
            <a:rect l="l" t="t" r="r" b="b"/>
            <a:pathLst>
              <a:path w="4849822" h="3033343">
                <a:moveTo>
                  <a:pt x="0" y="0"/>
                </a:moveTo>
                <a:lnTo>
                  <a:pt x="4849822" y="0"/>
                </a:lnTo>
                <a:lnTo>
                  <a:pt x="4849822" y="3033344"/>
                </a:lnTo>
                <a:lnTo>
                  <a:pt x="0" y="303334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65100" y="8613636"/>
            <a:ext cx="4338720" cy="2713672"/>
          </a:xfrm>
          <a:custGeom>
            <a:avLst/>
            <a:gdLst/>
            <a:ahLst/>
            <a:cxnLst/>
            <a:rect l="l" t="t" r="r" b="b"/>
            <a:pathLst>
              <a:path w="4338720" h="2713672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976014" y="7483497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320348" y="712171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059815"/>
            <a:ext cx="9829165" cy="1274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sz="7100">
                <a:solidFill>
                  <a:srgbClr val="2B4B82"/>
                </a:solidFill>
                <a:latin typeface="Canva Sans Bold" panose="020B0803030501040103"/>
              </a:rPr>
              <a:t>FUTURE SCOPE</a:t>
            </a:r>
            <a:endParaRPr lang="en-US" sz="7100">
              <a:solidFill>
                <a:srgbClr val="2B4B82"/>
              </a:solidFill>
              <a:latin typeface="Canva Sans Bold" panose="020B0803030501040103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2731471"/>
            <a:ext cx="11184601" cy="3887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Canva Sans" panose="020B0503030501040103"/>
              </a:rPr>
              <a:t>The Real-Time Attendance System exhibits potential for future development, including the integration of biometric authentication, predictive analytics through machine learning, and the development of a mobile application. Enhanced reporting, geolocation tracking, and user customization are additional features that could be incorporated. Integration with Learning Management Systems, multi-factor authentication, cloud services, and a feedback mechanism for continuous improvement further extend the system's capabilities. Exploring gamification elements, accessibility features, and ensuring a user-friendly experience contribute to the system's adaptability and evolution in response to the dynamic needs of educational and organizational environments.</a:t>
            </a:r>
            <a:endParaRPr lang="en-US" sz="2200">
              <a:solidFill>
                <a:srgbClr val="000000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01862" y="1700343"/>
            <a:ext cx="571419" cy="559990"/>
          </a:xfrm>
          <a:custGeom>
            <a:avLst/>
            <a:gdLst/>
            <a:ahLst/>
            <a:cxnLst/>
            <a:rect l="l" t="t" r="r" b="b"/>
            <a:pathLst>
              <a:path w="571419" h="559990">
                <a:moveTo>
                  <a:pt x="0" y="0"/>
                </a:moveTo>
                <a:lnTo>
                  <a:pt x="571419" y="0"/>
                </a:lnTo>
                <a:lnTo>
                  <a:pt x="571419" y="559990"/>
                </a:lnTo>
                <a:lnTo>
                  <a:pt x="0" y="55999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16826" y="1649522"/>
            <a:ext cx="441489" cy="661632"/>
          </a:xfrm>
          <a:custGeom>
            <a:avLst/>
            <a:gdLst/>
            <a:ahLst/>
            <a:cxnLst/>
            <a:rect l="l" t="t" r="r" b="b"/>
            <a:pathLst>
              <a:path w="441489" h="661632">
                <a:moveTo>
                  <a:pt x="0" y="0"/>
                </a:moveTo>
                <a:lnTo>
                  <a:pt x="441489" y="0"/>
                </a:lnTo>
                <a:lnTo>
                  <a:pt x="441489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96215" y="1696456"/>
            <a:ext cx="537826" cy="567762"/>
          </a:xfrm>
          <a:custGeom>
            <a:avLst/>
            <a:gdLst/>
            <a:ahLst/>
            <a:cxnLst/>
            <a:rect l="l" t="t" r="r" b="b"/>
            <a:pathLst>
              <a:path w="537826" h="567762">
                <a:moveTo>
                  <a:pt x="0" y="0"/>
                </a:moveTo>
                <a:lnTo>
                  <a:pt x="537826" y="0"/>
                </a:lnTo>
                <a:lnTo>
                  <a:pt x="537826" y="567763"/>
                </a:lnTo>
                <a:lnTo>
                  <a:pt x="0" y="5677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000066" y="1649522"/>
            <a:ext cx="589454" cy="661632"/>
          </a:xfrm>
          <a:custGeom>
            <a:avLst/>
            <a:gdLst/>
            <a:ahLst/>
            <a:cxnLst/>
            <a:rect l="l" t="t" r="r" b="b"/>
            <a:pathLst>
              <a:path w="589454" h="661632">
                <a:moveTo>
                  <a:pt x="0" y="0"/>
                </a:moveTo>
                <a:lnTo>
                  <a:pt x="589454" y="0"/>
                </a:lnTo>
                <a:lnTo>
                  <a:pt x="589454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47376" y="8074092"/>
            <a:ext cx="680391" cy="465140"/>
          </a:xfrm>
          <a:custGeom>
            <a:avLst/>
            <a:gdLst/>
            <a:ahLst/>
            <a:cxnLst/>
            <a:rect l="l" t="t" r="r" b="b"/>
            <a:pathLst>
              <a:path w="680391" h="465140">
                <a:moveTo>
                  <a:pt x="0" y="0"/>
                </a:moveTo>
                <a:lnTo>
                  <a:pt x="680391" y="0"/>
                </a:lnTo>
                <a:lnTo>
                  <a:pt x="680391" y="465140"/>
                </a:lnTo>
                <a:lnTo>
                  <a:pt x="0" y="4651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555947" y="8026575"/>
            <a:ext cx="563247" cy="560175"/>
          </a:xfrm>
          <a:custGeom>
            <a:avLst/>
            <a:gdLst/>
            <a:ahLst/>
            <a:cxnLst/>
            <a:rect l="l" t="t" r="r" b="b"/>
            <a:pathLst>
              <a:path w="563247" h="560175">
                <a:moveTo>
                  <a:pt x="0" y="0"/>
                </a:moveTo>
                <a:lnTo>
                  <a:pt x="563247" y="0"/>
                </a:lnTo>
                <a:lnTo>
                  <a:pt x="563247" y="560175"/>
                </a:lnTo>
                <a:lnTo>
                  <a:pt x="0" y="56017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244230" y="7975846"/>
            <a:ext cx="241796" cy="661632"/>
          </a:xfrm>
          <a:custGeom>
            <a:avLst/>
            <a:gdLst/>
            <a:ahLst/>
            <a:cxnLst/>
            <a:rect l="l" t="t" r="r" b="b"/>
            <a:pathLst>
              <a:path w="241796" h="661632">
                <a:moveTo>
                  <a:pt x="0" y="0"/>
                </a:moveTo>
                <a:lnTo>
                  <a:pt x="241797" y="0"/>
                </a:lnTo>
                <a:lnTo>
                  <a:pt x="241797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000066" y="8023189"/>
            <a:ext cx="589454" cy="566947"/>
          </a:xfrm>
          <a:custGeom>
            <a:avLst/>
            <a:gdLst/>
            <a:ahLst/>
            <a:cxnLst/>
            <a:rect l="l" t="t" r="r" b="b"/>
            <a:pathLst>
              <a:path w="589454" h="566947">
                <a:moveTo>
                  <a:pt x="0" y="0"/>
                </a:moveTo>
                <a:lnTo>
                  <a:pt x="589454" y="0"/>
                </a:lnTo>
                <a:lnTo>
                  <a:pt x="589454" y="566947"/>
                </a:lnTo>
                <a:lnTo>
                  <a:pt x="0" y="56694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639159" y="6394265"/>
            <a:ext cx="496825" cy="661632"/>
          </a:xfrm>
          <a:custGeom>
            <a:avLst/>
            <a:gdLst/>
            <a:ahLst/>
            <a:cxnLst/>
            <a:rect l="l" t="t" r="r" b="b"/>
            <a:pathLst>
              <a:path w="496825" h="661632">
                <a:moveTo>
                  <a:pt x="0" y="0"/>
                </a:moveTo>
                <a:lnTo>
                  <a:pt x="496825" y="0"/>
                </a:lnTo>
                <a:lnTo>
                  <a:pt x="496825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582541" y="6394265"/>
            <a:ext cx="510058" cy="661632"/>
          </a:xfrm>
          <a:custGeom>
            <a:avLst/>
            <a:gdLst/>
            <a:ahLst/>
            <a:cxnLst/>
            <a:rect l="l" t="t" r="r" b="b"/>
            <a:pathLst>
              <a:path w="510058" h="661632">
                <a:moveTo>
                  <a:pt x="0" y="0"/>
                </a:moveTo>
                <a:lnTo>
                  <a:pt x="510059" y="0"/>
                </a:lnTo>
                <a:lnTo>
                  <a:pt x="510059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219569" y="6394265"/>
            <a:ext cx="291118" cy="661632"/>
          </a:xfrm>
          <a:custGeom>
            <a:avLst/>
            <a:gdLst/>
            <a:ahLst/>
            <a:cxnLst/>
            <a:rect l="l" t="t" r="r" b="b"/>
            <a:pathLst>
              <a:path w="291118" h="661632">
                <a:moveTo>
                  <a:pt x="0" y="0"/>
                </a:moveTo>
                <a:lnTo>
                  <a:pt x="291118" y="0"/>
                </a:lnTo>
                <a:lnTo>
                  <a:pt x="291118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037083" y="6467372"/>
            <a:ext cx="515418" cy="515418"/>
          </a:xfrm>
          <a:custGeom>
            <a:avLst/>
            <a:gdLst/>
            <a:ahLst/>
            <a:cxnLst/>
            <a:rect l="l" t="t" r="r" b="b"/>
            <a:pathLst>
              <a:path w="515418" h="515418">
                <a:moveTo>
                  <a:pt x="0" y="0"/>
                </a:moveTo>
                <a:lnTo>
                  <a:pt x="515419" y="0"/>
                </a:lnTo>
                <a:lnTo>
                  <a:pt x="515419" y="515418"/>
                </a:lnTo>
                <a:lnTo>
                  <a:pt x="0" y="5154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593446" y="4812684"/>
            <a:ext cx="588251" cy="661632"/>
          </a:xfrm>
          <a:custGeom>
            <a:avLst/>
            <a:gdLst/>
            <a:ahLst/>
            <a:cxnLst/>
            <a:rect l="l" t="t" r="r" b="b"/>
            <a:pathLst>
              <a:path w="588251" h="661632">
                <a:moveTo>
                  <a:pt x="0" y="0"/>
                </a:moveTo>
                <a:lnTo>
                  <a:pt x="588251" y="0"/>
                </a:lnTo>
                <a:lnTo>
                  <a:pt x="588251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578933" y="4812684"/>
            <a:ext cx="517276" cy="661632"/>
          </a:xfrm>
          <a:custGeom>
            <a:avLst/>
            <a:gdLst/>
            <a:ahLst/>
            <a:cxnLst/>
            <a:rect l="l" t="t" r="r" b="b"/>
            <a:pathLst>
              <a:path w="517276" h="661632">
                <a:moveTo>
                  <a:pt x="0" y="0"/>
                </a:moveTo>
                <a:lnTo>
                  <a:pt x="517275" y="0"/>
                </a:lnTo>
                <a:lnTo>
                  <a:pt x="517275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3021830" y="4866364"/>
            <a:ext cx="686597" cy="554271"/>
          </a:xfrm>
          <a:custGeom>
            <a:avLst/>
            <a:gdLst/>
            <a:ahLst/>
            <a:cxnLst/>
            <a:rect l="l" t="t" r="r" b="b"/>
            <a:pathLst>
              <a:path w="686597" h="554271">
                <a:moveTo>
                  <a:pt x="0" y="0"/>
                </a:moveTo>
                <a:lnTo>
                  <a:pt x="686597" y="0"/>
                </a:lnTo>
                <a:lnTo>
                  <a:pt x="686597" y="554272"/>
                </a:lnTo>
                <a:lnTo>
                  <a:pt x="0" y="554272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966714" y="4910863"/>
            <a:ext cx="656157" cy="465275"/>
          </a:xfrm>
          <a:custGeom>
            <a:avLst/>
            <a:gdLst/>
            <a:ahLst/>
            <a:cxnLst/>
            <a:rect l="l" t="t" r="r" b="b"/>
            <a:pathLst>
              <a:path w="656157" h="465275">
                <a:moveTo>
                  <a:pt x="0" y="0"/>
                </a:moveTo>
                <a:lnTo>
                  <a:pt x="656157" y="0"/>
                </a:lnTo>
                <a:lnTo>
                  <a:pt x="656157" y="465274"/>
                </a:lnTo>
                <a:lnTo>
                  <a:pt x="0" y="465274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1580063" y="3263915"/>
            <a:ext cx="615017" cy="596007"/>
          </a:xfrm>
          <a:custGeom>
            <a:avLst/>
            <a:gdLst/>
            <a:ahLst/>
            <a:cxnLst/>
            <a:rect l="l" t="t" r="r" b="b"/>
            <a:pathLst>
              <a:path w="615017" h="596007">
                <a:moveTo>
                  <a:pt x="0" y="0"/>
                </a:moveTo>
                <a:lnTo>
                  <a:pt x="615017" y="0"/>
                </a:lnTo>
                <a:lnTo>
                  <a:pt x="615017" y="596007"/>
                </a:lnTo>
                <a:lnTo>
                  <a:pt x="0" y="596007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4502490" y="3231103"/>
            <a:ext cx="670161" cy="661632"/>
          </a:xfrm>
          <a:custGeom>
            <a:avLst/>
            <a:gdLst/>
            <a:ahLst/>
            <a:cxnLst/>
            <a:rect l="l" t="t" r="r" b="b"/>
            <a:pathLst>
              <a:path w="670161" h="661632">
                <a:moveTo>
                  <a:pt x="0" y="0"/>
                </a:moveTo>
                <a:lnTo>
                  <a:pt x="670161" y="0"/>
                </a:lnTo>
                <a:lnTo>
                  <a:pt x="670161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3117317" y="3231103"/>
            <a:ext cx="495622" cy="661632"/>
          </a:xfrm>
          <a:custGeom>
            <a:avLst/>
            <a:gdLst/>
            <a:ahLst/>
            <a:cxnLst/>
            <a:rect l="l" t="t" r="r" b="b"/>
            <a:pathLst>
              <a:path w="495622" h="661632">
                <a:moveTo>
                  <a:pt x="0" y="0"/>
                </a:moveTo>
                <a:lnTo>
                  <a:pt x="495623" y="0"/>
                </a:lnTo>
                <a:lnTo>
                  <a:pt x="495623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6077657" y="3231103"/>
            <a:ext cx="434271" cy="661632"/>
          </a:xfrm>
          <a:custGeom>
            <a:avLst/>
            <a:gdLst/>
            <a:ahLst/>
            <a:cxnLst/>
            <a:rect l="l" t="t" r="r" b="b"/>
            <a:pathLst>
              <a:path w="434271" h="661632">
                <a:moveTo>
                  <a:pt x="0" y="0"/>
                </a:moveTo>
                <a:lnTo>
                  <a:pt x="434271" y="0"/>
                </a:lnTo>
                <a:lnTo>
                  <a:pt x="434271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028700" y="3383566"/>
            <a:ext cx="4880374" cy="883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20"/>
              </a:lnSpc>
            </a:pPr>
            <a:r>
              <a:rPr lang="en-US" sz="6400">
                <a:solidFill>
                  <a:srgbClr val="2B4B82"/>
                </a:solidFill>
                <a:latin typeface="Clear Sans Bold" panose="020B0803030202020304"/>
              </a:rPr>
              <a:t>Referencs</a:t>
            </a:r>
            <a:endParaRPr lang="en-US" sz="6400">
              <a:solidFill>
                <a:srgbClr val="2B4B82"/>
              </a:solidFill>
              <a:latin typeface="Clear Sans Bold" panose="020B0803030202020304"/>
            </a:endParaRPr>
          </a:p>
        </p:txBody>
      </p:sp>
      <p:sp>
        <p:nvSpPr>
          <p:cNvPr id="23" name="AutoShape 23"/>
          <p:cNvSpPr/>
          <p:nvPr/>
        </p:nvSpPr>
        <p:spPr>
          <a:xfrm flipV="1">
            <a:off x="10875241" y="-217901"/>
            <a:ext cx="0" cy="10257527"/>
          </a:xfrm>
          <a:prstGeom prst="line">
            <a:avLst/>
          </a:prstGeom>
          <a:ln w="28575" cap="rnd">
            <a:solidFill>
              <a:srgbClr val="2B4B8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1028700" y="4730527"/>
            <a:ext cx="9623028" cy="232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2B4B82"/>
                </a:solidFill>
                <a:latin typeface="Canva Sans" panose="020B0503030501040103"/>
              </a:rPr>
              <a:t>https://www.geeksforgeeks.org/computer-network-tutorials/</a:t>
            </a:r>
            <a:endParaRPr lang="en-US" sz="2200">
              <a:solidFill>
                <a:srgbClr val="2B4B82"/>
              </a:solidFill>
              <a:latin typeface="Canva Sans" panose="020B0503030501040103"/>
            </a:endParaRP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2B4B82"/>
                </a:solidFill>
                <a:latin typeface="Canva Sans" panose="020B0503030501040103"/>
              </a:rPr>
              <a:t>https://www.geeksforgeeks.org/client-server-model/</a:t>
            </a:r>
            <a:endParaRPr lang="en-US" sz="2200">
              <a:solidFill>
                <a:srgbClr val="2B4B82"/>
              </a:solidFill>
              <a:latin typeface="Canva Sans" panose="020B0503030501040103"/>
            </a:endParaRP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2B4B82"/>
                </a:solidFill>
                <a:latin typeface="Canva Sans" panose="020B0503030501040103"/>
              </a:rPr>
              <a:t>https://en.wikipedia.org/wiki/Client%E2%80%93server_model</a:t>
            </a:r>
            <a:endParaRPr lang="en-US" sz="2200">
              <a:solidFill>
                <a:srgbClr val="2B4B82"/>
              </a:solidFill>
              <a:latin typeface="Canva Sans" panose="020B0503030501040103"/>
            </a:endParaRP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2B4B82"/>
                </a:solidFill>
                <a:latin typeface="Canva Sans" panose="020B0503030501040103"/>
              </a:rPr>
              <a:t>https://networksimulationtools.com/computer-network-project-topics/</a:t>
            </a:r>
            <a:endParaRPr lang="en-US" sz="2200">
              <a:solidFill>
                <a:srgbClr val="2B4B82"/>
              </a:solidFill>
              <a:latin typeface="Canva Sans" panose="020B0503030501040103"/>
            </a:endParaRP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2B4B82"/>
                </a:solidFill>
                <a:latin typeface="Canva Sans" panose="020B0503030501040103"/>
              </a:rPr>
              <a:t>https://networksimulationtools.com/computer-network-project-topics/</a:t>
            </a:r>
            <a:endParaRPr lang="en-US" sz="2200">
              <a:solidFill>
                <a:srgbClr val="2B4B82"/>
              </a:solidFill>
              <a:latin typeface="Canva Sans" panose="020B0503030501040103"/>
            </a:endParaRP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2B4B82"/>
                </a:solidFill>
                <a:latin typeface="Canva Sans" panose="020B0503030501040103"/>
              </a:rPr>
              <a:t>https://projectsgeek.com/networking-projects-computer-science</a:t>
            </a:r>
            <a:endParaRPr lang="en-US" sz="2200">
              <a:solidFill>
                <a:srgbClr val="2B4B82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702171"/>
            <a:ext cx="6502325" cy="6882659"/>
          </a:xfrm>
          <a:custGeom>
            <a:avLst/>
            <a:gdLst/>
            <a:ahLst/>
            <a:cxnLst/>
            <a:rect l="l" t="t" r="r" b="b"/>
            <a:pathLst>
              <a:path w="6502325" h="6882659">
                <a:moveTo>
                  <a:pt x="0" y="0"/>
                </a:moveTo>
                <a:lnTo>
                  <a:pt x="6502325" y="0"/>
                </a:lnTo>
                <a:lnTo>
                  <a:pt x="6502325" y="6882658"/>
                </a:lnTo>
                <a:lnTo>
                  <a:pt x="0" y="688265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656207" y="940171"/>
            <a:ext cx="3578339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3AADED"/>
                </a:solidFill>
                <a:latin typeface="Canva Sans Bold" panose="020B0803030501040103"/>
              </a:rPr>
              <a:t>Prepared by:</a:t>
            </a:r>
            <a:endParaRPr lang="en-US" sz="4500">
              <a:solidFill>
                <a:srgbClr val="3AADED"/>
              </a:solidFill>
              <a:latin typeface="Canva Sans Bold" panose="020B0803030501040103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656207" y="1965202"/>
            <a:ext cx="604950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FEFEFE"/>
                </a:solidFill>
                <a:latin typeface="Canva Sans" panose="020B0503030501040103"/>
              </a:rPr>
              <a:t>Bahnikana Biswas (21051214)</a:t>
            </a:r>
            <a:endParaRPr lang="en-US" sz="3400">
              <a:solidFill>
                <a:srgbClr val="FEFEFE"/>
              </a:solidFill>
              <a:latin typeface="Canva Sans" panose="020B0503030501040103"/>
            </a:endParaRPr>
          </a:p>
          <a:p>
            <a:pPr>
              <a:lnSpc>
                <a:spcPts val="4760"/>
              </a:lnSpc>
            </a:pPr>
            <a:r>
              <a:rPr lang="en-US" sz="3400">
                <a:solidFill>
                  <a:srgbClr val="FEFEFE"/>
                </a:solidFill>
                <a:latin typeface="Canva Sans" panose="020B0503030501040103"/>
              </a:rPr>
              <a:t>Akarsh Verma (21051197)</a:t>
            </a:r>
            <a:endParaRPr lang="en-US" sz="3400">
              <a:solidFill>
                <a:srgbClr val="FEFEFE"/>
              </a:solidFill>
              <a:latin typeface="Canva Sans" panose="020B050303050104010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656207" y="4348480"/>
            <a:ext cx="5589871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3AADED"/>
                </a:solidFill>
                <a:latin typeface="Canva Sans Bold" panose="020B0803030501040103"/>
              </a:rPr>
              <a:t>Project Supervisor:</a:t>
            </a:r>
            <a:endParaRPr lang="en-US" sz="4700">
              <a:solidFill>
                <a:srgbClr val="3AADED"/>
              </a:solidFill>
              <a:latin typeface="Canva Sans Bold" panose="020B0803030501040103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973820" y="5410200"/>
            <a:ext cx="7297420" cy="610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" panose="020B0503030501040103"/>
              </a:rPr>
              <a:t>Dr. Tanmoy Maitra</a:t>
            </a:r>
            <a:endParaRPr lang="en-US" sz="3400">
              <a:solidFill>
                <a:srgbClr val="FFFFFF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51476" y="5975022"/>
            <a:ext cx="5107824" cy="3588778"/>
          </a:xfrm>
          <a:custGeom>
            <a:avLst/>
            <a:gdLst/>
            <a:ahLst/>
            <a:cxnLst/>
            <a:rect l="l" t="t" r="r" b="b"/>
            <a:pathLst>
              <a:path w="5107824" h="3588778">
                <a:moveTo>
                  <a:pt x="0" y="0"/>
                </a:moveTo>
                <a:lnTo>
                  <a:pt x="5107824" y="0"/>
                </a:lnTo>
                <a:lnTo>
                  <a:pt x="5107824" y="3588778"/>
                </a:lnTo>
                <a:lnTo>
                  <a:pt x="0" y="358877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21685" y="2596986"/>
            <a:ext cx="13244630" cy="2846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 panose="020B0503030501040103"/>
              </a:rPr>
              <a:t>I I would like to express my sincere gratitude to the contributors of this project. Special thanks to the open-source community for providing invaluable resources and libraries, facilitating the development of the real-time attendance system. Additionally, I appreciate the guidance and support received from our professor Dr. Tanmoy Maitra throughout the project's implementation.</a:t>
            </a:r>
            <a:endParaRPr lang="en-US" sz="2700">
              <a:solidFill>
                <a:srgbClr val="FFFFFF"/>
              </a:solidFill>
              <a:latin typeface="Canva Sans" panose="020B0503030501040103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828800" y="7769411"/>
            <a:ext cx="7315200" cy="1064029"/>
          </a:xfrm>
          <a:custGeom>
            <a:avLst/>
            <a:gdLst/>
            <a:ahLst/>
            <a:cxnLst/>
            <a:rect l="l" t="t" r="r" b="b"/>
            <a:pathLst>
              <a:path w="7315200" h="1064029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218158" y="885825"/>
            <a:ext cx="9851685" cy="1236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50"/>
              </a:lnSpc>
            </a:pPr>
            <a:r>
              <a:rPr lang="en-US" sz="7200">
                <a:solidFill>
                  <a:srgbClr val="F3D0D2"/>
                </a:solidFill>
                <a:latin typeface="Canva Sans Bold" panose="020B0803030501040103"/>
              </a:rPr>
              <a:t>ACKNOWLEDGEMENT</a:t>
            </a:r>
            <a:endParaRPr lang="en-US" sz="7200">
              <a:solidFill>
                <a:srgbClr val="F3D0D2"/>
              </a:solidFill>
              <a:latin typeface="Canva Sans Bold" panose="020B08030305010401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67789" y="5944386"/>
            <a:ext cx="4991511" cy="4342614"/>
          </a:xfrm>
          <a:custGeom>
            <a:avLst/>
            <a:gdLst/>
            <a:ahLst/>
            <a:cxnLst/>
            <a:rect l="l" t="t" r="r" b="b"/>
            <a:pathLst>
              <a:path w="4991511" h="4342614">
                <a:moveTo>
                  <a:pt x="0" y="0"/>
                </a:moveTo>
                <a:lnTo>
                  <a:pt x="4991511" y="0"/>
                </a:lnTo>
                <a:lnTo>
                  <a:pt x="4991511" y="4342614"/>
                </a:lnTo>
                <a:lnTo>
                  <a:pt x="0" y="434261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47172" y="5143500"/>
            <a:ext cx="4729655" cy="4114800"/>
          </a:xfrm>
          <a:custGeom>
            <a:avLst/>
            <a:gdLst/>
            <a:ahLst/>
            <a:cxnLst/>
            <a:rect l="l" t="t" r="r" b="b"/>
            <a:pathLst>
              <a:path w="4729655" h="4114800">
                <a:moveTo>
                  <a:pt x="0" y="0"/>
                </a:moveTo>
                <a:lnTo>
                  <a:pt x="4729655" y="0"/>
                </a:lnTo>
                <a:lnTo>
                  <a:pt x="47296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474760" y="876300"/>
            <a:ext cx="5338479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3D0D2"/>
                </a:solidFill>
                <a:latin typeface="Canva Sans Bold" panose="020B0803030501040103"/>
              </a:rPr>
              <a:t>ABSTRACT</a:t>
            </a:r>
            <a:endParaRPr lang="en-US" sz="8000">
              <a:solidFill>
                <a:srgbClr val="F3D0D2"/>
              </a:solidFill>
              <a:latin typeface="Canva Sans Bold" panose="020B080303050104010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78617" y="2552752"/>
            <a:ext cx="13930765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Canva Sans" panose="020B0503030501040103"/>
              </a:rPr>
              <a:t>This project presents a Real-Time Attendance System with a user-friendly interface, a 45-minute timer, and efficient server-side data storage. Versatile for diverse settings, it showcases networking expertise, open-source integration, and comprehensive documentation for future scalability and maintainability.</a:t>
            </a:r>
            <a:endParaRPr lang="en-US" sz="2800">
              <a:solidFill>
                <a:srgbClr val="FFFFFF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6812">
            <a:off x="1502532" y="3184160"/>
            <a:ext cx="6684358" cy="5359640"/>
          </a:xfrm>
          <a:custGeom>
            <a:avLst/>
            <a:gdLst/>
            <a:ahLst/>
            <a:cxnLst/>
            <a:rect l="l" t="t" r="r" b="b"/>
            <a:pathLst>
              <a:path w="6684358" h="5359640">
                <a:moveTo>
                  <a:pt x="0" y="0"/>
                </a:moveTo>
                <a:lnTo>
                  <a:pt x="6684358" y="0"/>
                </a:lnTo>
                <a:lnTo>
                  <a:pt x="6684358" y="5359640"/>
                </a:lnTo>
                <a:lnTo>
                  <a:pt x="0" y="535964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44000" y="857250"/>
            <a:ext cx="7232367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3D0D2"/>
                </a:solidFill>
                <a:latin typeface="Canva Sans Bold" panose="020B0803030501040103"/>
              </a:rPr>
              <a:t>OBJECTIVES</a:t>
            </a:r>
            <a:endParaRPr lang="en-US" sz="9200">
              <a:solidFill>
                <a:srgbClr val="F3D0D2"/>
              </a:solidFill>
              <a:latin typeface="Canva Sans Bold" panose="020B0803030501040103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00" y="3079830"/>
            <a:ext cx="8079878" cy="606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0" lvl="1" indent="-129540">
              <a:lnSpc>
                <a:spcPts val="168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Establish Communication:</a:t>
            </a:r>
            <a:endParaRPr lang="en-US" sz="1200">
              <a:solidFill>
                <a:srgbClr val="FEFEFE"/>
              </a:solidFill>
              <a:latin typeface="Canva Sans" panose="020B0503030501040103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       </a:t>
            </a: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Set up robust client-server communication for seamless data exchange.</a:t>
            </a:r>
            <a:endParaRPr lang="en-US" sz="1200">
              <a:solidFill>
                <a:srgbClr val="FEFEFE"/>
              </a:solidFill>
              <a:latin typeface="Canva Sans" panose="020B0503030501040103"/>
            </a:endParaRPr>
          </a:p>
          <a:p>
            <a:pPr>
              <a:lnSpc>
                <a:spcPts val="1680"/>
              </a:lnSpc>
            </a:pPr>
          </a:p>
          <a:p>
            <a:pPr marL="259080" lvl="1" indent="-129540">
              <a:lnSpc>
                <a:spcPts val="168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User-Friendly Interface:</a:t>
            </a:r>
            <a:endParaRPr lang="en-US" sz="1200">
              <a:solidFill>
                <a:srgbClr val="FEFEFE"/>
              </a:solidFill>
              <a:latin typeface="Canva Sans" panose="020B0503030501040103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       </a:t>
            </a: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Develop an intuitive client interface for convenient data input.</a:t>
            </a:r>
            <a:endParaRPr lang="en-US" sz="1200">
              <a:solidFill>
                <a:srgbClr val="FEFEFE"/>
              </a:solidFill>
              <a:latin typeface="Canva Sans" panose="020B0503030501040103"/>
            </a:endParaRPr>
          </a:p>
          <a:p>
            <a:pPr>
              <a:lnSpc>
                <a:spcPts val="1680"/>
              </a:lnSpc>
            </a:pPr>
          </a:p>
          <a:p>
            <a:pPr marL="259080" lvl="1" indent="-129540">
              <a:lnSpc>
                <a:spcPts val="168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Timer Integration:</a:t>
            </a:r>
            <a:endParaRPr lang="en-US" sz="1200">
              <a:solidFill>
                <a:srgbClr val="FEFEFE"/>
              </a:solidFill>
              <a:latin typeface="Canva Sans" panose="020B0503030501040103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        </a:t>
            </a: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Implement a 45-minute timer for enhanced user engagement and attendance automation.</a:t>
            </a:r>
            <a:endParaRPr lang="en-US" sz="1200">
              <a:solidFill>
                <a:srgbClr val="FEFEFE"/>
              </a:solidFill>
              <a:latin typeface="Canva Sans" panose="020B0503030501040103"/>
            </a:endParaRPr>
          </a:p>
          <a:p>
            <a:pPr>
              <a:lnSpc>
                <a:spcPts val="1680"/>
              </a:lnSpc>
            </a:pPr>
          </a:p>
          <a:p>
            <a:pPr marL="259080" lvl="1" indent="-129540">
              <a:lnSpc>
                <a:spcPts val="168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Efficient Data Storage:</a:t>
            </a:r>
            <a:endParaRPr lang="en-US" sz="1200">
              <a:solidFill>
                <a:srgbClr val="FEFEFE"/>
              </a:solidFill>
              <a:latin typeface="Canva Sans" panose="020B0503030501040103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       </a:t>
            </a: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Store attendance records systematically on the server for accuracy and accessibility.</a:t>
            </a:r>
            <a:endParaRPr lang="en-US" sz="1200">
              <a:solidFill>
                <a:srgbClr val="FEFEFE"/>
              </a:solidFill>
              <a:latin typeface="Canva Sans" panose="020B0503030501040103"/>
            </a:endParaRPr>
          </a:p>
          <a:p>
            <a:pPr>
              <a:lnSpc>
                <a:spcPts val="1680"/>
              </a:lnSpc>
            </a:pPr>
          </a:p>
          <a:p>
            <a:pPr marL="259080" lvl="1" indent="-129540">
              <a:lnSpc>
                <a:spcPts val="168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Manage Multiple Clients:</a:t>
            </a:r>
            <a:endParaRPr lang="en-US" sz="1200">
              <a:solidFill>
                <a:srgbClr val="FEFEFE"/>
              </a:solidFill>
              <a:latin typeface="Canva Sans" panose="020B0503030501040103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       </a:t>
            </a: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Enable the server to handle concurrent interactions from multiple clients.</a:t>
            </a:r>
            <a:endParaRPr lang="en-US" sz="1200">
              <a:solidFill>
                <a:srgbClr val="FEFEFE"/>
              </a:solidFill>
              <a:latin typeface="Canva Sans" panose="020B0503030501040103"/>
            </a:endParaRPr>
          </a:p>
          <a:p>
            <a:pPr>
              <a:lnSpc>
                <a:spcPts val="1680"/>
              </a:lnSpc>
            </a:pPr>
          </a:p>
          <a:p>
            <a:pPr marL="259080" lvl="1" indent="-129540">
              <a:lnSpc>
                <a:spcPts val="168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Versatile Deployment:</a:t>
            </a:r>
            <a:endParaRPr lang="en-US" sz="1200">
              <a:solidFill>
                <a:srgbClr val="FEFEFE"/>
              </a:solidFill>
              <a:latin typeface="Canva Sans" panose="020B0503030501040103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       </a:t>
            </a: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Design the system for deployment in diverse educational and organizational settings.</a:t>
            </a:r>
            <a:endParaRPr lang="en-US" sz="1200">
              <a:solidFill>
                <a:srgbClr val="FEFEFE"/>
              </a:solidFill>
              <a:latin typeface="Canva Sans" panose="020B0503030501040103"/>
            </a:endParaRPr>
          </a:p>
          <a:p>
            <a:pPr>
              <a:lnSpc>
                <a:spcPts val="1680"/>
              </a:lnSpc>
            </a:pPr>
          </a:p>
          <a:p>
            <a:pPr marL="259080" lvl="1" indent="-129540">
              <a:lnSpc>
                <a:spcPts val="168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Networking Proficiency:</a:t>
            </a:r>
            <a:endParaRPr lang="en-US" sz="1200">
              <a:solidFill>
                <a:srgbClr val="FEFEFE"/>
              </a:solidFill>
              <a:latin typeface="Canva Sans" panose="020B0503030501040103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       </a:t>
            </a: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Showcase expertise in networking concepts, utilizing socket-based communication.</a:t>
            </a:r>
            <a:endParaRPr lang="en-US" sz="1200">
              <a:solidFill>
                <a:srgbClr val="FEFEFE"/>
              </a:solidFill>
              <a:latin typeface="Canva Sans" panose="020B0503030501040103"/>
            </a:endParaRPr>
          </a:p>
          <a:p>
            <a:pPr>
              <a:lnSpc>
                <a:spcPts val="1680"/>
              </a:lnSpc>
            </a:pPr>
          </a:p>
          <a:p>
            <a:pPr marL="259080" lvl="1" indent="-129540">
              <a:lnSpc>
                <a:spcPts val="168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Enhance Accountability:</a:t>
            </a:r>
            <a:endParaRPr lang="en-US" sz="1200">
              <a:solidFill>
                <a:srgbClr val="FEFEFE"/>
              </a:solidFill>
              <a:latin typeface="Canva Sans" panose="020B0503030501040103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       </a:t>
            </a: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Provide a tool that enhances accountability and engagement in attendance tracking.</a:t>
            </a:r>
            <a:endParaRPr lang="en-US" sz="1200">
              <a:solidFill>
                <a:srgbClr val="FEFEFE"/>
              </a:solidFill>
              <a:latin typeface="Canva Sans" panose="020B0503030501040103"/>
            </a:endParaRPr>
          </a:p>
          <a:p>
            <a:pPr>
              <a:lnSpc>
                <a:spcPts val="1680"/>
              </a:lnSpc>
            </a:pPr>
          </a:p>
          <a:p>
            <a:pPr marL="259080" lvl="1" indent="-129540">
              <a:lnSpc>
                <a:spcPts val="168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Open-Source Utilization:</a:t>
            </a:r>
            <a:endParaRPr lang="en-US" sz="1200">
              <a:solidFill>
                <a:srgbClr val="FEFEFE"/>
              </a:solidFill>
              <a:latin typeface="Canva Sans" panose="020B0503030501040103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       </a:t>
            </a: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Utilize open-source components and libraries for enhanced functionality.</a:t>
            </a:r>
            <a:endParaRPr lang="en-US" sz="1200">
              <a:solidFill>
                <a:srgbClr val="FEFEFE"/>
              </a:solidFill>
              <a:latin typeface="Canva Sans" panose="020B0503030501040103"/>
            </a:endParaRPr>
          </a:p>
          <a:p>
            <a:pPr>
              <a:lnSpc>
                <a:spcPts val="1680"/>
              </a:lnSpc>
            </a:pPr>
          </a:p>
          <a:p>
            <a:pPr marL="259080" lvl="1" indent="-129540">
              <a:lnSpc>
                <a:spcPts val="168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Documentation and Knowledge Transfer:</a:t>
            </a:r>
            <a:endParaRPr lang="en-US" sz="1200">
              <a:solidFill>
                <a:srgbClr val="FEFEFE"/>
              </a:solidFill>
              <a:latin typeface="Canva Sans" panose="020B0503030501040103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       </a:t>
            </a:r>
            <a:r>
              <a:rPr lang="en-US" sz="1200">
                <a:solidFill>
                  <a:srgbClr val="FEFEFE"/>
                </a:solidFill>
                <a:latin typeface="Canva Sans" panose="020B0503030501040103"/>
              </a:rPr>
              <a:t>Thoroughly document the project for knowledge transfer, ensuring maintainability.</a:t>
            </a:r>
            <a:endParaRPr lang="en-US" sz="1200">
              <a:solidFill>
                <a:srgbClr val="FEFEFE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34542" y="3086100"/>
            <a:ext cx="5131837" cy="4114800"/>
          </a:xfrm>
          <a:custGeom>
            <a:avLst/>
            <a:gdLst/>
            <a:ahLst/>
            <a:cxnLst/>
            <a:rect l="l" t="t" r="r" b="b"/>
            <a:pathLst>
              <a:path w="5131837" h="4114800">
                <a:moveTo>
                  <a:pt x="0" y="0"/>
                </a:moveTo>
                <a:lnTo>
                  <a:pt x="5131836" y="0"/>
                </a:lnTo>
                <a:lnTo>
                  <a:pt x="51318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301063"/>
            <a:ext cx="9480108" cy="6957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5"/>
              </a:lnSpc>
            </a:pPr>
            <a:r>
              <a:rPr lang="en-US" sz="2625">
                <a:solidFill>
                  <a:srgbClr val="2B4B82"/>
                </a:solidFill>
                <a:latin typeface="Clear Sans" panose="020B0503030202020304"/>
              </a:rPr>
              <a:t>The Real-Time Attendance System redefines attendance tracking in educational and organizational domains through an innovative client-server model. Offering a user-friendly interface and a 45-minute timer for enhanced engagement, the system streamlines attendance input and automates marking. Efficient server-side data storage ensures meticulous record-keeping, adapting seamlessly to diverse environments and fostering real-time collaboration.</a:t>
            </a:r>
            <a:endParaRPr lang="en-US" sz="2625">
              <a:solidFill>
                <a:srgbClr val="2B4B82"/>
              </a:solidFill>
              <a:latin typeface="Clear Sans" panose="020B0503030202020304"/>
            </a:endParaRPr>
          </a:p>
          <a:p>
            <a:pPr>
              <a:lnSpc>
                <a:spcPts val="3675"/>
              </a:lnSpc>
            </a:pPr>
          </a:p>
          <a:p>
            <a:pPr>
              <a:lnSpc>
                <a:spcPts val="3675"/>
              </a:lnSpc>
            </a:pPr>
            <a:r>
              <a:rPr lang="en-US" sz="2625">
                <a:solidFill>
                  <a:srgbClr val="2B4B82"/>
                </a:solidFill>
                <a:latin typeface="Clear Sans" panose="020B0503030202020304"/>
              </a:rPr>
              <a:t>Highlighting networking expertise and open-source integration, the project emphasizes collaborative development. Comprehensive documentation supports future maintainability and scalability, solidifying the Real-Time Attendance System as a dynamic and adaptive solution to the evolving landscape of attendance management.</a:t>
            </a:r>
            <a:endParaRPr lang="en-US" sz="2625">
              <a:solidFill>
                <a:srgbClr val="2B4B82"/>
              </a:solidFill>
              <a:latin typeface="Clear Sans" panose="020B0503030202020304"/>
            </a:endParaRPr>
          </a:p>
        </p:txBody>
      </p:sp>
      <p:sp>
        <p:nvSpPr>
          <p:cNvPr id="4" name="Freeform 4"/>
          <p:cNvSpPr/>
          <p:nvPr/>
        </p:nvSpPr>
        <p:spPr>
          <a:xfrm rot="-6315592">
            <a:off x="-621983" y="-321460"/>
            <a:ext cx="2508496" cy="2417278"/>
          </a:xfrm>
          <a:custGeom>
            <a:avLst/>
            <a:gdLst/>
            <a:ahLst/>
            <a:cxnLst/>
            <a:rect l="l" t="t" r="r" b="b"/>
            <a:pathLst>
              <a:path w="2508496" h="2417278">
                <a:moveTo>
                  <a:pt x="0" y="0"/>
                </a:moveTo>
                <a:lnTo>
                  <a:pt x="2508496" y="0"/>
                </a:lnTo>
                <a:lnTo>
                  <a:pt x="2508496" y="2417278"/>
                </a:lnTo>
                <a:lnTo>
                  <a:pt x="0" y="24172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96239" y="972904"/>
            <a:ext cx="9768230" cy="883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6400">
                <a:solidFill>
                  <a:srgbClr val="31356E"/>
                </a:solidFill>
                <a:latin typeface="Clear Sans Bold" panose="020B0803030202020304"/>
              </a:rPr>
              <a:t>INTRODUCTION </a:t>
            </a:r>
            <a:endParaRPr lang="en-US" sz="6400">
              <a:solidFill>
                <a:srgbClr val="31356E"/>
              </a:solidFill>
              <a:latin typeface="Clear Sans Bold" panose="020B0803030202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73853" y="1827530"/>
            <a:ext cx="8114147" cy="6602887"/>
          </a:xfrm>
          <a:custGeom>
            <a:avLst/>
            <a:gdLst/>
            <a:ahLst/>
            <a:cxnLst/>
            <a:rect l="l" t="t" r="r" b="b"/>
            <a:pathLst>
              <a:path w="8114147" h="6602887">
                <a:moveTo>
                  <a:pt x="0" y="0"/>
                </a:moveTo>
                <a:lnTo>
                  <a:pt x="8114147" y="0"/>
                </a:lnTo>
                <a:lnTo>
                  <a:pt x="8114147" y="6602887"/>
                </a:lnTo>
                <a:lnTo>
                  <a:pt x="0" y="660288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33450"/>
            <a:ext cx="384923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Canva Sans Bold" panose="020B0803030501040103"/>
              </a:rPr>
              <a:t>BUILT WITH</a:t>
            </a:r>
            <a:endParaRPr lang="en-US" sz="5200">
              <a:solidFill>
                <a:srgbClr val="000000"/>
              </a:solidFill>
              <a:latin typeface="Canva Sans Bold" panose="020B0803030501040103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3017282"/>
            <a:ext cx="3945278" cy="1597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0" lvl="1" indent="-334645">
              <a:lnSpc>
                <a:spcPts val="4340"/>
              </a:lnSpc>
              <a:buFont typeface="Arial" panose="020B0604020202020204"/>
              <a:buChar char="•"/>
            </a:pPr>
            <a:r>
              <a:rPr lang="en-US" sz="3100">
                <a:solidFill>
                  <a:srgbClr val="2B4B82"/>
                </a:solidFill>
                <a:latin typeface="Canva Sans" panose="020B0503030501040103"/>
              </a:rPr>
              <a:t>Python Language</a:t>
            </a:r>
            <a:endParaRPr lang="en-US" sz="3100">
              <a:solidFill>
                <a:srgbClr val="2B4B82"/>
              </a:solidFill>
              <a:latin typeface="Canva Sans" panose="020B0503030501040103"/>
            </a:endParaRPr>
          </a:p>
          <a:p>
            <a:pPr marL="669290" lvl="1" indent="-334645">
              <a:lnSpc>
                <a:spcPts val="4340"/>
              </a:lnSpc>
              <a:buFont typeface="Arial" panose="020B0604020202020204"/>
              <a:buChar char="•"/>
            </a:pPr>
            <a:r>
              <a:rPr lang="en-US" sz="3100">
                <a:solidFill>
                  <a:srgbClr val="2B4B82"/>
                </a:solidFill>
                <a:latin typeface="Canva Sans" panose="020B0503030501040103"/>
              </a:rPr>
              <a:t>Linux</a:t>
            </a:r>
            <a:endParaRPr lang="en-US" sz="3100">
              <a:solidFill>
                <a:srgbClr val="2B4B82"/>
              </a:solidFill>
              <a:latin typeface="Canva Sans" panose="020B0503030501040103"/>
            </a:endParaRPr>
          </a:p>
          <a:p>
            <a:pPr marL="669290" lvl="1" indent="-334645">
              <a:lnSpc>
                <a:spcPts val="4340"/>
              </a:lnSpc>
              <a:buFont typeface="Arial" panose="020B0604020202020204"/>
              <a:buChar char="•"/>
            </a:pPr>
            <a:r>
              <a:rPr lang="en-US" sz="3100">
                <a:solidFill>
                  <a:srgbClr val="2B4B82"/>
                </a:solidFill>
                <a:latin typeface="Canva Sans" panose="020B0503030501040103"/>
              </a:rPr>
              <a:t>Socket</a:t>
            </a:r>
            <a:endParaRPr lang="en-US" sz="3100">
              <a:solidFill>
                <a:srgbClr val="2B4B82"/>
              </a:solidFill>
              <a:latin typeface="Canva Sans" panose="020B050303050104010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187972"/>
            <a:ext cx="581110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 panose="020B0503030501040103"/>
              </a:rPr>
              <a:t>The technologies and tools used are:</a:t>
            </a:r>
            <a:endParaRPr lang="en-US" sz="2600">
              <a:solidFill>
                <a:srgbClr val="000000"/>
              </a:solidFill>
              <a:latin typeface="Canva Sans" panose="020B0503030501040103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5048250"/>
            <a:ext cx="338749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Canva Sans Bold" panose="020B0803030501040103"/>
              </a:rPr>
              <a:t>FEATURES</a:t>
            </a:r>
            <a:endParaRPr lang="en-US" sz="5200">
              <a:solidFill>
                <a:srgbClr val="000000"/>
              </a:solidFill>
              <a:latin typeface="Canva Sans Bold" panose="020B0803030501040103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6402070"/>
            <a:ext cx="7800408" cy="204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0" lvl="1" indent="-313055">
              <a:lnSpc>
                <a:spcPts val="406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2B4B82"/>
                </a:solidFill>
                <a:latin typeface="Canva Sans" panose="020B0503030501040103"/>
              </a:rPr>
              <a:t>Timer Based Attendance</a:t>
            </a:r>
            <a:endParaRPr lang="en-US" sz="2900">
              <a:solidFill>
                <a:srgbClr val="2B4B82"/>
              </a:solidFill>
              <a:latin typeface="Canva Sans" panose="020B0503030501040103"/>
            </a:endParaRPr>
          </a:p>
          <a:p>
            <a:pPr marL="626110" lvl="1" indent="-313055">
              <a:lnSpc>
                <a:spcPts val="406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2B4B82"/>
                </a:solidFill>
                <a:latin typeface="Canva Sans" panose="020B0503030501040103"/>
              </a:rPr>
              <a:t>Auto Updation of Attendance in CSV File</a:t>
            </a:r>
            <a:endParaRPr lang="en-US" sz="2900">
              <a:solidFill>
                <a:srgbClr val="2B4B82"/>
              </a:solidFill>
              <a:latin typeface="Canva Sans" panose="020B0503030501040103"/>
            </a:endParaRPr>
          </a:p>
          <a:p>
            <a:pPr marL="626110" lvl="1" indent="-313055">
              <a:lnSpc>
                <a:spcPts val="406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2B4B82"/>
                </a:solidFill>
                <a:latin typeface="Canva Sans" panose="020B0503030501040103"/>
              </a:rPr>
              <a:t>Lab ChatRoom</a:t>
            </a:r>
            <a:endParaRPr lang="en-US" sz="2900">
              <a:solidFill>
                <a:srgbClr val="2B4B82"/>
              </a:solidFill>
              <a:latin typeface="Canva Sans" panose="020B0503030501040103"/>
            </a:endParaRPr>
          </a:p>
          <a:p>
            <a:pPr marL="626110" lvl="1" indent="-313055">
              <a:lnSpc>
                <a:spcPts val="406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2B4B82"/>
                </a:solidFill>
                <a:latin typeface="Canva Sans" panose="020B0503030501040103"/>
              </a:rPr>
              <a:t>Updates to systems from Server</a:t>
            </a:r>
            <a:endParaRPr lang="en-US" sz="2900">
              <a:solidFill>
                <a:srgbClr val="2B4B82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1008" y="3652416"/>
            <a:ext cx="8155284" cy="4040233"/>
          </a:xfrm>
          <a:custGeom>
            <a:avLst/>
            <a:gdLst/>
            <a:ahLst/>
            <a:cxnLst/>
            <a:rect l="l" t="t" r="r" b="b"/>
            <a:pathLst>
              <a:path w="8155284" h="4040233">
                <a:moveTo>
                  <a:pt x="0" y="0"/>
                </a:moveTo>
                <a:lnTo>
                  <a:pt x="8155284" y="0"/>
                </a:lnTo>
                <a:lnTo>
                  <a:pt x="8155284" y="4040233"/>
                </a:lnTo>
                <a:lnTo>
                  <a:pt x="0" y="404023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3891215"/>
            <a:ext cx="8538944" cy="3436511"/>
          </a:xfrm>
          <a:custGeom>
            <a:avLst/>
            <a:gdLst/>
            <a:ahLst/>
            <a:cxnLst/>
            <a:rect l="l" t="t" r="r" b="b"/>
            <a:pathLst>
              <a:path w="8538944" h="3436511">
                <a:moveTo>
                  <a:pt x="0" y="0"/>
                </a:moveTo>
                <a:lnTo>
                  <a:pt x="8538944" y="0"/>
                </a:lnTo>
                <a:lnTo>
                  <a:pt x="8538944" y="3436511"/>
                </a:lnTo>
                <a:lnTo>
                  <a:pt x="0" y="34365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71008" y="0"/>
            <a:ext cx="3470014" cy="2656138"/>
          </a:xfrm>
          <a:custGeom>
            <a:avLst/>
            <a:gdLst/>
            <a:ahLst/>
            <a:cxnLst/>
            <a:rect l="l" t="t" r="r" b="b"/>
            <a:pathLst>
              <a:path w="3470014" h="2656138">
                <a:moveTo>
                  <a:pt x="0" y="0"/>
                </a:moveTo>
                <a:lnTo>
                  <a:pt x="3470013" y="0"/>
                </a:lnTo>
                <a:lnTo>
                  <a:pt x="3470013" y="2656138"/>
                </a:lnTo>
                <a:lnTo>
                  <a:pt x="0" y="26561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515973" y="1318544"/>
            <a:ext cx="8897499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3D0D2"/>
                </a:solidFill>
                <a:latin typeface="Clear Sans Bold" panose="020B0803030202020304"/>
              </a:rPr>
              <a:t>RESULTS/OUTPUT</a:t>
            </a:r>
            <a:endParaRPr lang="en-US" sz="8000">
              <a:solidFill>
                <a:srgbClr val="F3D0D2"/>
              </a:solidFill>
              <a:latin typeface="Clear Sans Bold" panose="020B0803030202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12653" y="2322150"/>
            <a:ext cx="3662625" cy="5642699"/>
          </a:xfrm>
          <a:custGeom>
            <a:avLst/>
            <a:gdLst/>
            <a:ahLst/>
            <a:cxnLst/>
            <a:rect l="l" t="t" r="r" b="b"/>
            <a:pathLst>
              <a:path w="3662625" h="5642699">
                <a:moveTo>
                  <a:pt x="0" y="0"/>
                </a:moveTo>
                <a:lnTo>
                  <a:pt x="3662625" y="0"/>
                </a:lnTo>
                <a:lnTo>
                  <a:pt x="3662625" y="5642700"/>
                </a:lnTo>
                <a:lnTo>
                  <a:pt x="0" y="56427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78820"/>
            <a:ext cx="6519693" cy="124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20"/>
              </a:lnSpc>
            </a:pPr>
            <a:r>
              <a:rPr lang="en-US" sz="7300">
                <a:solidFill>
                  <a:srgbClr val="F3D0D2"/>
                </a:solidFill>
                <a:latin typeface="Canva Sans Bold" panose="020B0803030501040103"/>
              </a:rPr>
              <a:t>CONCLUSION </a:t>
            </a:r>
            <a:endParaRPr lang="en-US" sz="7300">
              <a:solidFill>
                <a:srgbClr val="F3D0D2"/>
              </a:solidFill>
              <a:latin typeface="Canva Sans Bold" panose="020B0803030501040103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2893458"/>
            <a:ext cx="8593849" cy="2715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Canva Sans" panose="020B0503030501040103"/>
              </a:rPr>
              <a:t>In conclusion, the Real-Time Attendance System not only addresses the immediate needs of attendance tracking but also positions itself as a forward-thinking solution for the evolving landscape of educational and organizational requirements. Its success lies in the fusion of technology, user-centric design, and collaborative principles, promising an enhanced and streamlined approach to attendance management.</a:t>
            </a:r>
            <a:endParaRPr lang="en-US" sz="2200">
              <a:solidFill>
                <a:srgbClr val="FFFFFF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4635</Words>
  <Application>WPS Presentation</Application>
  <PresentationFormat>On-screen Show 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Clear Sans Bold</vt:lpstr>
      <vt:lpstr>Clear Sans</vt:lpstr>
      <vt:lpstr>Canva Sans Bold</vt:lpstr>
      <vt:lpstr>Canva Sans</vt:lpstr>
      <vt:lpstr>Arial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 Education Technology Presentation in Blue Peach Illustrative Style</dc:title>
  <dc:creator/>
  <cp:lastModifiedBy>KIIT</cp:lastModifiedBy>
  <cp:revision>2</cp:revision>
  <dcterms:created xsi:type="dcterms:W3CDTF">2006-08-16T00:00:00Z</dcterms:created>
  <dcterms:modified xsi:type="dcterms:W3CDTF">2023-11-16T04:16:34Z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30815EEF4F2F4EA3B8D26CC10BF051E0</vt:lpwstr>
  </property>
  <property fmtid="{D5CDD505-2E9C-101B-9397-08002B2CF9AE}" pid="3" name="KSOProductBuildVer">
    <vt:lpwstr>1033-11.2.0.11225</vt:lpwstr>
  </property>
</Properties>
</file>