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F607-12F5-BD3D-FB04-A63EC69AE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Awareness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BA19-B9DC-1E68-21E9-D0508836B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CodeAlpha</a:t>
            </a:r>
            <a:r>
              <a:rPr lang="en-US" dirty="0"/>
              <a:t> Internship</a:t>
            </a:r>
          </a:p>
          <a:p>
            <a:r>
              <a:rPr lang="en-US" dirty="0"/>
              <a:t>By: </a:t>
            </a:r>
            <a:r>
              <a:rPr lang="en-US" dirty="0" err="1"/>
              <a:t>Baher</a:t>
            </a:r>
            <a:r>
              <a:rPr lang="en-US" dirty="0"/>
              <a:t> </a:t>
            </a:r>
            <a:r>
              <a:rPr lang="en-US" dirty="0" err="1"/>
              <a:t>Adawy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8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25436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5435B-C10A-C7B7-A27E-31DADE14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What is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E894-D66D-455B-CBB4-3AA0DD19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buClr>
                <a:srgbClr val="F6B762"/>
              </a:buClr>
            </a:pPr>
            <a:r>
              <a:rPr lang="en-US" sz="2400" b="0" i="0" dirty="0">
                <a:solidFill>
                  <a:srgbClr val="FEFFFF"/>
                </a:solidFill>
                <a:effectLst/>
                <a:latin typeface="-apple-system"/>
              </a:rPr>
              <a:t>“Phishing” refers to an attempt to steal sensitive information.</a:t>
            </a:r>
          </a:p>
          <a:p>
            <a:pPr>
              <a:buClr>
                <a:srgbClr val="F6B762"/>
              </a:buClr>
            </a:pPr>
            <a:r>
              <a:rPr lang="en-US" sz="2400" b="0" i="0" dirty="0">
                <a:solidFill>
                  <a:srgbClr val="FEFFFF"/>
                </a:solidFill>
                <a:effectLst/>
                <a:latin typeface="-apple-system"/>
              </a:rPr>
              <a:t>Data is typically stolen in the form of usernames, passwords, credit card numbers, bank account information or other important data to utilize or sell the stolen information.</a:t>
            </a: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026" name="Picture 2" descr="36,900+ Phishing Stock Photos, Pictures &amp; Royalty-Free ...">
            <a:extLst>
              <a:ext uri="{FF2B5EF4-FFF2-40B4-BE49-F238E27FC236}">
                <a16:creationId xmlns:a16="http://schemas.microsoft.com/office/drawing/2014/main" id="{DB607296-5DBC-CB41-7501-4CAAEB87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r="26769" b="2"/>
          <a:stretch/>
        </p:blipFill>
        <p:spPr bwMode="auto">
          <a:xfrm>
            <a:off x="8729527" y="2032000"/>
            <a:ext cx="2968990" cy="38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1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6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5" name="Group 217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17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9" name="Rectangle 218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9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2193" name="Rectangle 2192">
            <a:extLst>
              <a:ext uri="{FF2B5EF4-FFF2-40B4-BE49-F238E27FC236}">
                <a16:creationId xmlns:a16="http://schemas.microsoft.com/office/drawing/2014/main" id="{6AA79F6E-92C8-4F74-9CAF-BA4821898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Rectangle 2194">
            <a:extLst>
              <a:ext uri="{FF2B5EF4-FFF2-40B4-BE49-F238E27FC236}">
                <a16:creationId xmlns:a16="http://schemas.microsoft.com/office/drawing/2014/main" id="{7BF40ACE-C7C4-4BCD-BBCD-CA70D02CB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7" name="Group 2196">
            <a:extLst>
              <a:ext uri="{FF2B5EF4-FFF2-40B4-BE49-F238E27FC236}">
                <a16:creationId xmlns:a16="http://schemas.microsoft.com/office/drawing/2014/main" id="{8C9CCEFA-7335-4721-96F7-EF9E9F8CF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2198" name="Freeform 11">
              <a:extLst>
                <a:ext uri="{FF2B5EF4-FFF2-40B4-BE49-F238E27FC236}">
                  <a16:creationId xmlns:a16="http://schemas.microsoft.com/office/drawing/2014/main" id="{6F244ABF-DC87-4D84-A19F-F702A9DC3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9" name="Freeform 12">
              <a:extLst>
                <a:ext uri="{FF2B5EF4-FFF2-40B4-BE49-F238E27FC236}">
                  <a16:creationId xmlns:a16="http://schemas.microsoft.com/office/drawing/2014/main" id="{F9FEA429-847F-4323-968C-850C7FDA0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0" name="Freeform 13">
              <a:extLst>
                <a:ext uri="{FF2B5EF4-FFF2-40B4-BE49-F238E27FC236}">
                  <a16:creationId xmlns:a16="http://schemas.microsoft.com/office/drawing/2014/main" id="{21B05DA4-D47B-4B71-BF17-92672A049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1" name="Freeform 14">
              <a:extLst>
                <a:ext uri="{FF2B5EF4-FFF2-40B4-BE49-F238E27FC236}">
                  <a16:creationId xmlns:a16="http://schemas.microsoft.com/office/drawing/2014/main" id="{CD02264A-B768-4D05-A2A9-88F3881D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Freeform 15">
              <a:extLst>
                <a:ext uri="{FF2B5EF4-FFF2-40B4-BE49-F238E27FC236}">
                  <a16:creationId xmlns:a16="http://schemas.microsoft.com/office/drawing/2014/main" id="{4E7B7024-4088-4C07-8F69-CAEC406C0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Freeform 16">
              <a:extLst>
                <a:ext uri="{FF2B5EF4-FFF2-40B4-BE49-F238E27FC236}">
                  <a16:creationId xmlns:a16="http://schemas.microsoft.com/office/drawing/2014/main" id="{F844004E-CD7F-478F-8383-F10C0E8D2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Freeform 17">
              <a:extLst>
                <a:ext uri="{FF2B5EF4-FFF2-40B4-BE49-F238E27FC236}">
                  <a16:creationId xmlns:a16="http://schemas.microsoft.com/office/drawing/2014/main" id="{10D08C54-C20A-44AF-A6B0-7C5B8DC11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18">
              <a:extLst>
                <a:ext uri="{FF2B5EF4-FFF2-40B4-BE49-F238E27FC236}">
                  <a16:creationId xmlns:a16="http://schemas.microsoft.com/office/drawing/2014/main" id="{03E4B349-00DE-4BC6-9461-858823FD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19">
              <a:extLst>
                <a:ext uri="{FF2B5EF4-FFF2-40B4-BE49-F238E27FC236}">
                  <a16:creationId xmlns:a16="http://schemas.microsoft.com/office/drawing/2014/main" id="{E544E260-DB33-431B-B802-15A451023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20">
              <a:extLst>
                <a:ext uri="{FF2B5EF4-FFF2-40B4-BE49-F238E27FC236}">
                  <a16:creationId xmlns:a16="http://schemas.microsoft.com/office/drawing/2014/main" id="{F6AC1470-8F1D-429B-883D-4D16349C0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8" name="Freeform 21">
              <a:extLst>
                <a:ext uri="{FF2B5EF4-FFF2-40B4-BE49-F238E27FC236}">
                  <a16:creationId xmlns:a16="http://schemas.microsoft.com/office/drawing/2014/main" id="{FFE32B84-424E-4CBA-BBD6-6CDB2EB7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9" name="Freeform 22">
              <a:extLst>
                <a:ext uri="{FF2B5EF4-FFF2-40B4-BE49-F238E27FC236}">
                  <a16:creationId xmlns:a16="http://schemas.microsoft.com/office/drawing/2014/main" id="{C8314523-3FCD-4420-97F5-3B8F305AD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DCBFD7F8-7FDC-4DD7-A65F-68F69F96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2212" name="Freeform 27">
              <a:extLst>
                <a:ext uri="{FF2B5EF4-FFF2-40B4-BE49-F238E27FC236}">
                  <a16:creationId xmlns:a16="http://schemas.microsoft.com/office/drawing/2014/main" id="{BDE5EAC8-3575-462A-B9D6-20172537A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3" name="Freeform 28">
              <a:extLst>
                <a:ext uri="{FF2B5EF4-FFF2-40B4-BE49-F238E27FC236}">
                  <a16:creationId xmlns:a16="http://schemas.microsoft.com/office/drawing/2014/main" id="{125A97AC-9418-4496-9D6D-3CE1A39F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Freeform 29">
              <a:extLst>
                <a:ext uri="{FF2B5EF4-FFF2-40B4-BE49-F238E27FC236}">
                  <a16:creationId xmlns:a16="http://schemas.microsoft.com/office/drawing/2014/main" id="{BAE08A2F-FE2A-4956-959E-D8DAF7138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5" name="Freeform 30">
              <a:extLst>
                <a:ext uri="{FF2B5EF4-FFF2-40B4-BE49-F238E27FC236}">
                  <a16:creationId xmlns:a16="http://schemas.microsoft.com/office/drawing/2014/main" id="{F71C0520-7CFA-427F-ABB2-9E33807C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Freeform 31">
              <a:extLst>
                <a:ext uri="{FF2B5EF4-FFF2-40B4-BE49-F238E27FC236}">
                  <a16:creationId xmlns:a16="http://schemas.microsoft.com/office/drawing/2014/main" id="{945D9CD6-E094-42DE-BED7-BB3AA1F06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Freeform 32">
              <a:extLst>
                <a:ext uri="{FF2B5EF4-FFF2-40B4-BE49-F238E27FC236}">
                  <a16:creationId xmlns:a16="http://schemas.microsoft.com/office/drawing/2014/main" id="{5BB2BDD1-9580-44E8-965E-266DD9C55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8" name="Freeform 33">
              <a:extLst>
                <a:ext uri="{FF2B5EF4-FFF2-40B4-BE49-F238E27FC236}">
                  <a16:creationId xmlns:a16="http://schemas.microsoft.com/office/drawing/2014/main" id="{DA85F464-7744-41A8-AB50-C4FDEE88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9" name="Freeform 34">
              <a:extLst>
                <a:ext uri="{FF2B5EF4-FFF2-40B4-BE49-F238E27FC236}">
                  <a16:creationId xmlns:a16="http://schemas.microsoft.com/office/drawing/2014/main" id="{338731A9-5F8B-44CF-823D-DC2A50377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" name="Freeform 35">
              <a:extLst>
                <a:ext uri="{FF2B5EF4-FFF2-40B4-BE49-F238E27FC236}">
                  <a16:creationId xmlns:a16="http://schemas.microsoft.com/office/drawing/2014/main" id="{892AEA85-CF2A-49D8-B2B3-D56B7C71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1" name="Freeform 36">
              <a:extLst>
                <a:ext uri="{FF2B5EF4-FFF2-40B4-BE49-F238E27FC236}">
                  <a16:creationId xmlns:a16="http://schemas.microsoft.com/office/drawing/2014/main" id="{02A95C4B-39FC-4DBA-A3A8-C48F2B34F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2" name="Freeform 37">
              <a:extLst>
                <a:ext uri="{FF2B5EF4-FFF2-40B4-BE49-F238E27FC236}">
                  <a16:creationId xmlns:a16="http://schemas.microsoft.com/office/drawing/2014/main" id="{D24EB8E6-B89A-48FA-B6CE-015455DF4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3" name="Freeform 38">
              <a:extLst>
                <a:ext uri="{FF2B5EF4-FFF2-40B4-BE49-F238E27FC236}">
                  <a16:creationId xmlns:a16="http://schemas.microsoft.com/office/drawing/2014/main" id="{27B21878-6C2E-40B3-9D97-127C1ABB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D0FAF-D9AD-251F-BED8-EEF8EC0F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Phishing Attacks</a:t>
            </a:r>
          </a:p>
        </p:txBody>
      </p:sp>
      <p:pic>
        <p:nvPicPr>
          <p:cNvPr id="2054" name="Picture 6" descr="How To Tell If An Email Is From a Scammer [With Examples]">
            <a:extLst>
              <a:ext uri="{FF2B5EF4-FFF2-40B4-BE49-F238E27FC236}">
                <a16:creationId xmlns:a16="http://schemas.microsoft.com/office/drawing/2014/main" id="{522913BD-85A9-38E9-8D4C-13998FF32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" b="6993"/>
          <a:stretch/>
        </p:blipFill>
        <p:spPr bwMode="auto">
          <a:xfrm>
            <a:off x="1192778" y="980167"/>
            <a:ext cx="4165547" cy="23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ishing Examples | Information Security Office">
            <a:extLst>
              <a:ext uri="{FF2B5EF4-FFF2-40B4-BE49-F238E27FC236}">
                <a16:creationId xmlns:a16="http://schemas.microsoft.com/office/drawing/2014/main" id="{65D13F8D-6996-980A-E331-82C13BEF3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36" b="1"/>
          <a:stretch/>
        </p:blipFill>
        <p:spPr bwMode="auto">
          <a:xfrm>
            <a:off x="1192761" y="3495662"/>
            <a:ext cx="4121534" cy="23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5" name="Rectangle 2224">
            <a:extLst>
              <a:ext uri="{FF2B5EF4-FFF2-40B4-BE49-F238E27FC236}">
                <a16:creationId xmlns:a16="http://schemas.microsoft.com/office/drawing/2014/main" id="{E19C3496-0DA0-4549-92F5-F3678FE27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27" name="Freeform 33">
            <a:extLst>
              <a:ext uri="{FF2B5EF4-FFF2-40B4-BE49-F238E27FC236}">
                <a16:creationId xmlns:a16="http://schemas.microsoft.com/office/drawing/2014/main" id="{CC488C83-63EE-4AB6-89E2-774447D5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2807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2" descr="Phishing Examples | Information Security Office">
            <a:extLst>
              <a:ext uri="{FF2B5EF4-FFF2-40B4-BE49-F238E27FC236}">
                <a16:creationId xmlns:a16="http://schemas.microsoft.com/office/drawing/2014/main" id="{AAD51F88-CD8E-3679-8C28-F82F35C62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1110" y="3276600"/>
            <a:ext cx="2957290" cy="295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7273-1441-782C-6CF8-D1A8577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4981-E6D2-E39B-6E8F-A036940F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Social Engineering</a:t>
            </a:r>
          </a:p>
          <a:p>
            <a:pPr lvl="1"/>
            <a:r>
              <a:rPr lang="en-US" sz="2200" dirty="0"/>
              <a:t>Def: Deceptive emails to extract information</a:t>
            </a:r>
          </a:p>
          <a:p>
            <a:pPr lvl="2"/>
            <a:r>
              <a:rPr lang="en-US" sz="2000" dirty="0"/>
              <a:t>Examples: Fake security alerts, account verification </a:t>
            </a:r>
            <a:r>
              <a:rPr lang="en-US" sz="2000" dirty="0" err="1"/>
              <a:t>requrests</a:t>
            </a:r>
            <a:r>
              <a:rPr lang="en-US" sz="2000" dirty="0"/>
              <a:t>.</a:t>
            </a:r>
          </a:p>
          <a:p>
            <a:r>
              <a:rPr lang="en-US" sz="2400" dirty="0"/>
              <a:t>Email Phishing</a:t>
            </a:r>
          </a:p>
          <a:p>
            <a:pPr lvl="1"/>
            <a:r>
              <a:rPr lang="en-US" sz="2200" dirty="0"/>
              <a:t>Def: Manipulating individuals to divulge private information</a:t>
            </a:r>
          </a:p>
          <a:p>
            <a:pPr lvl="2"/>
            <a:r>
              <a:rPr lang="en-US" sz="2000" dirty="0"/>
              <a:t>Impersonation, emotional manipulation</a:t>
            </a:r>
          </a:p>
          <a:p>
            <a:r>
              <a:rPr lang="en-US" sz="2400" dirty="0"/>
              <a:t>Website Phishing</a:t>
            </a:r>
          </a:p>
          <a:p>
            <a:pPr lvl="1"/>
            <a:r>
              <a:rPr lang="en-US" sz="2200" dirty="0"/>
              <a:t>Def: Fake websites imitating legitimate ones.</a:t>
            </a:r>
          </a:p>
          <a:p>
            <a:pPr lvl="2"/>
            <a:r>
              <a:rPr lang="en-US" sz="2000" dirty="0"/>
              <a:t>Examples: Fake login pages</a:t>
            </a:r>
          </a:p>
        </p:txBody>
      </p:sp>
    </p:spTree>
    <p:extLst>
      <p:ext uri="{BB962C8B-B14F-4D97-AF65-F5344CB8AC3E}">
        <p14:creationId xmlns:p14="http://schemas.microsoft.com/office/powerpoint/2010/main" val="10865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B018-9754-98D8-698E-BD4E262C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Identify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475A-04EB-FB1C-0ABC-3D2DD7B5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dirty="0"/>
              <a:t>Emails</a:t>
            </a:r>
          </a:p>
          <a:p>
            <a:pPr lvl="1"/>
            <a:r>
              <a:rPr lang="en-US" dirty="0"/>
              <a:t>Check Sender's email.</a:t>
            </a:r>
          </a:p>
          <a:p>
            <a:pPr lvl="1"/>
            <a:r>
              <a:rPr lang="en-US" dirty="0"/>
              <a:t>Verify email content</a:t>
            </a:r>
          </a:p>
          <a:p>
            <a:pPr lvl="1"/>
            <a:r>
              <a:rPr lang="en-US" dirty="0"/>
              <a:t>Look for spelling or grammatical mistakes</a:t>
            </a:r>
          </a:p>
          <a:p>
            <a:pPr lvl="1"/>
            <a:r>
              <a:rPr lang="en-US" dirty="0"/>
              <a:t>Hover over links to preview URLs.</a:t>
            </a:r>
          </a:p>
          <a:p>
            <a:pPr lvl="1"/>
            <a:r>
              <a:rPr lang="en-US" dirty="0"/>
              <a:t>Normally, there is a sense of urgency in these emails.</a:t>
            </a:r>
          </a:p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There is no HTTPS</a:t>
            </a:r>
          </a:p>
          <a:p>
            <a:pPr lvl="1"/>
            <a:r>
              <a:rPr lang="en-US" dirty="0"/>
              <a:t>Lots of pop-up ads</a:t>
            </a:r>
          </a:p>
          <a:p>
            <a:pPr lvl="1"/>
            <a:r>
              <a:rPr lang="en-US" dirty="0"/>
              <a:t>Check the URL</a:t>
            </a:r>
          </a:p>
        </p:txBody>
      </p:sp>
    </p:spTree>
    <p:extLst>
      <p:ext uri="{BB962C8B-B14F-4D97-AF65-F5344CB8AC3E}">
        <p14:creationId xmlns:p14="http://schemas.microsoft.com/office/powerpoint/2010/main" val="17009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AED5-E387-37F6-24A9-AFCD5F8D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ways to avoid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BA96-28E9-CE1D-8E86-E5363D47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share passwords via email</a:t>
            </a:r>
          </a:p>
          <a:p>
            <a:r>
              <a:rPr lang="en-US" dirty="0"/>
              <a:t>Use Two Factor authentication</a:t>
            </a:r>
          </a:p>
          <a:p>
            <a:r>
              <a:rPr lang="en-US" dirty="0"/>
              <a:t>Verify requests for sensitive information</a:t>
            </a:r>
          </a:p>
          <a:p>
            <a:r>
              <a:rPr lang="en-US" dirty="0"/>
              <a:t>Keep Software updated and use security software</a:t>
            </a:r>
          </a:p>
          <a:p>
            <a:r>
              <a:rPr lang="en-US" dirty="0"/>
              <a:t>Educate and train employees</a:t>
            </a:r>
          </a:p>
          <a:p>
            <a:r>
              <a:rPr lang="en-US" dirty="0"/>
              <a:t>Regularly backup important data</a:t>
            </a:r>
          </a:p>
        </p:txBody>
      </p:sp>
    </p:spTree>
    <p:extLst>
      <p:ext uri="{BB962C8B-B14F-4D97-AF65-F5344CB8AC3E}">
        <p14:creationId xmlns:p14="http://schemas.microsoft.com/office/powerpoint/2010/main" val="30080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D80-5F93-8083-77A0-8D80C5B6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737" y="1861240"/>
            <a:ext cx="4802958" cy="4754714"/>
          </a:xfrm>
        </p:spPr>
        <p:txBody>
          <a:bodyPr>
            <a:normAutofit/>
          </a:bodyPr>
          <a:lstStyle/>
          <a:p>
            <a:r>
              <a:rPr lang="en-US" sz="8000" dirty="0"/>
              <a:t>Thank</a:t>
            </a:r>
            <a:br>
              <a:rPr lang="en-US" sz="8000" dirty="0"/>
            </a:br>
            <a:r>
              <a:rPr lang="en-US" sz="80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192266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</TotalTime>
  <Words>199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Wisp</vt:lpstr>
      <vt:lpstr>Phishing Awareness</vt:lpstr>
      <vt:lpstr>What is Phishing</vt:lpstr>
      <vt:lpstr>Examples of Phishing Attacks</vt:lpstr>
      <vt:lpstr>Types of Phishing Attacks</vt:lpstr>
      <vt:lpstr>How Can I Identify Phishing?</vt:lpstr>
      <vt:lpstr>Best ways to avoid Phishing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</dc:title>
  <dc:creator>باهر أحمد حسني أحمد  حسني عبد السلام</dc:creator>
  <cp:lastModifiedBy>باهر أحمد حسني أحمد  حسني عبد السلام</cp:lastModifiedBy>
  <cp:revision>1</cp:revision>
  <dcterms:created xsi:type="dcterms:W3CDTF">2024-05-31T15:03:20Z</dcterms:created>
  <dcterms:modified xsi:type="dcterms:W3CDTF">2024-05-31T20:02:32Z</dcterms:modified>
</cp:coreProperties>
</file>