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hram khodabandehlouee" initials="bk" lastIdx="1" clrIdx="0">
    <p:extLst>
      <p:ext uri="{19B8F6BF-5375-455C-9EA6-DF929625EA0E}">
        <p15:presenceInfo xmlns:p15="http://schemas.microsoft.com/office/powerpoint/2012/main" userId="07b4c0f1728204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861" autoAdjust="0"/>
  </p:normalViewPr>
  <p:slideViewPr>
    <p:cSldViewPr snapToGrid="0">
      <p:cViewPr varScale="1">
        <p:scale>
          <a:sx n="77" d="100"/>
          <a:sy n="77"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0T18:52:55.317"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7336D-0C5B-484F-961E-158E04083575}"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A7587-BF9C-43B3-9906-20A2BEF70961}" type="slidenum">
              <a:rPr lang="en-US" smtClean="0"/>
              <a:t>‹#›</a:t>
            </a:fld>
            <a:endParaRPr lang="en-US"/>
          </a:p>
        </p:txBody>
      </p:sp>
    </p:spTree>
    <p:extLst>
      <p:ext uri="{BB962C8B-B14F-4D97-AF65-F5344CB8AC3E}">
        <p14:creationId xmlns:p14="http://schemas.microsoft.com/office/powerpoint/2010/main" val="334592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ocalhost:8892/notebooks/my%20jupyter/DSCI%20-%20521%20-%20%20Data%20Analysis/Project/Bahram-Code%20for%20Report.ipynb#life-expectancy-increases-as-wel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World Happiness Report is a publication of the Sustainable Development Solutions Network, powered by the Gallup World Poll data. Happiness is an important part of our lives and can provide us with a wide range of benefits such as better performance, health, and relationships (5). Knowing more about what contributes to happiness is important to help us improve our lifestyles. Especially with increased depression symptoms with the onset of COVID-19 (6), it is necessary to learn more about how to guide people and countries in leading happier lives. As Our World in Data states, there are potentially many factors such as life expectancy, economic growth, culture, and freedom that can be correlated with happiness (1). There are also numerous studies that suggest nurturing relationships and communities help us live longer and be happier (2)</a:t>
            </a:r>
            <a:endParaRPr lang="en-US" dirty="0"/>
          </a:p>
        </p:txBody>
      </p:sp>
      <p:sp>
        <p:nvSpPr>
          <p:cNvPr id="4" name="Slide Number Placeholder 3"/>
          <p:cNvSpPr>
            <a:spLocks noGrp="1"/>
          </p:cNvSpPr>
          <p:nvPr>
            <p:ph type="sldNum" sz="quarter" idx="5"/>
          </p:nvPr>
        </p:nvSpPr>
        <p:spPr/>
        <p:txBody>
          <a:bodyPr/>
          <a:lstStyle/>
          <a:p>
            <a:fld id="{410A7587-BF9C-43B3-9906-20A2BEF70961}" type="slidenum">
              <a:rPr lang="en-US" smtClean="0"/>
              <a:t>3</a:t>
            </a:fld>
            <a:endParaRPr lang="en-US"/>
          </a:p>
        </p:txBody>
      </p:sp>
    </p:spTree>
    <p:extLst>
      <p:ext uri="{BB962C8B-B14F-4D97-AF65-F5344CB8AC3E}">
        <p14:creationId xmlns:p14="http://schemas.microsoft.com/office/powerpoint/2010/main" val="2526230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will start with data cleaning and then we will do some basic statistics on dataset and provide tables that are easier for our audience to understand. Then, we will import </a:t>
            </a:r>
            <a:r>
              <a:rPr lang="en-US" sz="1200" b="0" i="0" kern="1200" dirty="0" err="1">
                <a:solidFill>
                  <a:schemeClr val="tx1"/>
                </a:solidFill>
                <a:effectLst/>
                <a:latin typeface="+mn-lt"/>
                <a:ea typeface="+mn-ea"/>
                <a:cs typeface="+mn-cs"/>
              </a:rPr>
              <a:t>Matplot</a:t>
            </a:r>
            <a:r>
              <a:rPr lang="en-US" sz="1200" b="0" i="0" kern="1200" dirty="0">
                <a:solidFill>
                  <a:schemeClr val="tx1"/>
                </a:solidFill>
                <a:effectLst/>
                <a:latin typeface="+mn-lt"/>
                <a:ea typeface="+mn-ea"/>
                <a:cs typeface="+mn-cs"/>
              </a:rPr>
              <a:t>, Seaborn and few other visualization libraries to plot relations between features. Also, we will use </a:t>
            </a:r>
            <a:r>
              <a:rPr lang="en-US" sz="1200" b="0" i="0" kern="1200" dirty="0" err="1">
                <a:solidFill>
                  <a:schemeClr val="tx1"/>
                </a:solidFill>
                <a:effectLst/>
                <a:latin typeface="+mn-lt"/>
                <a:ea typeface="+mn-ea"/>
                <a:cs typeface="+mn-cs"/>
              </a:rPr>
              <a:t>scikit</a:t>
            </a:r>
            <a:r>
              <a:rPr lang="en-US" sz="1200" b="0" i="0" kern="1200" dirty="0">
                <a:solidFill>
                  <a:schemeClr val="tx1"/>
                </a:solidFill>
                <a:effectLst/>
                <a:latin typeface="+mn-lt"/>
                <a:ea typeface="+mn-ea"/>
                <a:cs typeface="+mn-cs"/>
              </a:rPr>
              <a:t>-learn (`</a:t>
            </a:r>
            <a:r>
              <a:rPr lang="en-US" sz="1200" b="0" i="0" kern="1200" dirty="0" err="1">
                <a:solidFill>
                  <a:schemeClr val="tx1"/>
                </a:solidFill>
                <a:effectLst/>
                <a:latin typeface="+mn-lt"/>
                <a:ea typeface="+mn-ea"/>
                <a:cs typeface="+mn-cs"/>
              </a:rPr>
              <a:t>sklearn</a:t>
            </a:r>
            <a:r>
              <a:rPr lang="en-US" sz="1200" b="0" i="0" kern="1200" dirty="0">
                <a:solidFill>
                  <a:schemeClr val="tx1"/>
                </a:solidFill>
                <a:effectLst/>
                <a:latin typeface="+mn-lt"/>
                <a:ea typeface="+mn-ea"/>
                <a:cs typeface="+mn-cs"/>
              </a:rPr>
              <a:t>`) library for doing machine learning, and specifically in this project, classification. In order to do this classification, we will use other sheets provided in this dataset and concatenate their data to our dataset. In this classification, we will train our machine to predict the region of a country based on the data from other features.</a:t>
            </a:r>
            <a:endParaRPr lang="en-US" dirty="0"/>
          </a:p>
        </p:txBody>
      </p:sp>
      <p:sp>
        <p:nvSpPr>
          <p:cNvPr id="4" name="Slide Number Placeholder 3"/>
          <p:cNvSpPr>
            <a:spLocks noGrp="1"/>
          </p:cNvSpPr>
          <p:nvPr>
            <p:ph type="sldNum" sz="quarter" idx="5"/>
          </p:nvPr>
        </p:nvSpPr>
        <p:spPr/>
        <p:txBody>
          <a:bodyPr/>
          <a:lstStyle/>
          <a:p>
            <a:fld id="{410A7587-BF9C-43B3-9906-20A2BEF70961}" type="slidenum">
              <a:rPr lang="en-US" smtClean="0"/>
              <a:t>4</a:t>
            </a:fld>
            <a:endParaRPr lang="en-US"/>
          </a:p>
        </p:txBody>
      </p:sp>
    </p:spTree>
    <p:extLst>
      <p:ext uri="{BB962C8B-B14F-4D97-AF65-F5344CB8AC3E}">
        <p14:creationId xmlns:p14="http://schemas.microsoft.com/office/powerpoint/2010/main" val="254399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move data categories to rows and statistics as features in columns and remove unimportant statistics . To have generalizability, we write a function that takes the table and returns a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of statistics that is more informative.</a:t>
            </a:r>
            <a:endParaRPr lang="en-US" dirty="0"/>
          </a:p>
        </p:txBody>
      </p:sp>
      <p:sp>
        <p:nvSpPr>
          <p:cNvPr id="4" name="Slide Number Placeholder 3"/>
          <p:cNvSpPr>
            <a:spLocks noGrp="1"/>
          </p:cNvSpPr>
          <p:nvPr>
            <p:ph type="sldNum" sz="quarter" idx="5"/>
          </p:nvPr>
        </p:nvSpPr>
        <p:spPr/>
        <p:txBody>
          <a:bodyPr/>
          <a:lstStyle/>
          <a:p>
            <a:fld id="{410A7587-BF9C-43B3-9906-20A2BEF70961}" type="slidenum">
              <a:rPr lang="en-US" smtClean="0"/>
              <a:t>5</a:t>
            </a:fld>
            <a:endParaRPr lang="en-US"/>
          </a:p>
        </p:txBody>
      </p:sp>
    </p:spTree>
    <p:extLst>
      <p:ext uri="{BB962C8B-B14F-4D97-AF65-F5344CB8AC3E}">
        <p14:creationId xmlns:p14="http://schemas.microsoft.com/office/powerpoint/2010/main" val="6370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world happiness report, as it is about some many statistics among all countries in the world, we found it useful to kind of show the happiness measures on the map. So, We represent the Happiness data by color-coding its value via a heatmap. We have used a specific year for this map,. To do this we have used </a:t>
            </a:r>
            <a:r>
              <a:rPr lang="en-US" sz="1200" b="0" i="0" kern="1200" dirty="0" err="1">
                <a:solidFill>
                  <a:schemeClr val="tx1"/>
                </a:solidFill>
                <a:effectLst/>
                <a:latin typeface="+mn-lt"/>
                <a:ea typeface="+mn-ea"/>
                <a:cs typeface="+mn-cs"/>
              </a:rPr>
              <a:t>geopandas</a:t>
            </a:r>
            <a:r>
              <a:rPr lang="en-US" sz="1200" b="0" i="0" kern="1200" dirty="0">
                <a:solidFill>
                  <a:schemeClr val="tx1"/>
                </a:solidFill>
                <a:effectLst/>
                <a:latin typeface="+mn-lt"/>
                <a:ea typeface="+mn-ea"/>
                <a:cs typeface="+mn-cs"/>
              </a:rPr>
              <a:t>. As we see some of the countries are still gray that is due to the mismatch in names in </a:t>
            </a:r>
            <a:r>
              <a:rPr lang="en-US" sz="1200" b="0" i="0" kern="1200" dirty="0" err="1">
                <a:solidFill>
                  <a:schemeClr val="tx1"/>
                </a:solidFill>
                <a:effectLst/>
                <a:latin typeface="+mn-lt"/>
                <a:ea typeface="+mn-ea"/>
                <a:cs typeface="+mn-cs"/>
              </a:rPr>
              <a:t>geopandas</a:t>
            </a:r>
            <a:r>
              <a:rPr lang="en-US" sz="1200" b="0" i="0" kern="1200" dirty="0">
                <a:solidFill>
                  <a:schemeClr val="tx1"/>
                </a:solidFill>
                <a:effectLst/>
                <a:latin typeface="+mn-lt"/>
                <a:ea typeface="+mn-ea"/>
                <a:cs typeface="+mn-cs"/>
              </a:rPr>
              <a:t> and our dataset. So the majority of it will be fixed by matching names. Also, this map is made for a specific year, if we change the year, colors might slightly change.</a:t>
            </a:r>
            <a:endParaRPr lang="en-US" dirty="0"/>
          </a:p>
        </p:txBody>
      </p:sp>
      <p:sp>
        <p:nvSpPr>
          <p:cNvPr id="4" name="Slide Number Placeholder 3"/>
          <p:cNvSpPr>
            <a:spLocks noGrp="1"/>
          </p:cNvSpPr>
          <p:nvPr>
            <p:ph type="sldNum" sz="quarter" idx="5"/>
          </p:nvPr>
        </p:nvSpPr>
        <p:spPr/>
        <p:txBody>
          <a:bodyPr/>
          <a:lstStyle/>
          <a:p>
            <a:fld id="{410A7587-BF9C-43B3-9906-20A2BEF70961}" type="slidenum">
              <a:rPr lang="en-US" smtClean="0"/>
              <a:t>6</a:t>
            </a:fld>
            <a:endParaRPr lang="en-US"/>
          </a:p>
        </p:txBody>
      </p:sp>
    </p:spTree>
    <p:extLst>
      <p:ext uri="{BB962C8B-B14F-4D97-AF65-F5344CB8AC3E}">
        <p14:creationId xmlns:p14="http://schemas.microsoft.com/office/powerpoint/2010/main" val="183444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we expect, the scatter plot bellow is showing that by increasing freedom, the</a:t>
            </a:r>
          </a:p>
          <a:p>
            <a:r>
              <a:rPr lang="en-US" sz="1200" b="1" i="0" kern="1200" dirty="0">
                <a:solidFill>
                  <a:schemeClr val="tx1"/>
                </a:solidFill>
                <a:effectLst/>
                <a:latin typeface="+mn-lt"/>
                <a:ea typeface="+mn-ea"/>
                <a:cs typeface="+mn-cs"/>
              </a:rPr>
              <a:t>life expectancy increases as well.</a:t>
            </a:r>
            <a:r>
              <a:rPr lang="en-US" sz="1200" b="1" i="0" u="none" strike="noStrike" kern="1200" dirty="0">
                <a:solidFill>
                  <a:schemeClr val="tx1"/>
                </a:solidFill>
                <a:effectLst/>
                <a:latin typeface="+mn-lt"/>
                <a:ea typeface="+mn-ea"/>
                <a:cs typeface="+mn-cs"/>
                <a:hlinkClick r:id="rId3"/>
              </a:rPr>
              <a:t>¶</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10A7587-BF9C-43B3-9906-20A2BEF70961}" type="slidenum">
              <a:rPr lang="en-US" smtClean="0"/>
              <a:t>7</a:t>
            </a:fld>
            <a:endParaRPr lang="en-US"/>
          </a:p>
        </p:txBody>
      </p:sp>
    </p:spTree>
    <p:extLst>
      <p:ext uri="{BB962C8B-B14F-4D97-AF65-F5344CB8AC3E}">
        <p14:creationId xmlns:p14="http://schemas.microsoft.com/office/powerpoint/2010/main" val="223528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A7587-BF9C-43B3-9906-20A2BEF70961}" type="slidenum">
              <a:rPr lang="en-US" smtClean="0"/>
              <a:t>9</a:t>
            </a:fld>
            <a:endParaRPr lang="en-US"/>
          </a:p>
        </p:txBody>
      </p:sp>
    </p:spTree>
    <p:extLst>
      <p:ext uri="{BB962C8B-B14F-4D97-AF65-F5344CB8AC3E}">
        <p14:creationId xmlns:p14="http://schemas.microsoft.com/office/powerpoint/2010/main" val="225876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266B-FF3C-4507-8036-B856423F57DC}"/>
              </a:ext>
            </a:extLst>
          </p:cNvPr>
          <p:cNvSpPr>
            <a:spLocks noGrp="1"/>
          </p:cNvSpPr>
          <p:nvPr>
            <p:ph type="ctrTitle"/>
          </p:nvPr>
        </p:nvSpPr>
        <p:spPr>
          <a:xfrm>
            <a:off x="2473097" y="1489164"/>
            <a:ext cx="8915399" cy="1665514"/>
          </a:xfrm>
        </p:spPr>
        <p:txBody>
          <a:bodyPr/>
          <a:lstStyle/>
          <a:p>
            <a:r>
              <a:rPr lang="en-US" dirty="0"/>
              <a:t>Project Name</a:t>
            </a:r>
          </a:p>
        </p:txBody>
      </p:sp>
      <p:sp>
        <p:nvSpPr>
          <p:cNvPr id="3" name="Subtitle 2">
            <a:extLst>
              <a:ext uri="{FF2B5EF4-FFF2-40B4-BE49-F238E27FC236}">
                <a16:creationId xmlns:a16="http://schemas.microsoft.com/office/drawing/2014/main" id="{654E5FA3-19E8-4E56-9C0C-2DF9F8FDC919}"/>
              </a:ext>
            </a:extLst>
          </p:cNvPr>
          <p:cNvSpPr>
            <a:spLocks noGrp="1"/>
          </p:cNvSpPr>
          <p:nvPr>
            <p:ph type="subTitle" idx="1"/>
          </p:nvPr>
        </p:nvSpPr>
        <p:spPr>
          <a:xfrm>
            <a:off x="2473097" y="3703322"/>
            <a:ext cx="8915399" cy="2160449"/>
          </a:xfrm>
        </p:spPr>
        <p:txBody>
          <a:bodyPr>
            <a:normAutofit/>
          </a:bodyPr>
          <a:lstStyle/>
          <a:p>
            <a:r>
              <a:rPr lang="en-US" sz="4000" dirty="0"/>
              <a:t>Comprehensive Analysis over World Happiness Report</a:t>
            </a:r>
          </a:p>
          <a:p>
            <a:endParaRPr lang="en-US" dirty="0"/>
          </a:p>
        </p:txBody>
      </p:sp>
    </p:spTree>
    <p:extLst>
      <p:ext uri="{BB962C8B-B14F-4D97-AF65-F5344CB8AC3E}">
        <p14:creationId xmlns:p14="http://schemas.microsoft.com/office/powerpoint/2010/main" val="1657860721"/>
      </p:ext>
    </p:extLst>
  </p:cSld>
  <p:clrMapOvr>
    <a:masterClrMapping/>
  </p:clrMapOvr>
  <mc:AlternateContent xmlns:mc="http://schemas.openxmlformats.org/markup-compatibility/2006">
    <mc:Choice xmlns:p14="http://schemas.microsoft.com/office/powerpoint/2010/main" Requires="p14">
      <p:transition spd="slow" p14:dur="2000" advTm="8416"/>
    </mc:Choice>
    <mc:Fallback>
      <p:transition spd="slow" advTm="84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E2A3-E26E-4F8C-81BE-A8DA7BFB13A2}"/>
              </a:ext>
            </a:extLst>
          </p:cNvPr>
          <p:cNvSpPr>
            <a:spLocks noGrp="1"/>
          </p:cNvSpPr>
          <p:nvPr>
            <p:ph type="title"/>
          </p:nvPr>
        </p:nvSpPr>
        <p:spPr>
          <a:xfrm>
            <a:off x="2705327" y="1654624"/>
            <a:ext cx="8911687" cy="1280890"/>
          </a:xfrm>
        </p:spPr>
        <p:txBody>
          <a:bodyPr>
            <a:normAutofit/>
          </a:bodyPr>
          <a:lstStyle/>
          <a:p>
            <a:r>
              <a:rPr lang="en-US" sz="5400" dirty="0"/>
              <a:t>Team Introduction</a:t>
            </a:r>
          </a:p>
        </p:txBody>
      </p:sp>
      <p:sp>
        <p:nvSpPr>
          <p:cNvPr id="3" name="Content Placeholder 2">
            <a:extLst>
              <a:ext uri="{FF2B5EF4-FFF2-40B4-BE49-F238E27FC236}">
                <a16:creationId xmlns:a16="http://schemas.microsoft.com/office/drawing/2014/main" id="{6B774D25-C9C5-4EEE-BBA7-1F3A23EA0553}"/>
              </a:ext>
            </a:extLst>
          </p:cNvPr>
          <p:cNvSpPr>
            <a:spLocks noGrp="1"/>
          </p:cNvSpPr>
          <p:nvPr>
            <p:ph idx="1"/>
          </p:nvPr>
        </p:nvSpPr>
        <p:spPr>
          <a:xfrm>
            <a:off x="2705327" y="3429000"/>
            <a:ext cx="8911687" cy="4100290"/>
          </a:xfrm>
        </p:spPr>
        <p:txBody>
          <a:bodyPr/>
          <a:lstStyle/>
          <a:p>
            <a:r>
              <a:rPr lang="en-US" sz="2800" dirty="0"/>
              <a:t>Name: Bahram Khodabandehlouee</a:t>
            </a:r>
          </a:p>
          <a:p>
            <a:r>
              <a:rPr lang="en-US" sz="2800" dirty="0"/>
              <a:t>Name: Tyler Edwards</a:t>
            </a:r>
          </a:p>
          <a:p>
            <a:r>
              <a:rPr lang="en-US" sz="2800" dirty="0"/>
              <a:t>Name: </a:t>
            </a:r>
            <a:r>
              <a:rPr lang="en-US" sz="2800" dirty="0" err="1"/>
              <a:t>Ramar</a:t>
            </a:r>
            <a:r>
              <a:rPr lang="en-US" sz="2800" dirty="0"/>
              <a:t> Huntley </a:t>
            </a:r>
          </a:p>
          <a:p>
            <a:r>
              <a:rPr lang="en-US" sz="2800" dirty="0"/>
              <a:t>Name: Kim Dineen</a:t>
            </a:r>
          </a:p>
        </p:txBody>
      </p:sp>
    </p:spTree>
    <p:extLst>
      <p:ext uri="{BB962C8B-B14F-4D97-AF65-F5344CB8AC3E}">
        <p14:creationId xmlns:p14="http://schemas.microsoft.com/office/powerpoint/2010/main" val="780537686"/>
      </p:ext>
    </p:extLst>
  </p:cSld>
  <p:clrMapOvr>
    <a:masterClrMapping/>
  </p:clrMapOvr>
  <mc:AlternateContent xmlns:mc="http://schemas.openxmlformats.org/markup-compatibility/2006">
    <mc:Choice xmlns:p14="http://schemas.microsoft.com/office/powerpoint/2010/main" Requires="p14">
      <p:transition spd="slow" p14:dur="2000" advTm="6808"/>
    </mc:Choice>
    <mc:Fallback>
      <p:transition spd="slow" advTm="68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4F2C-F6B7-4930-A810-0663935C5B1F}"/>
              </a:ext>
            </a:extLst>
          </p:cNvPr>
          <p:cNvSpPr>
            <a:spLocks noGrp="1"/>
          </p:cNvSpPr>
          <p:nvPr>
            <p:ph type="title"/>
          </p:nvPr>
        </p:nvSpPr>
        <p:spPr>
          <a:xfrm>
            <a:off x="2589211" y="302522"/>
            <a:ext cx="8915399" cy="1468800"/>
          </a:xfrm>
        </p:spPr>
        <p:txBody>
          <a:bodyPr/>
          <a:lstStyle/>
          <a:p>
            <a:r>
              <a:rPr lang="en-US" dirty="0"/>
              <a:t>Our Dataset</a:t>
            </a:r>
          </a:p>
        </p:txBody>
      </p:sp>
      <p:pic>
        <p:nvPicPr>
          <p:cNvPr id="4" name="Picture 3">
            <a:extLst>
              <a:ext uri="{FF2B5EF4-FFF2-40B4-BE49-F238E27FC236}">
                <a16:creationId xmlns:a16="http://schemas.microsoft.com/office/drawing/2014/main" id="{A5C2D7DA-E366-40BF-A7C9-D0AE93090879}"/>
              </a:ext>
            </a:extLst>
          </p:cNvPr>
          <p:cNvPicPr>
            <a:picLocks noChangeAspect="1"/>
          </p:cNvPicPr>
          <p:nvPr/>
        </p:nvPicPr>
        <p:blipFill>
          <a:blip r:embed="rId3"/>
          <a:stretch>
            <a:fillRect/>
          </a:stretch>
        </p:blipFill>
        <p:spPr>
          <a:xfrm>
            <a:off x="2759016" y="1857249"/>
            <a:ext cx="5799323" cy="4793395"/>
          </a:xfrm>
          <a:prstGeom prst="rect">
            <a:avLst/>
          </a:prstGeom>
        </p:spPr>
      </p:pic>
    </p:spTree>
    <p:extLst>
      <p:ext uri="{BB962C8B-B14F-4D97-AF65-F5344CB8AC3E}">
        <p14:creationId xmlns:p14="http://schemas.microsoft.com/office/powerpoint/2010/main" val="2743575800"/>
      </p:ext>
    </p:extLst>
  </p:cSld>
  <p:clrMapOvr>
    <a:masterClrMapping/>
  </p:clrMapOvr>
  <mc:AlternateContent xmlns:mc="http://schemas.openxmlformats.org/markup-compatibility/2006">
    <mc:Choice xmlns:p14="http://schemas.microsoft.com/office/powerpoint/2010/main" Requires="p14">
      <p:transition spd="slow" p14:dur="2000" advTm="82343"/>
    </mc:Choice>
    <mc:Fallback>
      <p:transition spd="slow" advTm="8234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ECC5-D849-419E-B4BB-A53A248FFEBA}"/>
              </a:ext>
            </a:extLst>
          </p:cNvPr>
          <p:cNvSpPr>
            <a:spLocks noGrp="1"/>
          </p:cNvSpPr>
          <p:nvPr>
            <p:ph type="title"/>
          </p:nvPr>
        </p:nvSpPr>
        <p:spPr>
          <a:xfrm>
            <a:off x="2589211" y="302522"/>
            <a:ext cx="8915399" cy="1468800"/>
          </a:xfrm>
        </p:spPr>
        <p:txBody>
          <a:bodyPr/>
          <a:lstStyle/>
          <a:p>
            <a:r>
              <a:rPr lang="en-US" dirty="0"/>
              <a:t>What we will do</a:t>
            </a:r>
          </a:p>
        </p:txBody>
      </p:sp>
      <p:sp>
        <p:nvSpPr>
          <p:cNvPr id="3" name="Text Placeholder 2">
            <a:extLst>
              <a:ext uri="{FF2B5EF4-FFF2-40B4-BE49-F238E27FC236}">
                <a16:creationId xmlns:a16="http://schemas.microsoft.com/office/drawing/2014/main" id="{6E72BB5C-C9F8-414B-91A4-A7D77D2D7993}"/>
              </a:ext>
            </a:extLst>
          </p:cNvPr>
          <p:cNvSpPr>
            <a:spLocks noGrp="1"/>
          </p:cNvSpPr>
          <p:nvPr>
            <p:ph type="body" idx="1"/>
          </p:nvPr>
        </p:nvSpPr>
        <p:spPr>
          <a:xfrm>
            <a:off x="2589210" y="1948072"/>
            <a:ext cx="8915399" cy="860400"/>
          </a:xfrm>
        </p:spPr>
        <p:txBody>
          <a:bodyPr>
            <a:normAutofit fontScale="70000" lnSpcReduction="20000"/>
          </a:bodyPr>
          <a:lstStyle/>
          <a:p>
            <a:pPr marL="342900" indent="-342900">
              <a:buFont typeface="Arial" panose="020B0604020202020204" pitchFamily="34" charset="0"/>
              <a:buChar char="•"/>
            </a:pPr>
            <a:r>
              <a:rPr lang="en-US" dirty="0">
                <a:solidFill>
                  <a:schemeClr val="tx1"/>
                </a:solidFill>
              </a:rPr>
              <a:t>data cleaning</a:t>
            </a:r>
          </a:p>
          <a:p>
            <a:pPr marL="342900" indent="-342900">
              <a:buFont typeface="Arial" panose="020B0604020202020204" pitchFamily="34" charset="0"/>
              <a:buChar char="•"/>
            </a:pPr>
            <a:r>
              <a:rPr lang="en-US" dirty="0">
                <a:solidFill>
                  <a:schemeClr val="tx1"/>
                </a:solidFill>
              </a:rPr>
              <a:t>basic statistics on dataset</a:t>
            </a:r>
          </a:p>
          <a:p>
            <a:pPr marL="342900" indent="-342900">
              <a:buFont typeface="Arial" panose="020B0604020202020204" pitchFamily="34" charset="0"/>
              <a:buChar char="•"/>
            </a:pPr>
            <a:r>
              <a:rPr lang="en-US" dirty="0">
                <a:solidFill>
                  <a:schemeClr val="tx1"/>
                </a:solidFill>
              </a:rPr>
              <a:t>Find correlation between features to implement some ML models   </a:t>
            </a:r>
            <a:endParaRPr lang="en-US" dirty="0"/>
          </a:p>
        </p:txBody>
      </p:sp>
    </p:spTree>
    <p:extLst>
      <p:ext uri="{BB962C8B-B14F-4D97-AF65-F5344CB8AC3E}">
        <p14:creationId xmlns:p14="http://schemas.microsoft.com/office/powerpoint/2010/main" val="2551481392"/>
      </p:ext>
    </p:extLst>
  </p:cSld>
  <p:clrMapOvr>
    <a:masterClrMapping/>
  </p:clrMapOvr>
  <mc:AlternateContent xmlns:mc="http://schemas.openxmlformats.org/markup-compatibility/2006">
    <mc:Choice xmlns:p14="http://schemas.microsoft.com/office/powerpoint/2010/main" Requires="p14">
      <p:transition spd="slow" p14:dur="2000" advTm="31630"/>
    </mc:Choice>
    <mc:Fallback>
      <p:transition spd="slow" advTm="316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8225-9D2F-46FF-8F91-44CDF844A7DF}"/>
              </a:ext>
            </a:extLst>
          </p:cNvPr>
          <p:cNvSpPr>
            <a:spLocks noGrp="1"/>
          </p:cNvSpPr>
          <p:nvPr>
            <p:ph type="title"/>
          </p:nvPr>
        </p:nvSpPr>
        <p:spPr/>
        <p:txBody>
          <a:bodyPr/>
          <a:lstStyle/>
          <a:p>
            <a:r>
              <a:rPr lang="en-US" dirty="0"/>
              <a:t>Data cleaning:</a:t>
            </a:r>
            <a:br>
              <a:rPr lang="en-US" dirty="0"/>
            </a:br>
            <a:endParaRPr lang="en-US" dirty="0"/>
          </a:p>
        </p:txBody>
      </p:sp>
      <p:pic>
        <p:nvPicPr>
          <p:cNvPr id="3" name="Picture 2">
            <a:extLst>
              <a:ext uri="{FF2B5EF4-FFF2-40B4-BE49-F238E27FC236}">
                <a16:creationId xmlns:a16="http://schemas.microsoft.com/office/drawing/2014/main" id="{C90795E5-DF6E-4A12-A8D8-8C16AA9F9129}"/>
              </a:ext>
            </a:extLst>
          </p:cNvPr>
          <p:cNvPicPr>
            <a:picLocks noChangeAspect="1"/>
          </p:cNvPicPr>
          <p:nvPr/>
        </p:nvPicPr>
        <p:blipFill>
          <a:blip r:embed="rId3"/>
          <a:stretch>
            <a:fillRect/>
          </a:stretch>
        </p:blipFill>
        <p:spPr>
          <a:xfrm>
            <a:off x="444810" y="1582057"/>
            <a:ext cx="5432793" cy="3096554"/>
          </a:xfrm>
          <a:prstGeom prst="rect">
            <a:avLst/>
          </a:prstGeom>
        </p:spPr>
      </p:pic>
      <p:pic>
        <p:nvPicPr>
          <p:cNvPr id="4" name="Picture 3">
            <a:extLst>
              <a:ext uri="{FF2B5EF4-FFF2-40B4-BE49-F238E27FC236}">
                <a16:creationId xmlns:a16="http://schemas.microsoft.com/office/drawing/2014/main" id="{B0ED8B45-521F-41F3-9C21-18E855605412}"/>
              </a:ext>
            </a:extLst>
          </p:cNvPr>
          <p:cNvPicPr>
            <a:picLocks noChangeAspect="1"/>
          </p:cNvPicPr>
          <p:nvPr/>
        </p:nvPicPr>
        <p:blipFill>
          <a:blip r:embed="rId4"/>
          <a:stretch>
            <a:fillRect/>
          </a:stretch>
        </p:blipFill>
        <p:spPr>
          <a:xfrm>
            <a:off x="6096000" y="1582056"/>
            <a:ext cx="5707483" cy="3096553"/>
          </a:xfrm>
          <a:prstGeom prst="rect">
            <a:avLst/>
          </a:prstGeom>
        </p:spPr>
      </p:pic>
    </p:spTree>
    <p:extLst>
      <p:ext uri="{BB962C8B-B14F-4D97-AF65-F5344CB8AC3E}">
        <p14:creationId xmlns:p14="http://schemas.microsoft.com/office/powerpoint/2010/main" val="191418968"/>
      </p:ext>
    </p:extLst>
  </p:cSld>
  <p:clrMapOvr>
    <a:masterClrMapping/>
  </p:clrMapOvr>
  <mc:AlternateContent xmlns:mc="http://schemas.openxmlformats.org/markup-compatibility/2006">
    <mc:Choice xmlns:p14="http://schemas.microsoft.com/office/powerpoint/2010/main" Requires="p14">
      <p:transition spd="slow" p14:dur="2000" advTm="14927"/>
    </mc:Choice>
    <mc:Fallback>
      <p:transition spd="slow" advTm="1492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1582F0-7F55-4670-B85D-1E2FD9A0CBD9}"/>
              </a:ext>
            </a:extLst>
          </p:cNvPr>
          <p:cNvPicPr>
            <a:picLocks noChangeAspect="1"/>
          </p:cNvPicPr>
          <p:nvPr/>
        </p:nvPicPr>
        <p:blipFill>
          <a:blip r:embed="rId3"/>
          <a:stretch>
            <a:fillRect/>
          </a:stretch>
        </p:blipFill>
        <p:spPr>
          <a:xfrm>
            <a:off x="1590990" y="2486113"/>
            <a:ext cx="7384420" cy="4237087"/>
          </a:xfrm>
          <a:prstGeom prst="rect">
            <a:avLst/>
          </a:prstGeom>
        </p:spPr>
      </p:pic>
      <p:sp>
        <p:nvSpPr>
          <p:cNvPr id="3" name="Text Placeholder 2">
            <a:extLst>
              <a:ext uri="{FF2B5EF4-FFF2-40B4-BE49-F238E27FC236}">
                <a16:creationId xmlns:a16="http://schemas.microsoft.com/office/drawing/2014/main" id="{01A33167-7345-434A-AABA-531A89E14BF0}"/>
              </a:ext>
            </a:extLst>
          </p:cNvPr>
          <p:cNvSpPr>
            <a:spLocks noGrp="1"/>
          </p:cNvSpPr>
          <p:nvPr>
            <p:ph type="body" idx="1"/>
          </p:nvPr>
        </p:nvSpPr>
        <p:spPr>
          <a:xfrm>
            <a:off x="1638300" y="246743"/>
            <a:ext cx="8915399" cy="2239370"/>
          </a:xfrm>
        </p:spPr>
        <p:txBody>
          <a:bodyPr>
            <a:normAutofit/>
          </a:bodyPr>
          <a:lstStyle/>
          <a:p>
            <a:r>
              <a:rPr lang="en-US" sz="3300" b="1" dirty="0" err="1"/>
              <a:t>Geopanda</a:t>
            </a:r>
            <a:endParaRPr lang="en-US" sz="3300" b="1" dirty="0"/>
          </a:p>
          <a:p>
            <a:r>
              <a:rPr lang="en-US" dirty="0"/>
              <a:t>Map-heatmap</a:t>
            </a:r>
          </a:p>
          <a:p>
            <a:r>
              <a:rPr lang="en-US" dirty="0"/>
              <a:t>Gray countries are those with </a:t>
            </a:r>
            <a:r>
              <a:rPr lang="en-US" dirty="0" err="1"/>
              <a:t>unmatch</a:t>
            </a:r>
            <a:r>
              <a:rPr lang="en-US" dirty="0"/>
              <a:t> names, needs data cleaning</a:t>
            </a:r>
          </a:p>
        </p:txBody>
      </p:sp>
    </p:spTree>
    <p:extLst>
      <p:ext uri="{BB962C8B-B14F-4D97-AF65-F5344CB8AC3E}">
        <p14:creationId xmlns:p14="http://schemas.microsoft.com/office/powerpoint/2010/main" val="1151675997"/>
      </p:ext>
    </p:extLst>
  </p:cSld>
  <p:clrMapOvr>
    <a:masterClrMapping/>
  </p:clrMapOvr>
  <mc:AlternateContent xmlns:mc="http://schemas.openxmlformats.org/markup-compatibility/2006">
    <mc:Choice xmlns:p14="http://schemas.microsoft.com/office/powerpoint/2010/main" Requires="p14">
      <p:transition spd="slow" p14:dur="2000" advTm="64573"/>
    </mc:Choice>
    <mc:Fallback>
      <p:transition spd="slow" advTm="645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B4E4-5072-4D0A-9D91-4E084645DACD}"/>
              </a:ext>
            </a:extLst>
          </p:cNvPr>
          <p:cNvSpPr>
            <a:spLocks noGrp="1"/>
          </p:cNvSpPr>
          <p:nvPr>
            <p:ph type="title"/>
          </p:nvPr>
        </p:nvSpPr>
        <p:spPr/>
        <p:txBody>
          <a:bodyPr/>
          <a:lstStyle/>
          <a:p>
            <a:r>
              <a:rPr lang="en-US" dirty="0"/>
              <a:t>Finding correlations:</a:t>
            </a:r>
            <a:br>
              <a:rPr lang="en-US" dirty="0"/>
            </a:br>
            <a:endParaRPr lang="en-US" dirty="0"/>
          </a:p>
        </p:txBody>
      </p:sp>
      <p:pic>
        <p:nvPicPr>
          <p:cNvPr id="3" name="Picture 2">
            <a:extLst>
              <a:ext uri="{FF2B5EF4-FFF2-40B4-BE49-F238E27FC236}">
                <a16:creationId xmlns:a16="http://schemas.microsoft.com/office/drawing/2014/main" id="{9283056F-EA22-4519-835E-4A30D6F8A579}"/>
              </a:ext>
            </a:extLst>
          </p:cNvPr>
          <p:cNvPicPr>
            <a:picLocks noChangeAspect="1"/>
          </p:cNvPicPr>
          <p:nvPr/>
        </p:nvPicPr>
        <p:blipFill>
          <a:blip r:embed="rId3"/>
          <a:stretch>
            <a:fillRect/>
          </a:stretch>
        </p:blipFill>
        <p:spPr>
          <a:xfrm>
            <a:off x="243517" y="1264555"/>
            <a:ext cx="6805250" cy="4839119"/>
          </a:xfrm>
          <a:prstGeom prst="rect">
            <a:avLst/>
          </a:prstGeom>
        </p:spPr>
      </p:pic>
    </p:spTree>
    <p:extLst>
      <p:ext uri="{BB962C8B-B14F-4D97-AF65-F5344CB8AC3E}">
        <p14:creationId xmlns:p14="http://schemas.microsoft.com/office/powerpoint/2010/main" val="529552136"/>
      </p:ext>
    </p:extLst>
  </p:cSld>
  <p:clrMapOvr>
    <a:masterClrMapping/>
  </p:clrMapOvr>
  <mc:AlternateContent xmlns:mc="http://schemas.openxmlformats.org/markup-compatibility/2006">
    <mc:Choice xmlns:p14="http://schemas.microsoft.com/office/powerpoint/2010/main" Requires="p14">
      <p:transition spd="slow" p14:dur="2000" advTm="19019"/>
    </mc:Choice>
    <mc:Fallback>
      <p:transition spd="slow" advTm="1901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6CCE-EC4A-4719-B4C1-9B6FE84E0F9C}"/>
              </a:ext>
            </a:extLst>
          </p:cNvPr>
          <p:cNvSpPr>
            <a:spLocks noGrp="1"/>
          </p:cNvSpPr>
          <p:nvPr>
            <p:ph type="title"/>
          </p:nvPr>
        </p:nvSpPr>
        <p:spPr/>
        <p:txBody>
          <a:bodyPr/>
          <a:lstStyle/>
          <a:p>
            <a:r>
              <a:rPr lang="en-US" dirty="0"/>
              <a:t>Finding correlations:</a:t>
            </a:r>
            <a:br>
              <a:rPr lang="en-US" dirty="0"/>
            </a:br>
            <a:endParaRPr lang="en-US" dirty="0"/>
          </a:p>
        </p:txBody>
      </p:sp>
      <p:pic>
        <p:nvPicPr>
          <p:cNvPr id="3" name="Picture 2">
            <a:extLst>
              <a:ext uri="{FF2B5EF4-FFF2-40B4-BE49-F238E27FC236}">
                <a16:creationId xmlns:a16="http://schemas.microsoft.com/office/drawing/2014/main" id="{D5F5E85D-5D40-4818-9ABC-93E7CE70C27B}"/>
              </a:ext>
            </a:extLst>
          </p:cNvPr>
          <p:cNvPicPr>
            <a:picLocks noChangeAspect="1"/>
          </p:cNvPicPr>
          <p:nvPr/>
        </p:nvPicPr>
        <p:blipFill>
          <a:blip r:embed="rId2"/>
          <a:stretch>
            <a:fillRect/>
          </a:stretch>
        </p:blipFill>
        <p:spPr>
          <a:xfrm>
            <a:off x="2263386" y="1264555"/>
            <a:ext cx="6881456" cy="5403048"/>
          </a:xfrm>
          <a:prstGeom prst="rect">
            <a:avLst/>
          </a:prstGeom>
        </p:spPr>
      </p:pic>
    </p:spTree>
    <p:extLst>
      <p:ext uri="{BB962C8B-B14F-4D97-AF65-F5344CB8AC3E}">
        <p14:creationId xmlns:p14="http://schemas.microsoft.com/office/powerpoint/2010/main" val="690452880"/>
      </p:ext>
    </p:extLst>
  </p:cSld>
  <p:clrMapOvr>
    <a:masterClrMapping/>
  </p:clrMapOvr>
  <mc:AlternateContent xmlns:mc="http://schemas.openxmlformats.org/markup-compatibility/2006">
    <mc:Choice xmlns:p14="http://schemas.microsoft.com/office/powerpoint/2010/main" Requires="p14">
      <p:transition spd="slow" p14:dur="2000" advTm="20580"/>
    </mc:Choice>
    <mc:Fallback>
      <p:transition spd="slow" advTm="2058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9E7DF6-94C5-4966-AEDB-D0E8444D2A23}"/>
              </a:ext>
            </a:extLst>
          </p:cNvPr>
          <p:cNvPicPr>
            <a:picLocks noChangeAspect="1"/>
          </p:cNvPicPr>
          <p:nvPr/>
        </p:nvPicPr>
        <p:blipFill>
          <a:blip r:embed="rId3"/>
          <a:stretch>
            <a:fillRect/>
          </a:stretch>
        </p:blipFill>
        <p:spPr>
          <a:xfrm>
            <a:off x="4687434" y="3345539"/>
            <a:ext cx="7504566" cy="3512461"/>
          </a:xfrm>
          <a:prstGeom prst="rect">
            <a:avLst/>
          </a:prstGeom>
        </p:spPr>
      </p:pic>
      <p:pic>
        <p:nvPicPr>
          <p:cNvPr id="4" name="Picture 3">
            <a:extLst>
              <a:ext uri="{FF2B5EF4-FFF2-40B4-BE49-F238E27FC236}">
                <a16:creationId xmlns:a16="http://schemas.microsoft.com/office/drawing/2014/main" id="{C0421301-82EF-414B-855E-25C690CEE18A}"/>
              </a:ext>
            </a:extLst>
          </p:cNvPr>
          <p:cNvPicPr>
            <a:picLocks noChangeAspect="1"/>
          </p:cNvPicPr>
          <p:nvPr/>
        </p:nvPicPr>
        <p:blipFill>
          <a:blip r:embed="rId4"/>
          <a:stretch>
            <a:fillRect/>
          </a:stretch>
        </p:blipFill>
        <p:spPr>
          <a:xfrm>
            <a:off x="1806689" y="841828"/>
            <a:ext cx="6749143" cy="4690385"/>
          </a:xfrm>
          <a:prstGeom prst="rect">
            <a:avLst/>
          </a:prstGeom>
        </p:spPr>
      </p:pic>
      <p:sp>
        <p:nvSpPr>
          <p:cNvPr id="5" name="TextBox 4">
            <a:extLst>
              <a:ext uri="{FF2B5EF4-FFF2-40B4-BE49-F238E27FC236}">
                <a16:creationId xmlns:a16="http://schemas.microsoft.com/office/drawing/2014/main" id="{8E12DE38-C9A1-445A-9FEE-F5469B4431AA}"/>
              </a:ext>
            </a:extLst>
          </p:cNvPr>
          <p:cNvSpPr txBox="1"/>
          <p:nvPr/>
        </p:nvSpPr>
        <p:spPr>
          <a:xfrm flipH="1">
            <a:off x="1806689" y="195497"/>
            <a:ext cx="7733938" cy="923330"/>
          </a:xfrm>
          <a:prstGeom prst="rect">
            <a:avLst/>
          </a:prstGeom>
          <a:noFill/>
        </p:spPr>
        <p:txBody>
          <a:bodyPr wrap="square" rtlCol="0">
            <a:spAutoFit/>
          </a:bodyPr>
          <a:lstStyle/>
          <a:p>
            <a:r>
              <a:rPr lang="en-US" b="1" dirty="0"/>
              <a:t>ML:</a:t>
            </a:r>
          </a:p>
          <a:p>
            <a:r>
              <a:rPr lang="en-US" dirty="0"/>
              <a:t>predicting the geographical location of a country based on some key variable</a:t>
            </a:r>
          </a:p>
        </p:txBody>
      </p:sp>
    </p:spTree>
    <p:extLst>
      <p:ext uri="{BB962C8B-B14F-4D97-AF65-F5344CB8AC3E}">
        <p14:creationId xmlns:p14="http://schemas.microsoft.com/office/powerpoint/2010/main" val="3014711472"/>
      </p:ext>
    </p:extLst>
  </p:cSld>
  <p:clrMapOvr>
    <a:masterClrMapping/>
  </p:clrMapOvr>
  <mc:AlternateContent xmlns:mc="http://schemas.openxmlformats.org/markup-compatibility/2006">
    <mc:Choice xmlns:p14="http://schemas.microsoft.com/office/powerpoint/2010/main" Requires="p14">
      <p:transition spd="slow" p14:dur="2000" advTm="59366"/>
    </mc:Choice>
    <mc:Fallback>
      <p:transition spd="slow" advTm="59366"/>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95</TotalTime>
  <Words>553</Words>
  <Application>Microsoft Office PowerPoint</Application>
  <PresentationFormat>Widescreen</PresentationFormat>
  <Paragraphs>32</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Project Name</vt:lpstr>
      <vt:lpstr>Team Introduction</vt:lpstr>
      <vt:lpstr>Our Dataset</vt:lpstr>
      <vt:lpstr>What we will do</vt:lpstr>
      <vt:lpstr>Data cleaning: </vt:lpstr>
      <vt:lpstr>PowerPoint Presentation</vt:lpstr>
      <vt:lpstr>Finding correlations: </vt:lpstr>
      <vt:lpstr>Finding correlations: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bahram khodabandehlouee</dc:creator>
  <cp:lastModifiedBy>bahram khodabandehlouee</cp:lastModifiedBy>
  <cp:revision>9</cp:revision>
  <dcterms:created xsi:type="dcterms:W3CDTF">2023-04-20T22:40:16Z</dcterms:created>
  <dcterms:modified xsi:type="dcterms:W3CDTF">2023-04-21T00:15:40Z</dcterms:modified>
</cp:coreProperties>
</file>