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7E1814-62FE-4210-93C6-D847BFA381BD}">
  <a:tblStyle styleId="{2C7E1814-62FE-4210-93C6-D847BFA38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BE0307-B54F-4B6D-9321-A319E9078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367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73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cae3ef8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cae3ef8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9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cae3ef8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cae3ef8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65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cae3ef8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cae3ef8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6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cae3ef8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cae3ef8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101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cae3ef8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cae3ef8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2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cae3ef8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cae3ef8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776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cae3ef8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cae3ef8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2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cae3ef8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cae3ef8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277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cae3ef8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dcae3ef8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320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cae3ef8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cae3ef8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3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cae3ef8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cae3ef8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25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cae3ef8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cae3ef8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10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cae3ef8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cae3ef8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07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cae3ef8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cae3ef8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746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cae3ef8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cae3ef8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1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dcae3ef8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dcae3ef8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52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cae3e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cae3e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4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cae3ef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cae3ef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3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cae3ef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cae3ef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09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cae3ef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cae3ef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7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cae3ef8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cae3ef8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76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ae3ef8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ae3ef8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6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ae3ef8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ae3ef8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5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i.contoso.com/account1/serv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pi-guidelines/blob/vNext/Guidelines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REST API Guidelines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32500" y="3852425"/>
            <a:ext cx="2679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Bahria Tech Talks #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3305" y="4732785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https://github.com/samiujan/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have stable, unique identifiers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923575" y="20295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E.g. https://api.contoso.com/v1.0/people/7011042402/inbox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00" y="2029575"/>
            <a:ext cx="498125" cy="4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923575" y="34011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Use redirection e.g. /my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00" y="34011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896413" y="9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{2C7E1814-62FE-4210-93C6-D847BFA381BD}</a:tableStyleId>
              </a:tblPr>
              <a:tblGrid>
                <a:gridCol w="1007550"/>
                <a:gridCol w="5225400"/>
                <a:gridCol w="1366375"/>
              </a:tblGrid>
              <a:tr h="345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rgbClr val="24292E"/>
                          </a:solidFill>
                        </a:rPr>
                        <a:t>Method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rgbClr val="24292E"/>
                          </a:solidFill>
                        </a:rPr>
                        <a:t>Description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rgbClr val="24292E"/>
                          </a:solidFill>
                        </a:rPr>
                        <a:t>Is Idempotent</a:t>
                      </a:r>
                      <a:endParaRPr sz="1200" b="1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GET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Return the current value of an object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True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PUT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Replace an object, or create a named object, when applicable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True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DELETE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Delete an object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True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POST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Create a new object based on the data provided, or submit a command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False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HEAD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Return metadata of an object for a GET response. Resources that support the GET method MAY support the HEAD method as well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True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PATCH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Apply a partial update to an object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False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OPTIONS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Get information about a request; see below for details.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True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creates new resource?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989750" y="20295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Return new resource information in HEADER (and not body)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00" y="2029575"/>
            <a:ext cx="498125" cy="4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199325" y="334602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POST </a:t>
            </a:r>
            <a:r>
              <a:rPr lang="en" u="sng">
                <a:solidFill>
                  <a:schemeClr val="hlink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http://api.contoso.com/account1/servers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201 Created</a:t>
            </a:r>
            <a:endParaRPr i="1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Location: http://api.contoso.com/account1/servers/server321</a:t>
            </a:r>
            <a:endParaRPr i="1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for partial updates or Upserts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1304575" y="3248775"/>
            <a:ext cx="21759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“Name”: “Ali”,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“Age”: “23”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659450" y="3335000"/>
            <a:ext cx="21759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“Name”: “Ali”,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“Age”: “24”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304575" y="1038975"/>
            <a:ext cx="21759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“Name”: “Ali”,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“Age”: “23”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659450" y="1125200"/>
            <a:ext cx="21759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“Name”: “Ali”,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“Age”: “24”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875" y="1170125"/>
            <a:ext cx="1234450" cy="12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875" y="3567075"/>
            <a:ext cx="1234450" cy="12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632875" y="2047575"/>
            <a:ext cx="89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686000" y="4444525"/>
            <a:ext cx="89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headers from clients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833450" y="10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{2C7E1814-62FE-4210-93C6-D847BFA381BD}</a:tableStyleId>
              </a:tblPr>
              <a:tblGrid>
                <a:gridCol w="2700575"/>
                <a:gridCol w="4072625"/>
              </a:tblGrid>
              <a:tr h="299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Authorization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String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Date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Date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Accept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Content type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Accept-Encoding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Gzip, deflate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Accept-Language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"en", "es", etc.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Accept-Charset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Charset type like "UTF-8"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Content-Type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Content type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Prefer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return=minimal, return=representation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If-Match, If-None-Match, If-Range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String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Reponse headers </a:t>
            </a:r>
            <a:endParaRPr/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833450" y="10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{2C7E1814-62FE-4210-93C6-D847BFA381BD}</a:tableStyleId>
              </a:tblPr>
              <a:tblGrid>
                <a:gridCol w="2700575"/>
                <a:gridCol w="4072625"/>
              </a:tblGrid>
              <a:tr h="299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Date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Wed, 24 Aug 2016 18:41:30 GMT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6F8FA"/>
                          </a:highlight>
                        </a:rPr>
                        <a:t>Content-Type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</a:rPr>
                        <a:t>JSON/XML etc.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Content-Encoding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GZIP or DEFLATE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L="123825" marR="123825" marT="57150" marB="5715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responses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989750" y="20295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JSON property names in camelCase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JSON is default encoding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950" y="2217600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978725" y="167662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ONE piece of code that handles errors consistently across different services.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Error response: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152400" lvl="0" indent="-30480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single JSON object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152400" lvl="0" indent="-304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{  “error”: {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“code”: “error code here”,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“Message”: “error message here”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}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75" y="1588638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standard HTTP codes</a:t>
            </a:r>
            <a:endParaRPr/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{A8BE0307-B54F-4B6D-9321-A319E90782B2}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Read, update, delete operation successful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operation successful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Permission denined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not found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Unkown problem occurred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support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970650" y="1632450"/>
            <a:ext cx="639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Create developer libraries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Access through simple services like curl should be easy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Developer portals with "Get Developer Token" to facilitate experimentation and curl support.</a:t>
            </a:r>
            <a:endParaRPr sz="1200">
              <a:solidFill>
                <a:srgbClr val="24292E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500" y="183152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Typically…</a:t>
            </a:r>
            <a:endParaRPr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 HTTP/S URL that responds to requests (GET/POST etc.) with a status code (200/401 etc.) and body (in JSON/XML etc.)</a:t>
            </a:r>
            <a:endParaRPr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Does not maintain application state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1444950" y="1831525"/>
            <a:ext cx="51951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 is better</a:t>
            </a:r>
            <a:endParaRPr sz="1200">
              <a:solidFill>
                <a:srgbClr val="D73A49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73A49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 https://api.contoso.com/v1.0/people/123/addresses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24292E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850" y="1699150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multiple operations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904450" y="17392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https://api.contoso.com/v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/people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?$orderBy=name</a:t>
            </a:r>
            <a:endParaRPr sz="1200"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24292E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1666075"/>
            <a:ext cx="498125" cy="4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904450" y="25774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https://api.contoso.com/v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/people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?$filter=name eq 'david'&amp;$orderBy=hireDate</a:t>
            </a:r>
            <a:endParaRPr sz="1200">
              <a:solidFill>
                <a:srgbClr val="24292E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895475" y="3551725"/>
            <a:ext cx="60666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http://api.contoso.com/v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/people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?$top=5&amp;$skip=2 HTTP/1.1</a:t>
            </a:r>
            <a:endParaRPr sz="1200"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2504275"/>
            <a:ext cx="498125" cy="4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34186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are versioned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904450" y="17392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https://api.contoso.com/v1.0/products/users</a:t>
            </a:r>
            <a:endParaRPr sz="1200"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24292E"/>
              </a:solidFill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1666075"/>
            <a:ext cx="498125" cy="4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904450" y="30346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https://api.contoso.com/products/users?api-version=1.0</a:t>
            </a:r>
            <a:endParaRPr sz="1200">
              <a:solidFill>
                <a:srgbClr val="24292E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29614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Responsiveness, Quota, Throttling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904450" y="17392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Less than 0.5 seconds for 99% requests</a:t>
            </a:r>
            <a:endParaRPr sz="1200"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24292E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1666075"/>
            <a:ext cx="498125" cy="4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904450" y="26536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429 Too Many Requests </a:t>
            </a:r>
            <a:r>
              <a:rPr lang="en" sz="12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503 Service Unavailable</a:t>
            </a:r>
            <a:endParaRPr sz="1200">
              <a:solidFill>
                <a:srgbClr val="24292E"/>
              </a:solidFill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0" y="25804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more stuff… 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2426625" y="2842250"/>
            <a:ext cx="6066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The end (for now)</a:t>
            </a:r>
            <a:endParaRPr sz="3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system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224000" y="1533200"/>
            <a:ext cx="5085000" cy="4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566275" y="2329050"/>
            <a:ext cx="2825700" cy="4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016700" y="2329050"/>
            <a:ext cx="2825700" cy="4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016700" y="3242525"/>
            <a:ext cx="2825700" cy="4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66275" y="3196375"/>
            <a:ext cx="2825700" cy="4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Questions….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411850" y="1679625"/>
            <a:ext cx="2064600" cy="6177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/student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074025" y="1660525"/>
            <a:ext cx="2064600" cy="6177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/students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411838" y="3333050"/>
            <a:ext cx="2064600" cy="6177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/students?id=11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074013" y="3313950"/>
            <a:ext cx="2064600" cy="6177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/student/11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129" y="1739400"/>
            <a:ext cx="498205" cy="49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329" y="3392825"/>
            <a:ext cx="498205" cy="49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https://github.com/Microsoft/api-guidelines/blob/vNext/Guidelines.md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To provide the smoothest possible experience for developers… REST APIs SHOULD follow consistent design guidelines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Human readable URLs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15500" y="14890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https://api.contoso.com/v1.0/people/jdoe@contoso.com/inbox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72375" y="2880900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https://api.contoso.com/EWS/OData/Users('jdoe@microsoft.com')/Folders('AAMkADdiYzI1MjUzLTk4MjQtNDQ1Yy05YjJkLWNlMzMzYmIzNTY0MwAuAAAAAACzMsPHYH6HQoSwfdpDx-2bAQCXhUk6PC1dS7AERFluCgBfAAABo58UAAA=')</a:t>
            </a:r>
            <a:b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775" y="1401075"/>
            <a:ext cx="498125" cy="4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68900" y="31240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URLs as query params OK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915500" y="24034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https://api.contoso.com/v1.0/items?url=https://resources.contoso.com/shoes/fancy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775" y="23154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Length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533175" y="20295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Less than 2,083 characters long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00" y="20295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have stable, unique identifiers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923575" y="20295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E.g. https://api.contoso.com/v1.0/people/7011042402/inbox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00" y="2029575"/>
            <a:ext cx="498125" cy="4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923575" y="34011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Trebuchet MS"/>
                <a:ea typeface="Trebuchet MS"/>
                <a:cs typeface="Trebuchet MS"/>
                <a:sym typeface="Trebuchet MS"/>
              </a:rPr>
              <a:t>Use redirection e.g. /my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00" y="3401175"/>
            <a:ext cx="498125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155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Trebuchet MS</vt:lpstr>
      <vt:lpstr>Simple Light</vt:lpstr>
      <vt:lpstr>MS REST API Guidelines</vt:lpstr>
      <vt:lpstr>REST API?</vt:lpstr>
      <vt:lpstr>School system</vt:lpstr>
      <vt:lpstr>Questions….</vt:lpstr>
      <vt:lpstr>Guideline</vt:lpstr>
      <vt:lpstr>Human readable URLs</vt:lpstr>
      <vt:lpstr>2. URLs as query params OK</vt:lpstr>
      <vt:lpstr>URL Length</vt:lpstr>
      <vt:lpstr>URLs have stable, unique identifiers</vt:lpstr>
      <vt:lpstr>URLs have stable, unique identifiers</vt:lpstr>
      <vt:lpstr>Methods</vt:lpstr>
      <vt:lpstr>POST creates new resource?</vt:lpstr>
      <vt:lpstr>PATCH for partial updates or Upserts</vt:lpstr>
      <vt:lpstr>Request headers from clients</vt:lpstr>
      <vt:lpstr>Reponse headers </vt:lpstr>
      <vt:lpstr>JSON responses</vt:lpstr>
      <vt:lpstr>Error handling</vt:lpstr>
      <vt:lpstr>Use standard HTTP codes</vt:lpstr>
      <vt:lpstr>Client support</vt:lpstr>
      <vt:lpstr>Collections</vt:lpstr>
      <vt:lpstr>Support multiple operations</vt:lpstr>
      <vt:lpstr>APIs are versioned</vt:lpstr>
      <vt:lpstr>Responsiveness, Quota, Throttling</vt:lpstr>
      <vt:lpstr>Lots more stuff…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REST API Guidelines</dc:title>
  <cp:lastModifiedBy>Sami</cp:lastModifiedBy>
  <cp:revision>1</cp:revision>
  <dcterms:modified xsi:type="dcterms:W3CDTF">2019-02-04T06:22:53Z</dcterms:modified>
</cp:coreProperties>
</file>