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85" r:id="rId2"/>
    <p:sldId id="259" r:id="rId3"/>
    <p:sldId id="256" r:id="rId4"/>
    <p:sldId id="273" r:id="rId5"/>
    <p:sldId id="257" r:id="rId6"/>
    <p:sldId id="277" r:id="rId7"/>
    <p:sldId id="274" r:id="rId8"/>
    <p:sldId id="275" r:id="rId9"/>
    <p:sldId id="276" r:id="rId10"/>
    <p:sldId id="279" r:id="rId11"/>
    <p:sldId id="280" r:id="rId12"/>
    <p:sldId id="261" r:id="rId13"/>
    <p:sldId id="260" r:id="rId14"/>
    <p:sldId id="284" r:id="rId15"/>
    <p:sldId id="28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C3FC8-7553-4948-9B4B-F3BCC00E52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63F4C12-36EE-4F57-914A-F6A8A29DFE3D}">
      <dgm:prSet/>
      <dgm:spPr>
        <a:solidFill>
          <a:schemeClr val="bg2"/>
        </a:solidFill>
        <a:ln>
          <a:solidFill>
            <a:srgbClr val="92D050"/>
          </a:solidFill>
        </a:ln>
      </dgm:spPr>
      <dgm:t>
        <a:bodyPr/>
        <a:lstStyle/>
        <a:p>
          <a:pPr algn="ctr" rtl="0"/>
          <a:r>
            <a:rPr lang="en-US" b="1" dirty="0" err="1">
              <a:solidFill>
                <a:srgbClr val="FF0000"/>
              </a:solidFill>
            </a:rPr>
            <a:t>Mavzu</a:t>
          </a:r>
          <a:r>
            <a:rPr lang="en-US" b="1" dirty="0">
              <a:solidFill>
                <a:srgbClr val="FF0000"/>
              </a:solidFill>
            </a:rPr>
            <a:t>: 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Studentlar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reytingini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aniqlovchi</a:t>
          </a:r>
          <a:r>
            <a:rPr lang="en-US" b="1" dirty="0" smtClean="0">
              <a:solidFill>
                <a:schemeClr val="tx1"/>
              </a:solidFill>
            </a:rPr>
            <a:t> web </a:t>
          </a:r>
          <a:r>
            <a:rPr lang="en-US" b="1" dirty="0" err="1" smtClean="0">
              <a:solidFill>
                <a:schemeClr val="tx1"/>
              </a:solidFill>
            </a:rPr>
            <a:t>ilova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ishlab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chiqish</a:t>
          </a:r>
          <a:r>
            <a:rPr lang="en-US" b="1" dirty="0" smtClean="0">
              <a:solidFill>
                <a:schemeClr val="tx1"/>
              </a:solidFill>
            </a:rPr>
            <a:t> </a:t>
          </a:r>
          <a:endParaRPr lang="ru-RU" b="1" dirty="0">
            <a:solidFill>
              <a:schemeClr val="tx1"/>
            </a:solidFill>
          </a:endParaRPr>
        </a:p>
      </dgm:t>
    </dgm:pt>
    <dgm:pt modelId="{BB8F4C47-FED8-4179-ADC6-FB668373491D}" type="parTrans" cxnId="{AA048E14-FCB9-4C76-A664-6C0C26FDBE66}">
      <dgm:prSet/>
      <dgm:spPr/>
      <dgm:t>
        <a:bodyPr/>
        <a:lstStyle/>
        <a:p>
          <a:endParaRPr lang="ru-RU"/>
        </a:p>
      </dgm:t>
    </dgm:pt>
    <dgm:pt modelId="{EA5B74FF-2860-44A6-A40A-D6733219D530}" type="sibTrans" cxnId="{AA048E14-FCB9-4C76-A664-6C0C26FDBE66}">
      <dgm:prSet/>
      <dgm:spPr/>
      <dgm:t>
        <a:bodyPr/>
        <a:lstStyle/>
        <a:p>
          <a:endParaRPr lang="ru-RU"/>
        </a:p>
      </dgm:t>
    </dgm:pt>
    <dgm:pt modelId="{C6747094-ACB9-4E4B-A0F0-6FA02DC9F28B}" type="pres">
      <dgm:prSet presAssocID="{C67C3FC8-7553-4948-9B4B-F3BCC00E52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3CC3FE0-F32B-4B60-ADF4-6645FEF030F1}" type="pres">
      <dgm:prSet presAssocID="{163F4C12-36EE-4F57-914A-F6A8A29DFE3D}" presName="parentText" presStyleLbl="node1" presStyleIdx="0" presStyleCnt="1" custScaleY="134241" custLinFactNeighborX="7182" custLinFactNeighborY="-249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46896A-0432-452F-8D48-D1E77D186E4C}" type="presOf" srcId="{C67C3FC8-7553-4948-9B4B-F3BCC00E5267}" destId="{C6747094-ACB9-4E4B-A0F0-6FA02DC9F28B}" srcOrd="0" destOrd="0" presId="urn:microsoft.com/office/officeart/2005/8/layout/vList2"/>
    <dgm:cxn modelId="{AA048E14-FCB9-4C76-A664-6C0C26FDBE66}" srcId="{C67C3FC8-7553-4948-9B4B-F3BCC00E5267}" destId="{163F4C12-36EE-4F57-914A-F6A8A29DFE3D}" srcOrd="0" destOrd="0" parTransId="{BB8F4C47-FED8-4179-ADC6-FB668373491D}" sibTransId="{EA5B74FF-2860-44A6-A40A-D6733219D530}"/>
    <dgm:cxn modelId="{4E3E1BF0-0903-4F00-A056-41F5D623FBF8}" type="presOf" srcId="{163F4C12-36EE-4F57-914A-F6A8A29DFE3D}" destId="{13CC3FE0-F32B-4B60-ADF4-6645FEF030F1}" srcOrd="0" destOrd="0" presId="urn:microsoft.com/office/officeart/2005/8/layout/vList2"/>
    <dgm:cxn modelId="{BE6D3F59-ED47-45DD-90E1-8D1F057B77EE}" type="presParOf" srcId="{C6747094-ACB9-4E4B-A0F0-6FA02DC9F28B}" destId="{13CC3FE0-F32B-4B60-ADF4-6645FEF030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FE0-F32B-4B60-ADF4-6645FEF030F1}">
      <dsp:nvSpPr>
        <dsp:cNvPr id="0" name=""/>
        <dsp:cNvSpPr/>
      </dsp:nvSpPr>
      <dsp:spPr>
        <a:xfrm>
          <a:off x="0" y="0"/>
          <a:ext cx="9361714" cy="1762235"/>
        </a:xfrm>
        <a:prstGeom prst="roundRect">
          <a:avLst/>
        </a:prstGeom>
        <a:solidFill>
          <a:schemeClr val="bg2"/>
        </a:solidFill>
        <a:ln w="15875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>
              <a:solidFill>
                <a:srgbClr val="FF0000"/>
              </a:solidFill>
            </a:rPr>
            <a:t>Mavzu</a:t>
          </a:r>
          <a:r>
            <a:rPr lang="en-US" sz="3300" b="1" kern="1200" dirty="0">
              <a:solidFill>
                <a:srgbClr val="FF0000"/>
              </a:solidFill>
            </a:rPr>
            <a:t>: </a:t>
          </a:r>
          <a:r>
            <a:rPr lang="en-US" sz="3300" b="1" kern="1200" dirty="0" smtClean="0">
              <a:solidFill>
                <a:schemeClr val="tx1"/>
              </a:solidFill>
            </a:rPr>
            <a:t> </a:t>
          </a:r>
          <a:r>
            <a:rPr lang="en-US" sz="3300" b="1" kern="1200" dirty="0" err="1" smtClean="0">
              <a:solidFill>
                <a:schemeClr val="tx1"/>
              </a:solidFill>
            </a:rPr>
            <a:t>Studentlar</a:t>
          </a:r>
          <a:r>
            <a:rPr lang="en-US" sz="3300" b="1" kern="1200" dirty="0" smtClean="0">
              <a:solidFill>
                <a:schemeClr val="tx1"/>
              </a:solidFill>
            </a:rPr>
            <a:t> </a:t>
          </a:r>
          <a:r>
            <a:rPr lang="en-US" sz="3300" b="1" kern="1200" dirty="0" err="1" smtClean="0">
              <a:solidFill>
                <a:schemeClr val="tx1"/>
              </a:solidFill>
            </a:rPr>
            <a:t>reytingini</a:t>
          </a:r>
          <a:r>
            <a:rPr lang="en-US" sz="3300" b="1" kern="1200" dirty="0" smtClean="0">
              <a:solidFill>
                <a:schemeClr val="tx1"/>
              </a:solidFill>
            </a:rPr>
            <a:t> </a:t>
          </a:r>
          <a:r>
            <a:rPr lang="en-US" sz="3300" b="1" kern="1200" dirty="0" err="1" smtClean="0">
              <a:solidFill>
                <a:schemeClr val="tx1"/>
              </a:solidFill>
            </a:rPr>
            <a:t>aniqlovchi</a:t>
          </a:r>
          <a:r>
            <a:rPr lang="en-US" sz="3300" b="1" kern="1200" dirty="0" smtClean="0">
              <a:solidFill>
                <a:schemeClr val="tx1"/>
              </a:solidFill>
            </a:rPr>
            <a:t> web </a:t>
          </a:r>
          <a:r>
            <a:rPr lang="en-US" sz="3300" b="1" kern="1200" dirty="0" err="1" smtClean="0">
              <a:solidFill>
                <a:schemeClr val="tx1"/>
              </a:solidFill>
            </a:rPr>
            <a:t>ilova</a:t>
          </a:r>
          <a:r>
            <a:rPr lang="en-US" sz="3300" b="1" kern="1200" dirty="0" smtClean="0">
              <a:solidFill>
                <a:schemeClr val="tx1"/>
              </a:solidFill>
            </a:rPr>
            <a:t> </a:t>
          </a:r>
          <a:r>
            <a:rPr lang="en-US" sz="3300" b="1" kern="1200" dirty="0" err="1" smtClean="0">
              <a:solidFill>
                <a:schemeClr val="tx1"/>
              </a:solidFill>
            </a:rPr>
            <a:t>ishlab</a:t>
          </a:r>
          <a:r>
            <a:rPr lang="en-US" sz="3300" b="1" kern="1200" dirty="0" smtClean="0">
              <a:solidFill>
                <a:schemeClr val="tx1"/>
              </a:solidFill>
            </a:rPr>
            <a:t> </a:t>
          </a:r>
          <a:r>
            <a:rPr lang="en-US" sz="3300" b="1" kern="1200" dirty="0" err="1" smtClean="0">
              <a:solidFill>
                <a:schemeClr val="tx1"/>
              </a:solidFill>
            </a:rPr>
            <a:t>chiqish</a:t>
          </a:r>
          <a:r>
            <a:rPr lang="en-US" sz="3300" b="1" kern="1200" dirty="0" smtClean="0">
              <a:solidFill>
                <a:schemeClr val="tx1"/>
              </a:solidFill>
            </a:rPr>
            <a:t> </a:t>
          </a:r>
          <a:endParaRPr lang="ru-RU" sz="3300" b="1" kern="1200" dirty="0">
            <a:solidFill>
              <a:schemeClr val="tx1"/>
            </a:solidFill>
          </a:endParaRPr>
        </a:p>
      </dsp:txBody>
      <dsp:txXfrm>
        <a:off x="86025" y="86025"/>
        <a:ext cx="9189664" cy="1590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7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7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53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6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4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44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14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7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06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63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65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7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48518" y="614100"/>
            <a:ext cx="6602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Muhammad Al-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942-20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guruhi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Ro’zimatov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Bahromjon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1" y="614100"/>
            <a:ext cx="2224726" cy="1959418"/>
          </a:xfrm>
          <a:prstGeom prst="rect">
            <a:avLst/>
          </a:prstGeom>
        </p:spPr>
      </p:pic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40581" y="3391188"/>
            <a:ext cx="8452133" cy="1078240"/>
          </a:xfrm>
        </p:spPr>
        <p:txBody>
          <a:bodyPr>
            <a:prstTxWarp prst="textWave1">
              <a:avLst/>
            </a:prstTxWarp>
            <a:noAutofit/>
          </a:bodyPr>
          <a:lstStyle/>
          <a:p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KURS </a:t>
            </a: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ISHI</a:t>
            </a:r>
            <a:endParaRPr lang="ru-RU" sz="6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492981" y="3543588"/>
            <a:ext cx="8452133" cy="1078240"/>
          </a:xfrm>
          <a:prstGeom prst="rect">
            <a:avLst/>
          </a:prstGeom>
        </p:spPr>
        <p:txBody>
          <a:bodyPr vert="horz" lIns="91440" tIns="45720" rIns="91440" bIns="45720" numCol="1" rtlCol="0" anchor="t">
            <a:prstTxWarp prst="textWave1">
              <a:avLst/>
            </a:prstTxWarp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6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65401" y="5966563"/>
            <a:ext cx="695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 err="1" smtClean="0">
                <a:solidFill>
                  <a:srgbClr val="766F54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en-US" sz="2800" b="1" dirty="0" smtClean="0">
                <a:solidFill>
                  <a:srgbClr val="766F54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66F54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Raxbar:Xo’jamuratov</a:t>
            </a:r>
            <a:r>
              <a:rPr lang="en-US" sz="2800" b="1" dirty="0" smtClean="0">
                <a:solidFill>
                  <a:srgbClr val="766F54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66F54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Bekmurod</a:t>
            </a:r>
            <a:r>
              <a:rPr lang="en-US" sz="2800" b="1" dirty="0" smtClean="0">
                <a:solidFill>
                  <a:srgbClr val="766F54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>
              <a:solidFill>
                <a:srgbClr val="766F54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0334" y="138954"/>
            <a:ext cx="6153771" cy="50650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Profilni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sozlash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053569"/>
            <a:ext cx="9626600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452" y="125506"/>
            <a:ext cx="10180542" cy="587188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Sertifikatlarni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qoshish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885825"/>
            <a:ext cx="10617199" cy="597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2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6537" y="1617703"/>
            <a:ext cx="81239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Kutilayotgan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natijalar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endParaRPr lang="en-US" sz="2000" dirty="0"/>
          </a:p>
          <a:p>
            <a:pPr lvl="0"/>
            <a:r>
              <a:rPr lang="en-US" sz="2000" dirty="0" smtClean="0"/>
              <a:t>1.Yoshlar </a:t>
            </a:r>
            <a:r>
              <a:rPr lang="en-US" sz="2000" dirty="0" err="1" smtClean="0"/>
              <a:t>o’rtasida</a:t>
            </a:r>
            <a:r>
              <a:rPr lang="en-US" sz="2000" dirty="0" smtClean="0"/>
              <a:t> </a:t>
            </a:r>
            <a:r>
              <a:rPr lang="en-US" sz="2000" dirty="0" err="1" smtClean="0"/>
              <a:t>sog’lom</a:t>
            </a:r>
            <a:r>
              <a:rPr lang="en-US" sz="2000" dirty="0" smtClean="0"/>
              <a:t> </a:t>
            </a:r>
            <a:r>
              <a:rPr lang="en-US" sz="2000" dirty="0" err="1" smtClean="0"/>
              <a:t>raqobat</a:t>
            </a:r>
            <a:r>
              <a:rPr lang="en-US" sz="2000" dirty="0" smtClean="0"/>
              <a:t> </a:t>
            </a:r>
            <a:r>
              <a:rPr lang="en-US" sz="2000" dirty="0" err="1" smtClean="0"/>
              <a:t>tizimining</a:t>
            </a:r>
            <a:r>
              <a:rPr lang="en-US" sz="2000" dirty="0" smtClean="0"/>
              <a:t> </a:t>
            </a:r>
            <a:r>
              <a:rPr lang="en-US" sz="2000" dirty="0" err="1" smtClean="0"/>
              <a:t>rivojlanishi</a:t>
            </a:r>
            <a:r>
              <a:rPr lang="en-US" sz="2000" dirty="0" smtClean="0"/>
              <a:t>.</a:t>
            </a:r>
          </a:p>
          <a:p>
            <a:pPr lvl="0"/>
            <a:endParaRPr lang="ru-RU" sz="2000" dirty="0"/>
          </a:p>
          <a:p>
            <a:r>
              <a:rPr lang="en-US" sz="2000" dirty="0" smtClean="0"/>
              <a:t>2.Iqtidorliy </a:t>
            </a:r>
            <a:r>
              <a:rPr lang="en-US" sz="2000" dirty="0" err="1" smtClean="0"/>
              <a:t>talabalar</a:t>
            </a:r>
            <a:r>
              <a:rPr lang="en-US" sz="2000" dirty="0" smtClean="0"/>
              <a:t> </a:t>
            </a:r>
            <a:r>
              <a:rPr lang="en-US" sz="2000" dirty="0" err="1" smtClean="0"/>
              <a:t>bazasini</a:t>
            </a:r>
            <a:r>
              <a:rPr lang="en-US" sz="2000" dirty="0" smtClean="0"/>
              <a:t> </a:t>
            </a:r>
            <a:r>
              <a:rPr lang="en-US" sz="2000" dirty="0" err="1" smtClean="0"/>
              <a:t>shakillantirish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93583" y="53124"/>
            <a:ext cx="9869411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       </a:t>
            </a:r>
            <a:r>
              <a:rPr lang="uz-Cyrl-UZ" sz="22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Xulosa.</a:t>
            </a:r>
            <a:endParaRPr lang="ru-RU" sz="22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uz-Cyrl-UZ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Hozirda hayotni axborot texnologiyalarsiz tasavvur qilib bo’lmaydi. Foydalanuvchilarga qulayliklar yaratish uchun Axborot texnologiyalaridan keng qo’llaniladi. Ma’lumotlar ko’p, ularni tez va osongina topishda axborot texnologiyasi juda katta ro’l o’ynaydi. S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hu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sababli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z-Cyrl-UZ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ma’lumotlarni internet orqali topishda web ilovalardan foydalanamiz. </a:t>
            </a:r>
            <a:endParaRPr lang="ru-RU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Web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ilovani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yaratish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davomida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quydagi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Bilim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va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ko’nikmalar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o’zlashtirildi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ru-RU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1. MYSQL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ma’lumotlar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bazasi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bilan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ishlash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va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undagi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so’rovlar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Update.Select,Insert,Delete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o’rganildi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ru-RU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2.  Shu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bilan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birga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Studentlar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reytingini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aniqlovchi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Web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ilovasi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ma’lumotlar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bazasini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yaratishda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va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foydalanuvchilarga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ma’lumotlarni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targ’ib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etishda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Web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ilova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yaratishni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o’zlashtirish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orqali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yaratish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4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541" y="645459"/>
            <a:ext cx="9211235" cy="549984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uz-Latn-UZ" sz="2000" b="1" dirty="0"/>
              <a:t>Foydalanilgan adabiyotlar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z-Latn-UZ" sz="2000" dirty="0"/>
              <a:t>      </a:t>
            </a:r>
            <a:r>
              <a:rPr lang="en-US" sz="2000" dirty="0"/>
              <a:t> </a:t>
            </a:r>
            <a:r>
              <a:rPr lang="uz-Latn-UZ" sz="2000" dirty="0"/>
              <a:t>1.</a:t>
            </a:r>
            <a:r>
              <a:rPr lang="en-US" sz="2000" dirty="0"/>
              <a:t>   </a:t>
            </a:r>
            <a:r>
              <a:rPr lang="uz-Latn-UZ" sz="2000" dirty="0"/>
              <a:t> Дуглас Крокфорд. “</a:t>
            </a:r>
            <a:r>
              <a:rPr lang="uz-Latn-UZ" sz="2000" b="1" dirty="0"/>
              <a:t>JavaScript: cильные стороны</a:t>
            </a:r>
            <a:r>
              <a:rPr lang="uz-Latn-UZ" sz="2000" dirty="0"/>
              <a:t>”. 2013 г.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z-Latn-UZ" sz="2000" dirty="0"/>
              <a:t>      </a:t>
            </a:r>
            <a:r>
              <a:rPr lang="en-US" sz="2000" dirty="0"/>
              <a:t> </a:t>
            </a:r>
            <a:r>
              <a:rPr lang="uz-Latn-UZ" sz="2000" dirty="0"/>
              <a:t>2.    Крис Минник, Ева Холланд. “</a:t>
            </a:r>
            <a:r>
              <a:rPr lang="uz-Latn-UZ" sz="2000" b="1" dirty="0"/>
              <a:t>Javascript для чайников</a:t>
            </a:r>
            <a:r>
              <a:rPr lang="uz-Latn-UZ" sz="2000" dirty="0"/>
              <a:t>” 2017 г.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z-Latn-UZ" sz="2000" dirty="0"/>
              <a:t>       3.   Дэвид Скляр. </a:t>
            </a:r>
            <a:r>
              <a:rPr lang="uz-Latn-UZ" sz="2000" b="1" dirty="0"/>
              <a:t>“Изучаем PHP 7”.  </a:t>
            </a:r>
            <a:r>
              <a:rPr lang="uz-Latn-UZ" sz="2000" dirty="0"/>
              <a:t>2017 г.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z-Latn-UZ" sz="2000" dirty="0"/>
              <a:t>       4</a:t>
            </a:r>
            <a:r>
              <a:rPr lang="uz-Latn-UZ" sz="2000" b="1" dirty="0"/>
              <a:t>. </a:t>
            </a:r>
            <a:r>
              <a:rPr lang="uz-Latn-UZ" sz="2000" b="1" i="1" dirty="0"/>
              <a:t> </a:t>
            </a:r>
            <a:r>
              <a:rPr lang="en-US" sz="2000" b="1" i="1" dirty="0"/>
              <a:t> </a:t>
            </a:r>
            <a:r>
              <a:rPr lang="uz-Latn-UZ" sz="2000" dirty="0"/>
              <a:t>Робин Никсон.</a:t>
            </a:r>
            <a:r>
              <a:rPr lang="uz-Latn-UZ" sz="2000" b="1" dirty="0"/>
              <a:t>  “ PHP, MySQL, JavaScript, CSS и HTML5 “. </a:t>
            </a:r>
            <a:r>
              <a:rPr lang="uz-Latn-UZ" sz="2000" dirty="0"/>
              <a:t>2015 г.    </a:t>
            </a:r>
            <a:r>
              <a:rPr lang="en-US" sz="2000" dirty="0"/>
              <a:t> </a:t>
            </a:r>
            <a:r>
              <a:rPr lang="uz-Latn-UZ" sz="2000" dirty="0"/>
              <a:t> </a:t>
            </a:r>
            <a:r>
              <a:rPr lang="en-US" sz="2000" dirty="0"/>
              <a:t> </a:t>
            </a:r>
            <a:r>
              <a:rPr lang="uz-Latn-UZ" sz="2000" dirty="0"/>
              <a:t> </a:t>
            </a:r>
            <a:r>
              <a:rPr lang="en-US" sz="2000" dirty="0"/>
              <a:t>		5.   </a:t>
            </a:r>
            <a:r>
              <a:rPr lang="uz-Latn-UZ" sz="2000" dirty="0"/>
              <a:t>Хорстманн Кей, Корнелл Гари</a:t>
            </a:r>
            <a:r>
              <a:rPr lang="ru-RU" sz="2000" dirty="0"/>
              <a:t>. </a:t>
            </a:r>
            <a:r>
              <a:rPr lang="uz-Latn-UZ" sz="2000" b="1" dirty="0"/>
              <a:t>” Java. Библиотека </a:t>
            </a:r>
            <a:r>
              <a:rPr lang="ru-RU" sz="2000" b="1" dirty="0"/>
              <a:t>          </a:t>
            </a:r>
            <a:r>
              <a:rPr lang="en-US" sz="2000" b="1" dirty="0"/>
              <a:t>  		      			</a:t>
            </a:r>
            <a:r>
              <a:rPr lang="uz-Latn-UZ" sz="2000" b="1" dirty="0"/>
              <a:t>профессионала</a:t>
            </a:r>
            <a:r>
              <a:rPr lang="ru-RU" sz="2000" b="1" dirty="0"/>
              <a:t>”</a:t>
            </a:r>
            <a:r>
              <a:rPr lang="uz-Latn-UZ" sz="2000" dirty="0"/>
              <a:t>.</a:t>
            </a:r>
            <a:r>
              <a:rPr lang="ru-RU" sz="2000" dirty="0"/>
              <a:t> 2014 </a:t>
            </a:r>
            <a:r>
              <a:rPr lang="uz-Latn-UZ" sz="2000" dirty="0"/>
              <a:t>г.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z-Latn-UZ" sz="2000" b="1" dirty="0"/>
              <a:t>                                          Internet resurslari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z-Latn-UZ" sz="2000" dirty="0"/>
              <a:t>      </a:t>
            </a:r>
            <a:r>
              <a:rPr lang="uz-Latn-UZ" sz="2000" u="sng" dirty="0">
                <a:solidFill>
                  <a:schemeClr val="tx1"/>
                </a:solidFill>
                <a:latin typeface="+mn-lt"/>
                <a:hlinkClick r:id="rId2"/>
              </a:rPr>
              <a:t>https://www.w3schools.com/html/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+mn-lt"/>
              </a:rPr>
            </a:br>
            <a:r>
              <a:rPr lang="uz-Latn-UZ" sz="20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ru-RU" sz="2000" u="sng" dirty="0">
                <a:solidFill>
                  <a:schemeClr val="tx1"/>
                </a:solidFill>
                <a:latin typeface="+mn-lt"/>
                <a:hlinkClick r:id="rId3"/>
              </a:rPr>
              <a:t>https://www.php.net/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+mn-lt"/>
              </a:rPr>
            </a:br>
            <a:r>
              <a:rPr lang="uz-Latn-UZ" sz="20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uz-Latn-UZ" sz="2000" dirty="0">
                <a:solidFill>
                  <a:srgbClr val="FF0000"/>
                </a:solidFill>
                <a:latin typeface="+mn-lt"/>
              </a:rPr>
              <a:t>http://www.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google</a:t>
            </a:r>
            <a:r>
              <a:rPr lang="uz-Latn-UZ" sz="2000" dirty="0">
                <a:solidFill>
                  <a:srgbClr val="FF0000"/>
                </a:solidFill>
                <a:latin typeface="+mn-lt"/>
              </a:rPr>
              <a:t>.com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8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2143" y="2420470"/>
            <a:ext cx="6589058" cy="802341"/>
          </a:xfrm>
        </p:spPr>
        <p:txBody>
          <a:bodyPr/>
          <a:lstStyle/>
          <a:p>
            <a:r>
              <a:rPr lang="en-US" i="1" dirty="0" err="1"/>
              <a:t>Etiboringgiz</a:t>
            </a:r>
            <a:r>
              <a:rPr lang="en-US" i="1" dirty="0"/>
              <a:t> </a:t>
            </a:r>
            <a:r>
              <a:rPr lang="en-US" i="1" dirty="0" err="1"/>
              <a:t>uchun</a:t>
            </a:r>
            <a:r>
              <a:rPr lang="en-US" i="1" dirty="0"/>
              <a:t> </a:t>
            </a:r>
            <a:r>
              <a:rPr lang="en-US" i="1" dirty="0" err="1"/>
              <a:t>raxmat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3534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919562619"/>
              </p:ext>
            </p:extLst>
          </p:nvPr>
        </p:nvGraphicFramePr>
        <p:xfrm>
          <a:off x="1536379" y="1800413"/>
          <a:ext cx="9361714" cy="181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098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1155" y="608149"/>
            <a:ext cx="1041661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 err="1"/>
              <a:t>Masalaning</a:t>
            </a:r>
            <a:r>
              <a:rPr lang="en-US" sz="2200" b="1" dirty="0"/>
              <a:t> </a:t>
            </a:r>
            <a:r>
              <a:rPr lang="en-US" sz="2200" b="1" dirty="0" err="1"/>
              <a:t>qo’ylishi</a:t>
            </a:r>
            <a:endParaRPr lang="ru-RU" sz="2200" dirty="0"/>
          </a:p>
          <a:p>
            <a:pPr>
              <a:lnSpc>
                <a:spcPct val="150000"/>
              </a:lnSpc>
            </a:pPr>
            <a:r>
              <a:rPr lang="uz-Cyrl-UZ" sz="2000" b="1" dirty="0"/>
              <a:t>Ushbu kurs ishida qo’yilgan asosiy maqsaddan kelib chiqib, quyidagi vazifalarni hal qilish lozim:</a:t>
            </a:r>
            <a:endParaRPr lang="ru-RU" sz="2000" dirty="0"/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-     </a:t>
            </a:r>
            <a:r>
              <a:rPr lang="en-US" sz="2000" dirty="0" err="1" smtClean="0"/>
              <a:t>Studentlar</a:t>
            </a:r>
            <a:r>
              <a:rPr lang="en-US" sz="2000" dirty="0" smtClean="0"/>
              <a:t> </a:t>
            </a:r>
            <a:r>
              <a:rPr lang="en-US" sz="2000" dirty="0" err="1" smtClean="0"/>
              <a:t>Reytingini</a:t>
            </a:r>
            <a:r>
              <a:rPr lang="en-US" sz="2000" dirty="0" smtClean="0"/>
              <a:t> </a:t>
            </a:r>
            <a:r>
              <a:rPr lang="en-US" sz="2000" dirty="0" err="1" smtClean="0"/>
              <a:t>aniqlovchi</a:t>
            </a:r>
            <a:r>
              <a:rPr lang="en-US" sz="2000" dirty="0" smtClean="0"/>
              <a:t>  </a:t>
            </a:r>
            <a:r>
              <a:rPr lang="en-US" sz="2000" dirty="0"/>
              <a:t>Web </a:t>
            </a:r>
            <a:r>
              <a:rPr lang="en-US" sz="2000" dirty="0" err="1"/>
              <a:t>ilovasini</a:t>
            </a:r>
            <a:r>
              <a:rPr lang="en-US" sz="2000" dirty="0"/>
              <a:t> </a:t>
            </a:r>
            <a:r>
              <a:rPr lang="en-US" sz="2000" dirty="0" err="1"/>
              <a:t>arxitekturasi</a:t>
            </a:r>
            <a:r>
              <a:rPr lang="en-US" sz="2000" dirty="0"/>
              <a:t> </a:t>
            </a:r>
            <a:r>
              <a:rPr lang="en-US" sz="2000" dirty="0" err="1"/>
              <a:t>qurish</a:t>
            </a:r>
            <a:r>
              <a:rPr lang="en-US" sz="2000" dirty="0"/>
              <a:t>;</a:t>
            </a:r>
            <a:endParaRPr lang="ru-RU" sz="2000" dirty="0"/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Studentlar</a:t>
            </a:r>
            <a:r>
              <a:rPr lang="en-US" sz="2000" dirty="0"/>
              <a:t> </a:t>
            </a:r>
            <a:r>
              <a:rPr lang="en-US" sz="2000" dirty="0" err="1"/>
              <a:t>Reytingini</a:t>
            </a:r>
            <a:r>
              <a:rPr lang="en-US" sz="2000" dirty="0"/>
              <a:t> </a:t>
            </a:r>
            <a:r>
              <a:rPr lang="en-US" sz="2000" dirty="0" err="1"/>
              <a:t>aniqlovchi</a:t>
            </a:r>
            <a:r>
              <a:rPr lang="en-US" sz="2000" dirty="0"/>
              <a:t> web </a:t>
            </a:r>
            <a:r>
              <a:rPr lang="en-US" sz="2000" dirty="0" err="1"/>
              <a:t>ilovalasini</a:t>
            </a:r>
            <a:r>
              <a:rPr lang="en-US" sz="2000" dirty="0"/>
              <a:t> </a:t>
            </a:r>
            <a:r>
              <a:rPr lang="en-US" sz="2000" dirty="0" err="1"/>
              <a:t>ishlab</a:t>
            </a:r>
            <a:r>
              <a:rPr lang="en-US" sz="2000" dirty="0"/>
              <a:t> </a:t>
            </a:r>
            <a:r>
              <a:rPr lang="en-US" sz="2000" dirty="0" err="1"/>
              <a:t>chiqish</a:t>
            </a:r>
            <a:r>
              <a:rPr lang="en-US" sz="2000" dirty="0"/>
              <a:t>; </a:t>
            </a:r>
          </a:p>
          <a:p>
            <a:pPr lvl="0"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b="1" dirty="0" err="1"/>
              <a:t>Dasturda</a:t>
            </a:r>
            <a:r>
              <a:rPr lang="en-US" sz="2000" b="1" dirty="0"/>
              <a:t> </a:t>
            </a:r>
            <a:r>
              <a:rPr lang="en-US" sz="2000" b="1" dirty="0" err="1"/>
              <a:t>quydagi</a:t>
            </a:r>
            <a:r>
              <a:rPr lang="en-US" sz="2000" b="1" dirty="0"/>
              <a:t> </a:t>
            </a:r>
            <a:r>
              <a:rPr lang="en-US" sz="2000" b="1" dirty="0" err="1"/>
              <a:t>ishlar</a:t>
            </a:r>
            <a:r>
              <a:rPr lang="en-US" sz="2000" b="1" dirty="0"/>
              <a:t> </a:t>
            </a:r>
            <a:r>
              <a:rPr lang="en-US" sz="2000" b="1" dirty="0" err="1"/>
              <a:t>amalga</a:t>
            </a:r>
            <a:r>
              <a:rPr lang="en-US" sz="2000" b="1" dirty="0"/>
              <a:t> </a:t>
            </a:r>
            <a:r>
              <a:rPr lang="en-US" sz="2000" b="1" dirty="0" err="1"/>
              <a:t>oshirilishi</a:t>
            </a:r>
            <a:r>
              <a:rPr lang="en-US" sz="2000" b="1" dirty="0"/>
              <a:t> </a:t>
            </a:r>
            <a:r>
              <a:rPr lang="en-US" sz="2000" b="1" dirty="0" err="1"/>
              <a:t>lozim</a:t>
            </a:r>
            <a:r>
              <a:rPr lang="en-US" sz="2000" b="1" dirty="0"/>
              <a:t>:</a:t>
            </a:r>
            <a:endParaRPr lang="ru-RU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/>
              <a:t>ilovaning</a:t>
            </a:r>
            <a:r>
              <a:rPr lang="en-US" sz="2000" dirty="0"/>
              <a:t> </a:t>
            </a:r>
            <a:r>
              <a:rPr lang="en-US" sz="2000" dirty="0" err="1"/>
              <a:t>ma’lumotlar</a:t>
            </a:r>
            <a:r>
              <a:rPr lang="en-US" sz="2000" dirty="0"/>
              <a:t> </a:t>
            </a:r>
            <a:r>
              <a:rPr lang="en-US" sz="2000" dirty="0" err="1"/>
              <a:t>bazasi</a:t>
            </a:r>
            <a:r>
              <a:rPr lang="en-US" sz="2000" dirty="0"/>
              <a:t> </a:t>
            </a:r>
            <a:r>
              <a:rPr lang="en-US" sz="2000" dirty="0" err="1"/>
              <a:t>arxitekturasini</a:t>
            </a:r>
            <a:r>
              <a:rPr lang="en-US" sz="2000" dirty="0"/>
              <a:t> </a:t>
            </a:r>
            <a:r>
              <a:rPr lang="en-US" sz="2000" dirty="0" err="1"/>
              <a:t>qurish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/>
              <a:t>ilovaning</a:t>
            </a:r>
            <a:r>
              <a:rPr lang="en-US" sz="2000" dirty="0"/>
              <a:t> </a:t>
            </a:r>
            <a:r>
              <a:rPr lang="en-US" sz="2000" dirty="0" err="1"/>
              <a:t>ma’lumtlar</a:t>
            </a:r>
            <a:r>
              <a:rPr lang="en-US" sz="2000" dirty="0"/>
              <a:t> </a:t>
            </a:r>
            <a:r>
              <a:rPr lang="en-US" sz="2000" dirty="0" err="1"/>
              <a:t>bazasini</a:t>
            </a:r>
            <a:r>
              <a:rPr lang="en-US" sz="2000" dirty="0"/>
              <a:t> </a:t>
            </a:r>
            <a:r>
              <a:rPr lang="en-US" sz="2000" dirty="0" err="1"/>
              <a:t>yaratish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/>
              <a:t>ilovaning</a:t>
            </a:r>
            <a:r>
              <a:rPr lang="en-US" sz="2000" dirty="0"/>
              <a:t> </a:t>
            </a:r>
            <a:r>
              <a:rPr lang="en-US" sz="2000" dirty="0" err="1"/>
              <a:t>tuzilishi</a:t>
            </a:r>
            <a:r>
              <a:rPr lang="en-US" sz="2000" dirty="0"/>
              <a:t> </a:t>
            </a:r>
            <a:r>
              <a:rPr lang="en-US" sz="2000" dirty="0" err="1"/>
              <a:t>sayt</a:t>
            </a:r>
            <a:r>
              <a:rPr lang="en-US" sz="2000" dirty="0"/>
              <a:t> </a:t>
            </a:r>
            <a:r>
              <a:rPr lang="en-US" sz="2000" dirty="0" err="1"/>
              <a:t>ko’rinishini</a:t>
            </a:r>
            <a:r>
              <a:rPr lang="en-US" sz="2000" dirty="0"/>
              <a:t> </a:t>
            </a:r>
            <a:r>
              <a:rPr lang="en-US" sz="2000" dirty="0" err="1"/>
              <a:t>ishlab</a:t>
            </a:r>
            <a:r>
              <a:rPr lang="en-US" sz="2000" dirty="0"/>
              <a:t> </a:t>
            </a:r>
            <a:r>
              <a:rPr lang="en-US" sz="2000" dirty="0" err="1"/>
              <a:t>chiqish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338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6507" y="671290"/>
            <a:ext cx="10086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9705" algn="just">
              <a:spcAft>
                <a:spcPts val="0"/>
              </a:spcAft>
            </a:pPr>
            <a:endParaRPr lang="en-US" sz="2000" b="1" i="1" dirty="0" smtClean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r>
              <a:rPr lang="en-US" sz="2000" b="1" i="1" dirty="0" err="1" smtClean="0">
                <a:ea typeface="Times New Roman" panose="02020603050405020304" pitchFamily="18" charset="0"/>
                <a:cs typeface="Sylfaen" panose="010A0502050306030303" pitchFamily="18" charset="0"/>
              </a:rPr>
              <a:t>Ushbu</a:t>
            </a:r>
            <a:r>
              <a:rPr lang="en-US" sz="2000" b="1" i="1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>
                <a:ea typeface="Times New Roman" panose="02020603050405020304" pitchFamily="18" charset="0"/>
                <a:cs typeface="Sylfaen" panose="010A0502050306030303" pitchFamily="18" charset="0"/>
              </a:rPr>
              <a:t>kurs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 smtClean="0">
                <a:ea typeface="Times New Roman" panose="02020603050405020304" pitchFamily="18" charset="0"/>
                <a:cs typeface="Sylfaen" panose="010A0502050306030303" pitchFamily="18" charset="0"/>
              </a:rPr>
              <a:t>ishini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 smtClean="0">
                <a:ea typeface="Times New Roman" panose="02020603050405020304" pitchFamily="18" charset="0"/>
                <a:cs typeface="Sylfaen" panose="010A0502050306030303" pitchFamily="18" charset="0"/>
              </a:rPr>
              <a:t>vazifalari</a:t>
            </a:r>
            <a:r>
              <a:rPr lang="en-US" sz="2000" b="1" i="1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:</a:t>
            </a:r>
            <a:endParaRPr lang="en-US" sz="2000" b="1" i="1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endParaRPr lang="en-US" sz="2000" dirty="0" smtClean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endParaRPr lang="ru-RU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r>
              <a:rPr lang="en-US" sz="2000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1Iqtidorli </a:t>
            </a:r>
            <a:r>
              <a:rPr lang="en-US" sz="2000" dirty="0" err="1" smtClean="0">
                <a:ea typeface="Times New Roman" panose="02020603050405020304" pitchFamily="18" charset="0"/>
                <a:cs typeface="Sylfaen" panose="010A0502050306030303" pitchFamily="18" charset="0"/>
              </a:rPr>
              <a:t>talabalarni</a:t>
            </a:r>
            <a:r>
              <a:rPr lang="en-US" sz="2000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 smtClean="0">
                <a:ea typeface="Times New Roman" panose="02020603050405020304" pitchFamily="18" charset="0"/>
                <a:cs typeface="Sylfaen" panose="010A0502050306030303" pitchFamily="18" charset="0"/>
              </a:rPr>
              <a:t>aniqlash</a:t>
            </a:r>
            <a:r>
              <a:rPr lang="en-US" sz="2000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;</a:t>
            </a:r>
            <a:endParaRPr lang="ru-RU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endParaRPr lang="en-US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2. </a:t>
            </a:r>
            <a:r>
              <a:rPr lang="en-US" sz="2000" dirty="0" err="1" smtClean="0"/>
              <a:t>Talabalar</a:t>
            </a:r>
            <a:r>
              <a:rPr lang="en-US" sz="2000" dirty="0" smtClean="0"/>
              <a:t> </a:t>
            </a:r>
            <a:r>
              <a:rPr lang="en-US" sz="2000" dirty="0" err="1" smtClean="0"/>
              <a:t>haqidagi</a:t>
            </a:r>
            <a:r>
              <a:rPr lang="en-US" sz="2000" dirty="0" smtClean="0"/>
              <a:t> </a:t>
            </a:r>
            <a:r>
              <a:rPr lang="en-US" sz="2000" dirty="0" err="1" smtClean="0"/>
              <a:t>ma’lumotlar</a:t>
            </a:r>
            <a:r>
              <a:rPr lang="en-US" sz="2000" dirty="0" smtClean="0"/>
              <a:t> </a:t>
            </a:r>
            <a:r>
              <a:rPr lang="en-US" sz="2000" dirty="0" err="1" smtClean="0"/>
              <a:t>bazasini</a:t>
            </a:r>
            <a:r>
              <a:rPr lang="en-US" sz="2000" dirty="0" smtClean="0"/>
              <a:t> </a:t>
            </a:r>
            <a:r>
              <a:rPr lang="en-US" sz="2000" dirty="0" err="1" smtClean="0"/>
              <a:t>shakillantirish</a:t>
            </a:r>
            <a:r>
              <a:rPr lang="en-US" sz="2000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;</a:t>
            </a:r>
            <a:endParaRPr lang="ru-RU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endParaRPr lang="en-US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3. </a:t>
            </a:r>
            <a:r>
              <a:rPr lang="en-US" sz="2000" dirty="0" err="1" smtClean="0"/>
              <a:t>Talabalar</a:t>
            </a:r>
            <a:r>
              <a:rPr lang="en-US" sz="2000" dirty="0" smtClean="0"/>
              <a:t> </a:t>
            </a:r>
            <a:r>
              <a:rPr lang="en-US" sz="2000" dirty="0" err="1" smtClean="0"/>
              <a:t>o’rtasida</a:t>
            </a:r>
            <a:r>
              <a:rPr lang="en-US" sz="2000" dirty="0" smtClean="0"/>
              <a:t> </a:t>
            </a:r>
            <a:r>
              <a:rPr lang="en-US" sz="2000" dirty="0" err="1" smtClean="0"/>
              <a:t>reyting</a:t>
            </a:r>
            <a:r>
              <a:rPr lang="en-US" sz="2000" dirty="0" smtClean="0"/>
              <a:t> </a:t>
            </a:r>
            <a:r>
              <a:rPr lang="en-US" sz="2000" dirty="0" err="1" smtClean="0"/>
              <a:t>shakillantrish</a:t>
            </a:r>
            <a:r>
              <a:rPr lang="en-US" sz="2000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39975" y="330806"/>
            <a:ext cx="7359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ilovaning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Ma’lumotlar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bazasidagi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strukturasi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124478"/>
            <a:ext cx="9846733" cy="55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4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97604" y="152400"/>
            <a:ext cx="8596668" cy="47961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Studentlar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reytingini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aniqlovchi</a:t>
            </a:r>
            <a:r>
              <a:rPr lang="en-US" sz="2400" dirty="0" smtClean="0">
                <a:solidFill>
                  <a:schemeClr val="tx1"/>
                </a:solidFill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</a:rPr>
              <a:t>ilova</a:t>
            </a:r>
            <a:r>
              <a:rPr lang="en-US" sz="2400" dirty="0" smtClean="0">
                <a:solidFill>
                  <a:schemeClr val="tx1"/>
                </a:solidFill>
              </a:rPr>
              <a:t> admin </a:t>
            </a:r>
            <a:r>
              <a:rPr lang="en-US" sz="2400" dirty="0" err="1" smtClean="0">
                <a:solidFill>
                  <a:schemeClr val="tx1"/>
                </a:solidFill>
              </a:rPr>
              <a:t>paneli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8" y="968374"/>
            <a:ext cx="9330266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28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76314" y="0"/>
            <a:ext cx="9483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   </a:t>
            </a:r>
            <a:r>
              <a:rPr lang="en-US" sz="2000" dirty="0" err="1" smtClean="0">
                <a:ea typeface="Times New Roman" panose="02020603050405020304" pitchFamily="18" charset="0"/>
                <a:cs typeface="Sylfaen" panose="010A0502050306030303" pitchFamily="18" charset="0"/>
              </a:rPr>
              <a:t>Gruhlar</a:t>
            </a:r>
            <a:r>
              <a:rPr lang="en-US" sz="2000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 smtClean="0">
                <a:ea typeface="Times New Roman" panose="02020603050405020304" pitchFamily="18" charset="0"/>
                <a:cs typeface="Sylfaen" panose="010A0502050306030303" pitchFamily="18" charset="0"/>
              </a:rPr>
              <a:t>qoshish</a:t>
            </a:r>
            <a:r>
              <a:rPr lang="en-US" sz="2000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:</a:t>
            </a:r>
            <a:endParaRPr lang="en-US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67" y="1015663"/>
            <a:ext cx="895773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3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25974" y="85344"/>
            <a:ext cx="8596668" cy="6827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Guruhlarga</a:t>
            </a:r>
            <a:r>
              <a:rPr lang="en-US" sz="2400" dirty="0" smtClean="0"/>
              <a:t> </a:t>
            </a:r>
            <a:r>
              <a:rPr lang="en-US" sz="2400" dirty="0" err="1" smtClean="0"/>
              <a:t>talabalarni</a:t>
            </a:r>
            <a:r>
              <a:rPr lang="en-US" sz="2400" dirty="0" smtClean="0"/>
              <a:t> </a:t>
            </a:r>
            <a:r>
              <a:rPr lang="en-US" sz="2400" dirty="0" err="1" smtClean="0"/>
              <a:t>qoshish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12" y="1143000"/>
            <a:ext cx="9129888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" y="1540933"/>
            <a:ext cx="4182533" cy="46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7080" y="0"/>
            <a:ext cx="6410228" cy="6544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Student </a:t>
            </a:r>
            <a:r>
              <a:rPr lang="en-US" sz="2800" dirty="0" err="1" smtClean="0">
                <a:solidFill>
                  <a:schemeClr val="tx1"/>
                </a:solidFill>
              </a:rPr>
              <a:t>shaxsiy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kabineti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62" y="889000"/>
            <a:ext cx="10054638" cy="565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2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3151</TotalTime>
  <Words>264</Words>
  <Application>Microsoft Office PowerPoint</Application>
  <PresentationFormat>Произвольный</PresentationFormat>
  <Paragraphs>41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Studentlar reytingini aniqlovchi web ilova admin paneli:</vt:lpstr>
      <vt:lpstr>Презентация PowerPoint</vt:lpstr>
      <vt:lpstr>Guruhlarga talabalarni qoshish:</vt:lpstr>
      <vt:lpstr>  Student shaxsiy kabineti:</vt:lpstr>
      <vt:lpstr>Profilni sozlash:</vt:lpstr>
      <vt:lpstr>Sertifikatlarni qoshish:</vt:lpstr>
      <vt:lpstr>Презентация PowerPoint</vt:lpstr>
      <vt:lpstr>Презентация PowerPoint</vt:lpstr>
      <vt:lpstr>Foydalanilgan adabiyotlar        1.    Дуглас Крокфорд. “JavaScript: cильные стороны”. 2013 г.        2.    Крис Минник, Ева Холланд. “Javascript для чайников” 2017 г.        3.   Дэвид Скляр. “Изучаем PHP 7”.  2017 г.        4.   Робин Никсон.  “ PHP, MySQL, JavaScript, CSS и HTML5 “. 2015 г.          5.   Хорстманн Кей, Корнелл Гари. ” Java. Библиотека                        профессионала”. 2014 г.                                           Internet resurslari       https://www.w3schools.com/html/       https://www.php.net/       http://www.google.com         </vt:lpstr>
      <vt:lpstr>Etiboringgiz uchun raxmat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Komunal to`lovlar ma`lumotlar                   bazasi</dc:title>
  <dc:creator>Toxirov</dc:creator>
  <cp:lastModifiedBy>HP</cp:lastModifiedBy>
  <cp:revision>70</cp:revision>
  <dcterms:created xsi:type="dcterms:W3CDTF">2018-01-25T18:41:22Z</dcterms:created>
  <dcterms:modified xsi:type="dcterms:W3CDTF">2023-01-18T17:45:26Z</dcterms:modified>
</cp:coreProperties>
</file>