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85" r:id="rId28"/>
    <p:sldId id="274" r:id="rId29"/>
    <p:sldId id="275" r:id="rId30"/>
    <p:sldId id="276" r:id="rId31"/>
    <p:sldId id="277" r:id="rId32"/>
    <p:sldId id="278" r:id="rId33"/>
    <p:sldId id="279" r:id="rId34"/>
    <p:sldId id="280" r:id="rId35"/>
    <p:sldId id="281" r:id="rId36"/>
    <p:sldId id="282" r:id="rId37"/>
    <p:sldId id="283" r:id="rId38"/>
  </p:sldIdLst>
  <p:sldSz cx="10693400" cy="7561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0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472440944881891E-2"/>
          <c:y val="2.3264071157771946E-2"/>
          <c:w val="0.9020831146106737"/>
          <c:h val="0.73111111111111116"/>
        </c:manualLayout>
      </c:layout>
      <c:barChart>
        <c:barDir val="col"/>
        <c:grouping val="clustered"/>
        <c:varyColors val="0"/>
        <c:dLbls>
          <c:showLegendKey val="0"/>
          <c:showVal val="0"/>
          <c:showCatName val="0"/>
          <c:showSerName val="0"/>
          <c:showPercent val="0"/>
          <c:showBubbleSize val="0"/>
        </c:dLbls>
        <c:gapWidth val="219"/>
        <c:axId val="263959952"/>
        <c:axId val="263960280"/>
      </c:barChart>
      <c:catAx>
        <c:axId val="26395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960280"/>
        <c:crosses val="autoZero"/>
        <c:auto val="1"/>
        <c:lblAlgn val="ctr"/>
        <c:lblOffset val="100"/>
        <c:noMultiLvlLbl val="0"/>
      </c:catAx>
      <c:valAx>
        <c:axId val="26396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95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319801472"/>
        <c:axId val="319801800"/>
      </c:barChart>
      <c:catAx>
        <c:axId val="31980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801800"/>
        <c:crosses val="autoZero"/>
        <c:auto val="1"/>
        <c:lblAlgn val="ctr"/>
        <c:lblOffset val="100"/>
        <c:noMultiLvlLbl val="0"/>
      </c:catAx>
      <c:valAx>
        <c:axId val="319801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8014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No. Of INCs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Sheet1!$A$1:$D$1</c:f>
              <c:strCache>
                <c:ptCount val="4"/>
                <c:pt idx="0">
                  <c:v>Week 17</c:v>
                </c:pt>
                <c:pt idx="1">
                  <c:v>Week 18</c:v>
                </c:pt>
                <c:pt idx="2">
                  <c:v>Week 19</c:v>
                </c:pt>
                <c:pt idx="3">
                  <c:v>Week 20</c:v>
                </c:pt>
              </c:strCache>
            </c:strRef>
          </c:cat>
          <c:val>
            <c:numRef>
              <c:f>Sheet1!$A$2:$D$2</c:f>
              <c:numCache>
                <c:formatCode>General</c:formatCode>
                <c:ptCount val="4"/>
                <c:pt idx="0">
                  <c:v>7</c:v>
                </c:pt>
                <c:pt idx="1">
                  <c:v>10</c:v>
                </c:pt>
                <c:pt idx="2">
                  <c:v>13</c:v>
                </c:pt>
                <c:pt idx="3">
                  <c:v>17</c:v>
                </c:pt>
              </c:numCache>
            </c:numRef>
          </c:val>
          <c:extLst>
            <c:ext xmlns:c16="http://schemas.microsoft.com/office/drawing/2014/chart" uri="{C3380CC4-5D6E-409C-BE32-E72D297353CC}">
              <c16:uniqueId val="{00000000-AFED-4A8C-A322-E5C31888A7A2}"/>
            </c:ext>
          </c:extLst>
        </c:ser>
        <c:dLbls>
          <c:showLegendKey val="0"/>
          <c:showVal val="0"/>
          <c:showCatName val="0"/>
          <c:showSerName val="0"/>
          <c:showPercent val="0"/>
          <c:showBubbleSize val="0"/>
        </c:dLbls>
        <c:gapWidth val="219"/>
        <c:overlap val="-27"/>
        <c:axId val="2002092607"/>
        <c:axId val="1997145311"/>
      </c:barChart>
      <c:catAx>
        <c:axId val="200209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7145311"/>
        <c:crosses val="autoZero"/>
        <c:auto val="1"/>
        <c:lblAlgn val="ctr"/>
        <c:lblOffset val="100"/>
        <c:noMultiLvlLbl val="0"/>
      </c:catAx>
      <c:valAx>
        <c:axId val="1997145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209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6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6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36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367" name="PlaceHolder 5"/>
          <p:cNvSpPr>
            <a:spLocks noGrp="1"/>
          </p:cNvSpPr>
          <p:nvPr>
            <p:ph type="sldNum"/>
          </p:nvPr>
        </p:nvSpPr>
        <p:spPr>
          <a:xfrm>
            <a:off x="4399200" y="9555480"/>
            <a:ext cx="3372840" cy="502560"/>
          </a:xfrm>
          <a:prstGeom prst="rect">
            <a:avLst/>
          </a:prstGeom>
        </p:spPr>
        <p:txBody>
          <a:bodyPr lIns="0" tIns="0" rIns="0" bIns="0" anchor="b"/>
          <a:lstStyle/>
          <a:p>
            <a:pPr algn="r"/>
            <a:fld id="{B560AFD2-A655-494F-825A-7AD036FF438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777960" y="4840200"/>
            <a:ext cx="6206040" cy="39502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490" name="CustomShape 2"/>
          <p:cNvSpPr/>
          <p:nvPr/>
        </p:nvSpPr>
        <p:spPr>
          <a:xfrm>
            <a:off x="4402080" y="9553680"/>
            <a:ext cx="3358080" cy="494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777960" y="4840200"/>
            <a:ext cx="6206040" cy="39502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492" name="CustomShape 2"/>
          <p:cNvSpPr/>
          <p:nvPr/>
        </p:nvSpPr>
        <p:spPr>
          <a:xfrm>
            <a:off x="4402080" y="9553680"/>
            <a:ext cx="3358080" cy="494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1257300"/>
            <a:ext cx="4800600"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B560AFD2-A655-494F-825A-7AD036FF438A}" type="slidenum">
              <a:rPr lang="en-US" sz="1400" b="0" strike="noStrike" spc="-1" smtClean="0">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9068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777240" y="4777560"/>
            <a:ext cx="621684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494" name="CustomShape 2"/>
          <p:cNvSpPr/>
          <p:nvPr/>
        </p:nvSpPr>
        <p:spPr>
          <a:xfrm>
            <a:off x="4399200" y="9555480"/>
            <a:ext cx="3372120" cy="50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3335D6B-83A4-4A3F-BB31-0B58426C3787}" type="slidenum">
              <a:rPr lang="en-US" sz="1400" b="0" strike="noStrike" spc="-1">
                <a:solidFill>
                  <a:srgbClr val="000000"/>
                </a:solidFill>
                <a:uFill>
                  <a:solidFill>
                    <a:srgbClr val="FFFFFF"/>
                  </a:solidFill>
                </a:uFill>
                <a:latin typeface="Times New Roman"/>
                <a:ea typeface="+mn-ea"/>
              </a:rPr>
              <a:t>10</a:t>
            </a:fld>
            <a:endParaRPr lang="en-US" sz="14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777960" y="4840200"/>
            <a:ext cx="6206040" cy="39502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496" name="CustomShape 2"/>
          <p:cNvSpPr/>
          <p:nvPr/>
        </p:nvSpPr>
        <p:spPr>
          <a:xfrm>
            <a:off x="4402080" y="9553680"/>
            <a:ext cx="3358080" cy="494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777960" y="4840200"/>
            <a:ext cx="6208560" cy="39528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498" name="CustomShape 2"/>
          <p:cNvSpPr/>
          <p:nvPr/>
        </p:nvSpPr>
        <p:spPr>
          <a:xfrm>
            <a:off x="4402080" y="9553680"/>
            <a:ext cx="3360600" cy="4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5ADE05-7F0F-4D5B-89C1-1D4BC041E38D}" type="slidenum">
              <a:rPr lang="en-US" sz="1200" b="0" strike="noStrike" spc="-1">
                <a:solidFill>
                  <a:srgbClr val="000000"/>
                </a:solidFill>
                <a:uFill>
                  <a:solidFill>
                    <a:srgbClr val="FFFFFF"/>
                  </a:solidFill>
                </a:uFill>
                <a:latin typeface="+mn-lt"/>
                <a:ea typeface="+mn-ea"/>
              </a:rPr>
              <a:t>23</a:t>
            </a:fld>
            <a:endParaRPr lang="en-US" sz="12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777960" y="4840200"/>
            <a:ext cx="6206040" cy="39502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500" name="CustomShape 2"/>
          <p:cNvSpPr/>
          <p:nvPr/>
        </p:nvSpPr>
        <p:spPr>
          <a:xfrm>
            <a:off x="4402080" y="9553680"/>
            <a:ext cx="3358080" cy="494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2"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33"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5"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7"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38"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39"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1"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42"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43"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46"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47"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9"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0"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2"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3"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4"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5"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7"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8"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59"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60"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61"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62"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8"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40"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7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80"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9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0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3"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8"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20"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4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4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4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4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3"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8"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5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60"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77"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8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8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8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8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3"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8"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9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00"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7"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9"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1"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12"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6"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17"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18"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2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22"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4"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25"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26"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1"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2"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3"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4"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6"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7"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8"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39"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40"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41"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8"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0"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2"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53"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58"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59"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1"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62"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63"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66"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67"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9"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0"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2"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3"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4"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5"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7"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8"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79"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80"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81"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82"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8"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0"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2"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93"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7"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98" name="PlaceHolder 3"/>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299" name="PlaceHolder 4"/>
          <p:cNvSpPr>
            <a:spLocks noGrp="1"/>
          </p:cNvSpPr>
          <p:nvPr>
            <p:ph type="body"/>
          </p:nvPr>
        </p:nvSpPr>
        <p:spPr>
          <a:xfrm>
            <a:off x="546588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03"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06"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07"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9"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0"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2"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3"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4"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5" name="PlaceHolder 5"/>
          <p:cNvSpPr>
            <a:spLocks noGrp="1"/>
          </p:cNvSpPr>
          <p:nvPr>
            <p:ph type="body"/>
          </p:nvPr>
        </p:nvSpPr>
        <p:spPr>
          <a:xfrm>
            <a:off x="534600" y="4059720"/>
            <a:ext cx="469620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7"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8"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19"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20" name="PlaceHolder 5"/>
          <p:cNvSpPr>
            <a:spLocks noGrp="1"/>
          </p:cNvSpPr>
          <p:nvPr>
            <p:ph type="body"/>
          </p:nvPr>
        </p:nvSpPr>
        <p:spPr>
          <a:xfrm>
            <a:off x="704232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21"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
        <p:nvSpPr>
          <p:cNvPr id="322" name="PlaceHolder 7"/>
          <p:cNvSpPr>
            <a:spLocks noGrp="1"/>
          </p:cNvSpPr>
          <p:nvPr>
            <p:ph type="body"/>
          </p:nvPr>
        </p:nvSpPr>
        <p:spPr>
          <a:xfrm>
            <a:off x="534600" y="4059720"/>
            <a:ext cx="3098520" cy="209160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7"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8"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34600" y="301680"/>
            <a:ext cx="9623520" cy="12621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0"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6" name="Picture 3"/>
          <p:cNvPicPr/>
          <p:nvPr/>
        </p:nvPicPr>
        <p:blipFill>
          <a:blip r:embed="rId14"/>
          <a:stretch/>
        </p:blipFill>
        <p:spPr>
          <a:xfrm>
            <a:off x="681120" y="6859440"/>
            <a:ext cx="1217880" cy="416880"/>
          </a:xfrm>
          <a:prstGeom prst="rect">
            <a:avLst/>
          </a:prstGeom>
          <a:ln>
            <a:noFill/>
          </a:ln>
        </p:spPr>
      </p:pic>
      <p:sp>
        <p:nvSpPr>
          <p:cNvPr id="2" name="CustomShape 2"/>
          <p:cNvSpPr/>
          <p:nvPr/>
        </p:nvSpPr>
        <p:spPr>
          <a:xfrm>
            <a:off x="2678040" y="7296480"/>
            <a:ext cx="1822680" cy="130320"/>
          </a:xfrm>
          <a:prstGeom prst="rect">
            <a:avLst/>
          </a:prstGeom>
          <a:noFill/>
          <a:ln>
            <a:noFill/>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 name="PlaceHolder 4"/>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42" name="Picture 3"/>
          <p:cNvPicPr/>
          <p:nvPr/>
        </p:nvPicPr>
        <p:blipFill>
          <a:blip r:embed="rId14"/>
          <a:stretch/>
        </p:blipFill>
        <p:spPr>
          <a:xfrm>
            <a:off x="681120" y="6859440"/>
            <a:ext cx="1217880" cy="416880"/>
          </a:xfrm>
          <a:prstGeom prst="rect">
            <a:avLst/>
          </a:prstGeom>
          <a:ln>
            <a:noFill/>
          </a:ln>
        </p:spPr>
      </p:pic>
      <p:sp>
        <p:nvSpPr>
          <p:cNvPr id="43"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82" name="Picture 3"/>
          <p:cNvPicPr/>
          <p:nvPr/>
        </p:nvPicPr>
        <p:blipFill>
          <a:blip r:embed="rId14"/>
          <a:stretch/>
        </p:blipFill>
        <p:spPr>
          <a:xfrm>
            <a:off x="681120" y="6859440"/>
            <a:ext cx="1217880" cy="416880"/>
          </a:xfrm>
          <a:prstGeom prst="rect">
            <a:avLst/>
          </a:prstGeom>
          <a:ln>
            <a:noFill/>
          </a:ln>
        </p:spPr>
      </p:pic>
      <p:sp>
        <p:nvSpPr>
          <p:cNvPr id="83"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8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122" name="Picture 3"/>
          <p:cNvPicPr/>
          <p:nvPr/>
        </p:nvPicPr>
        <p:blipFill>
          <a:blip r:embed="rId14"/>
          <a:stretch/>
        </p:blipFill>
        <p:spPr>
          <a:xfrm>
            <a:off x="681120" y="6859440"/>
            <a:ext cx="1217880" cy="416880"/>
          </a:xfrm>
          <a:prstGeom prst="rect">
            <a:avLst/>
          </a:prstGeom>
          <a:ln>
            <a:noFill/>
          </a:ln>
        </p:spPr>
      </p:pic>
      <p:sp>
        <p:nvSpPr>
          <p:cNvPr id="123"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2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162" name="Picture 3"/>
          <p:cNvPicPr/>
          <p:nvPr/>
        </p:nvPicPr>
        <p:blipFill>
          <a:blip r:embed="rId14"/>
          <a:stretch/>
        </p:blipFill>
        <p:spPr>
          <a:xfrm>
            <a:off x="681120" y="6859440"/>
            <a:ext cx="1217880" cy="416880"/>
          </a:xfrm>
          <a:prstGeom prst="rect">
            <a:avLst/>
          </a:prstGeom>
          <a:ln>
            <a:noFill/>
          </a:ln>
        </p:spPr>
      </p:pic>
      <p:sp>
        <p:nvSpPr>
          <p:cNvPr id="163"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6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202" name="Picture 3"/>
          <p:cNvPicPr/>
          <p:nvPr/>
        </p:nvPicPr>
        <p:blipFill>
          <a:blip r:embed="rId14"/>
          <a:stretch/>
        </p:blipFill>
        <p:spPr>
          <a:xfrm>
            <a:off x="681120" y="6859440"/>
            <a:ext cx="1217880" cy="416880"/>
          </a:xfrm>
          <a:prstGeom prst="rect">
            <a:avLst/>
          </a:prstGeom>
          <a:ln>
            <a:noFill/>
          </a:ln>
        </p:spPr>
      </p:pic>
      <p:sp>
        <p:nvSpPr>
          <p:cNvPr id="203" name="CustomShape 2"/>
          <p:cNvSpPr/>
          <p:nvPr/>
        </p:nvSpPr>
        <p:spPr>
          <a:xfrm>
            <a:off x="2678040" y="7296480"/>
            <a:ext cx="1822680" cy="130320"/>
          </a:xfrm>
          <a:prstGeom prst="rect">
            <a:avLst/>
          </a:prstGeom>
          <a:noFill/>
          <a:ln>
            <a:noFill/>
          </a:ln>
        </p:spPr>
        <p:style>
          <a:lnRef idx="0">
            <a:scrgbClr r="0" g="0" b="0"/>
          </a:lnRef>
          <a:fillRef idx="0">
            <a:scrgbClr r="0" g="0" b="0"/>
          </a:fillRef>
          <a:effectRef idx="0">
            <a:scrgbClr r="0" g="0" b="0"/>
          </a:effectRef>
          <a:fontRef idx="minor"/>
        </p:style>
      </p:sp>
      <p:sp>
        <p:nvSpPr>
          <p:cNvPr id="204" name="PlaceHolder 3"/>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05" name="PlaceHolder 4"/>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243" name="Picture 3"/>
          <p:cNvPicPr/>
          <p:nvPr/>
        </p:nvPicPr>
        <p:blipFill>
          <a:blip r:embed="rId14"/>
          <a:stretch/>
        </p:blipFill>
        <p:spPr>
          <a:xfrm>
            <a:off x="681120" y="6859440"/>
            <a:ext cx="1217880" cy="416880"/>
          </a:xfrm>
          <a:prstGeom prst="rect">
            <a:avLst/>
          </a:prstGeom>
          <a:ln>
            <a:noFill/>
          </a:ln>
        </p:spPr>
      </p:pic>
      <p:sp>
        <p:nvSpPr>
          <p:cNvPr id="244" name="CustomShape 2"/>
          <p:cNvSpPr/>
          <p:nvPr/>
        </p:nvSpPr>
        <p:spPr>
          <a:xfrm>
            <a:off x="2678040" y="7296480"/>
            <a:ext cx="1822680" cy="130320"/>
          </a:xfrm>
          <a:prstGeom prst="rect">
            <a:avLst/>
          </a:prstGeom>
          <a:noFill/>
          <a:ln>
            <a:noFill/>
          </a:ln>
        </p:spPr>
        <p:style>
          <a:lnRef idx="0">
            <a:scrgbClr r="0" g="0" b="0"/>
          </a:lnRef>
          <a:fillRef idx="0">
            <a:scrgbClr r="0" g="0" b="0"/>
          </a:fillRef>
          <a:effectRef idx="0">
            <a:scrgbClr r="0" g="0" b="0"/>
          </a:effectRef>
          <a:fontRef idx="minor"/>
        </p:style>
      </p:sp>
      <p:sp>
        <p:nvSpPr>
          <p:cNvPr id="245" name="PlaceHolder 3"/>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46" name="PlaceHolder 4"/>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284" name="Picture 3"/>
          <p:cNvPicPr/>
          <p:nvPr/>
        </p:nvPicPr>
        <p:blipFill>
          <a:blip r:embed="rId14"/>
          <a:stretch/>
        </p:blipFill>
        <p:spPr>
          <a:xfrm>
            <a:off x="681120" y="6859440"/>
            <a:ext cx="1218600" cy="417600"/>
          </a:xfrm>
          <a:prstGeom prst="rect">
            <a:avLst/>
          </a:prstGeom>
          <a:ln>
            <a:noFill/>
          </a:ln>
        </p:spPr>
      </p:pic>
      <p:sp>
        <p:nvSpPr>
          <p:cNvPr id="285"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86"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3" name="Line 1"/>
          <p:cNvSpPr/>
          <p:nvPr/>
        </p:nvSpPr>
        <p:spPr>
          <a:xfrm>
            <a:off x="0" y="1258920"/>
            <a:ext cx="10693080" cy="360"/>
          </a:xfrm>
          <a:prstGeom prst="line">
            <a:avLst/>
          </a:prstGeom>
          <a:ln>
            <a:solidFill>
              <a:srgbClr val="4F81BD"/>
            </a:solidFill>
          </a:ln>
        </p:spPr>
        <p:style>
          <a:lnRef idx="0">
            <a:scrgbClr r="0" g="0" b="0"/>
          </a:lnRef>
          <a:fillRef idx="0">
            <a:scrgbClr r="0" g="0" b="0"/>
          </a:fillRef>
          <a:effectRef idx="0">
            <a:scrgbClr r="0" g="0" b="0"/>
          </a:effectRef>
          <a:fontRef idx="minor"/>
        </p:style>
      </p:sp>
      <p:pic>
        <p:nvPicPr>
          <p:cNvPr id="324" name="Picture 3"/>
          <p:cNvPicPr/>
          <p:nvPr/>
        </p:nvPicPr>
        <p:blipFill>
          <a:blip r:embed="rId14"/>
          <a:stretch/>
        </p:blipFill>
        <p:spPr>
          <a:xfrm>
            <a:off x="681120" y="6859440"/>
            <a:ext cx="1217880" cy="416880"/>
          </a:xfrm>
          <a:prstGeom prst="rect">
            <a:avLst/>
          </a:prstGeom>
          <a:ln>
            <a:noFill/>
          </a:ln>
        </p:spPr>
      </p:pic>
      <p:sp>
        <p:nvSpPr>
          <p:cNvPr id="325" name="PlaceHolder 2"/>
          <p:cNvSpPr>
            <a:spLocks noGrp="1"/>
          </p:cNvSpPr>
          <p:nvPr>
            <p:ph type="title"/>
          </p:nvPr>
        </p:nvSpPr>
        <p:spPr>
          <a:xfrm>
            <a:off x="534600" y="301680"/>
            <a:ext cx="9623520" cy="1262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26"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681120" y="1561680"/>
            <a:ext cx="8827200" cy="142596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100000"/>
              </a:lnSpc>
            </a:pPr>
            <a:r>
              <a:rPr lang="en-US" sz="3600" b="0" strike="noStrike" spc="-1" dirty="0">
                <a:solidFill>
                  <a:srgbClr val="008CA8"/>
                </a:solidFill>
                <a:uFill>
                  <a:solidFill>
                    <a:srgbClr val="FFFFFF"/>
                  </a:solidFill>
                </a:uFill>
                <a:latin typeface="Arial"/>
                <a:ea typeface="DejaVu Sans"/>
              </a:rPr>
              <a:t>Week 19 – Mon 16</a:t>
            </a:r>
            <a:r>
              <a:rPr lang="en-US" sz="3600" b="0" strike="noStrike" spc="-1" baseline="30000" dirty="0">
                <a:solidFill>
                  <a:srgbClr val="008CA8"/>
                </a:solidFill>
                <a:uFill>
                  <a:solidFill>
                    <a:srgbClr val="FFFFFF"/>
                  </a:solidFill>
                </a:uFill>
                <a:latin typeface="Arial"/>
                <a:ea typeface="DejaVu Sans"/>
              </a:rPr>
              <a:t>th</a:t>
            </a:r>
            <a:r>
              <a:rPr lang="en-US" sz="3600" b="0" strike="noStrike" spc="-1" dirty="0">
                <a:solidFill>
                  <a:srgbClr val="008CA8"/>
                </a:solidFill>
                <a:uFill>
                  <a:solidFill>
                    <a:srgbClr val="FFFFFF"/>
                  </a:solidFill>
                </a:uFill>
                <a:latin typeface="Arial"/>
                <a:ea typeface="DejaVu Sans"/>
              </a:rPr>
              <a:t> </a:t>
            </a:r>
            <a:r>
              <a:rPr lang="en-US" sz="3600" spc="-1" dirty="0">
                <a:solidFill>
                  <a:srgbClr val="008CA8"/>
                </a:solidFill>
                <a:uFill>
                  <a:solidFill>
                    <a:srgbClr val="FFFFFF"/>
                  </a:solidFill>
                </a:uFill>
                <a:latin typeface="Arial"/>
                <a:ea typeface="DejaVu Sans"/>
              </a:rPr>
              <a:t> September</a:t>
            </a:r>
            <a:r>
              <a:rPr lang="en-US" sz="3600" b="0" strike="noStrike" spc="-1" dirty="0">
                <a:solidFill>
                  <a:srgbClr val="008CA8"/>
                </a:solidFill>
                <a:uFill>
                  <a:solidFill>
                    <a:srgbClr val="FFFFFF"/>
                  </a:solidFill>
                </a:uFill>
                <a:latin typeface="Arial"/>
                <a:ea typeface="DejaVu Sans"/>
              </a:rPr>
              <a:t> to Sun </a:t>
            </a:r>
            <a:r>
              <a:rPr lang="en-US" sz="3600" spc="-1" dirty="0">
                <a:solidFill>
                  <a:srgbClr val="008CA8"/>
                </a:solidFill>
                <a:uFill>
                  <a:solidFill>
                    <a:srgbClr val="FFFFFF"/>
                  </a:solidFill>
                </a:uFill>
                <a:latin typeface="Arial"/>
                <a:ea typeface="DejaVu Sans"/>
              </a:rPr>
              <a:t>22</a:t>
            </a:r>
            <a:r>
              <a:rPr lang="en-US" sz="3600" spc="-1" baseline="30000" dirty="0">
                <a:solidFill>
                  <a:srgbClr val="008CA8"/>
                </a:solidFill>
                <a:uFill>
                  <a:solidFill>
                    <a:srgbClr val="FFFFFF"/>
                  </a:solidFill>
                </a:uFill>
                <a:latin typeface="Arial"/>
                <a:ea typeface="DejaVu Sans"/>
              </a:rPr>
              <a:t>nd</a:t>
            </a:r>
            <a:r>
              <a:rPr lang="en-US" sz="3600" spc="-1" dirty="0">
                <a:solidFill>
                  <a:srgbClr val="008CA8"/>
                </a:solidFill>
                <a:uFill>
                  <a:solidFill>
                    <a:srgbClr val="FFFFFF"/>
                  </a:solidFill>
                </a:uFill>
                <a:latin typeface="Arial"/>
                <a:ea typeface="DejaVu Sans"/>
              </a:rPr>
              <a:t> </a:t>
            </a:r>
            <a:r>
              <a:rPr lang="en-US" sz="3600" b="0" strike="noStrike" spc="-1" dirty="0">
                <a:solidFill>
                  <a:srgbClr val="008CA8"/>
                </a:solidFill>
                <a:uFill>
                  <a:solidFill>
                    <a:srgbClr val="FFFFFF"/>
                  </a:solidFill>
                </a:uFill>
                <a:latin typeface="Arial"/>
                <a:ea typeface="DejaVu Sans"/>
              </a:rPr>
              <a:t> </a:t>
            </a:r>
            <a:r>
              <a:rPr lang="en-US" sz="3600" b="0" strike="noStrike" spc="-1" baseline="30000" dirty="0">
                <a:solidFill>
                  <a:srgbClr val="008CA8"/>
                </a:solidFill>
                <a:uFill>
                  <a:solidFill>
                    <a:srgbClr val="FFFFFF"/>
                  </a:solidFill>
                </a:uFill>
                <a:latin typeface="Arial"/>
                <a:ea typeface="DejaVu Sans"/>
              </a:rPr>
              <a:t> </a:t>
            </a:r>
            <a:r>
              <a:rPr lang="en-US" sz="3600" spc="-1" dirty="0">
                <a:solidFill>
                  <a:srgbClr val="008CA8"/>
                </a:solidFill>
                <a:uFill>
                  <a:solidFill>
                    <a:srgbClr val="FFFFFF"/>
                  </a:solidFill>
                </a:uFill>
              </a:rPr>
              <a:t>September</a:t>
            </a:r>
            <a:r>
              <a:rPr lang="en-US" sz="3600" b="0" strike="noStrike" spc="-1" baseline="30000" dirty="0">
                <a:solidFill>
                  <a:srgbClr val="008CA8"/>
                </a:solidFill>
                <a:uFill>
                  <a:solidFill>
                    <a:srgbClr val="FFFFFF"/>
                  </a:solidFill>
                </a:uFill>
                <a:latin typeface="Arial"/>
                <a:ea typeface="DejaVu Sans"/>
              </a:rPr>
              <a:t> </a:t>
            </a:r>
            <a:endParaRPr lang="en-US" sz="4000" spc="-1" baseline="30000" dirty="0">
              <a:solidFill>
                <a:srgbClr val="008CA8"/>
              </a:solidFill>
              <a:uFill>
                <a:solidFill>
                  <a:srgbClr val="FFFFFF"/>
                </a:solidFill>
              </a:uFill>
              <a:latin typeface="Arial"/>
              <a:ea typeface="DejaVu Sans"/>
            </a:endParaRPr>
          </a:p>
          <a:p>
            <a:pPr>
              <a:lnSpc>
                <a:spcPct val="100000"/>
              </a:lnSpc>
            </a:pPr>
            <a:endParaRPr lang="en-US" sz="3600" b="0" strike="noStrike" spc="-1" dirty="0">
              <a:solidFill>
                <a:srgbClr val="000000"/>
              </a:solidFill>
              <a:uFill>
                <a:solidFill>
                  <a:srgbClr val="FFFFFF"/>
                </a:solidFill>
              </a:uFill>
              <a:latin typeface="Arial"/>
            </a:endParaRPr>
          </a:p>
          <a:p>
            <a:pPr>
              <a:lnSpc>
                <a:spcPct val="100000"/>
              </a:lnSpc>
            </a:pPr>
            <a:endParaRPr lang="en-US" sz="3600" b="0" strike="noStrike" spc="-1" dirty="0">
              <a:solidFill>
                <a:srgbClr val="000000"/>
              </a:solidFill>
              <a:uFill>
                <a:solidFill>
                  <a:srgbClr val="FFFFFF"/>
                </a:solidFill>
              </a:uFill>
              <a:latin typeface="Arial"/>
            </a:endParaRPr>
          </a:p>
        </p:txBody>
      </p:sp>
      <p:sp>
        <p:nvSpPr>
          <p:cNvPr id="369" name="CustomShape 2"/>
          <p:cNvSpPr/>
          <p:nvPr/>
        </p:nvSpPr>
        <p:spPr>
          <a:xfrm>
            <a:off x="681120" y="420120"/>
            <a:ext cx="7696440" cy="93924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0000"/>
              </a:lnSpc>
            </a:pPr>
            <a:r>
              <a:rPr lang="en-US" sz="4600" b="1" strike="noStrike" spc="-1">
                <a:solidFill>
                  <a:srgbClr val="0A1731"/>
                </a:solidFill>
                <a:uFill>
                  <a:solidFill>
                    <a:srgbClr val="FFFFFF"/>
                  </a:solidFill>
                </a:uFill>
                <a:latin typeface="Arial"/>
                <a:ea typeface="DejaVu Sans"/>
              </a:rPr>
              <a:t>ORM 1 – Storage</a:t>
            </a:r>
            <a:endParaRPr lang="en-US" sz="4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6559560" y="7296480"/>
            <a:ext cx="3741120" cy="124560"/>
          </a:xfrm>
          <a:prstGeom prst="rect">
            <a:avLst/>
          </a:prstGeom>
          <a:noFill/>
          <a:ln>
            <a:noFill/>
          </a:ln>
        </p:spPr>
        <p:style>
          <a:lnRef idx="0">
            <a:scrgbClr r="0" g="0" b="0"/>
          </a:lnRef>
          <a:fillRef idx="0">
            <a:scrgbClr r="0" g="0" b="0"/>
          </a:fillRef>
          <a:effectRef idx="0">
            <a:scrgbClr r="0" g="0" b="0"/>
          </a:effectRef>
          <a:fontRef idx="minor"/>
        </p:style>
      </p:sp>
      <p:sp>
        <p:nvSpPr>
          <p:cNvPr id="410" name="CustomShape 2"/>
          <p:cNvSpPr/>
          <p:nvPr/>
        </p:nvSpPr>
        <p:spPr>
          <a:xfrm>
            <a:off x="4637880" y="7287480"/>
            <a:ext cx="679320" cy="133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8 </a:t>
            </a:r>
            <a:endParaRPr lang="en-US" sz="900" b="0" strike="noStrike" spc="-1">
              <a:solidFill>
                <a:srgbClr val="000000"/>
              </a:solidFill>
              <a:uFill>
                <a:solidFill>
                  <a:srgbClr val="FFFFFF"/>
                </a:solidFill>
              </a:uFill>
              <a:latin typeface="Arial"/>
            </a:endParaRPr>
          </a:p>
        </p:txBody>
      </p:sp>
      <p:sp>
        <p:nvSpPr>
          <p:cNvPr id="411" name="CustomShape 3"/>
          <p:cNvSpPr/>
          <p:nvPr/>
        </p:nvSpPr>
        <p:spPr>
          <a:xfrm>
            <a:off x="676440" y="501480"/>
            <a:ext cx="9624240" cy="62316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Firmware upgrade Status  </a:t>
            </a:r>
            <a:endParaRPr lang="en-US" sz="4200" b="0" strike="noStrike" spc="-1">
              <a:solidFill>
                <a:srgbClr val="000000"/>
              </a:solidFill>
              <a:uFill>
                <a:solidFill>
                  <a:srgbClr val="FFFFFF"/>
                </a:solidFill>
              </a:uFill>
              <a:latin typeface="Arial"/>
            </a:endParaRPr>
          </a:p>
        </p:txBody>
      </p:sp>
      <p:graphicFrame>
        <p:nvGraphicFramePr>
          <p:cNvPr id="412" name="Table 4"/>
          <p:cNvGraphicFramePr/>
          <p:nvPr>
            <p:extLst>
              <p:ext uri="{D42A27DB-BD31-4B8C-83A1-F6EECF244321}">
                <p14:modId xmlns:p14="http://schemas.microsoft.com/office/powerpoint/2010/main" val="1847201267"/>
              </p:ext>
            </p:extLst>
          </p:nvPr>
        </p:nvGraphicFramePr>
        <p:xfrm>
          <a:off x="797760" y="1305720"/>
          <a:ext cx="9502919" cy="5399885"/>
        </p:xfrm>
        <a:graphic>
          <a:graphicData uri="http://schemas.openxmlformats.org/drawingml/2006/table">
            <a:tbl>
              <a:tblPr/>
              <a:tblGrid>
                <a:gridCol w="1671507">
                  <a:extLst>
                    <a:ext uri="{9D8B030D-6E8A-4147-A177-3AD203B41FA5}">
                      <a16:colId xmlns:a16="http://schemas.microsoft.com/office/drawing/2014/main" val="20000"/>
                    </a:ext>
                  </a:extLst>
                </a:gridCol>
                <a:gridCol w="1999479">
                  <a:extLst>
                    <a:ext uri="{9D8B030D-6E8A-4147-A177-3AD203B41FA5}">
                      <a16:colId xmlns:a16="http://schemas.microsoft.com/office/drawing/2014/main" val="20001"/>
                    </a:ext>
                  </a:extLst>
                </a:gridCol>
                <a:gridCol w="1308292">
                  <a:extLst>
                    <a:ext uri="{9D8B030D-6E8A-4147-A177-3AD203B41FA5}">
                      <a16:colId xmlns:a16="http://schemas.microsoft.com/office/drawing/2014/main" val="20002"/>
                    </a:ext>
                  </a:extLst>
                </a:gridCol>
                <a:gridCol w="1443868">
                  <a:extLst>
                    <a:ext uri="{9D8B030D-6E8A-4147-A177-3AD203B41FA5}">
                      <a16:colId xmlns:a16="http://schemas.microsoft.com/office/drawing/2014/main" val="20003"/>
                    </a:ext>
                  </a:extLst>
                </a:gridCol>
                <a:gridCol w="3079773">
                  <a:extLst>
                    <a:ext uri="{9D8B030D-6E8A-4147-A177-3AD203B41FA5}">
                      <a16:colId xmlns:a16="http://schemas.microsoft.com/office/drawing/2014/main" val="20004"/>
                    </a:ext>
                  </a:extLst>
                </a:gridCol>
              </a:tblGrid>
              <a:tr h="569923">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Environment</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Device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Current Code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Target Code</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Target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GBFPSXFCS01 (XIV)</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11.6.1.a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11.6.2.a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Jan 2020</a:t>
                      </a: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1"/>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GBNPSXFCS01 (XIV)</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11.6.1.a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11.6.2.a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Jan 2020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extLst>
                  <a:ext uri="{0D108BD9-81ED-4DB2-BD59-A6C34878D82A}">
                    <a16:rowId xmlns:a16="http://schemas.microsoft.com/office/drawing/2014/main" val="10002"/>
                  </a:ext>
                </a:extLst>
              </a:tr>
              <a:tr h="502873">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GBFPSXSVC01 (SVC)</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7.6.1.6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ea typeface="+mn-ea"/>
                        </a:rPr>
                        <a:t>September 2019</a:t>
                      </a:r>
                      <a:endParaRPr lang="en-US" sz="1200" b="0" strike="noStrike" spc="-1" dirty="0">
                        <a:solidFill>
                          <a:srgbClr val="000000"/>
                        </a:solidFill>
                        <a:uFill>
                          <a:solidFill>
                            <a:srgbClr val="FFFFFF"/>
                          </a:solidFill>
                        </a:uFill>
                        <a:latin typeface="+mn-lt"/>
                      </a:endParaRPr>
                    </a:p>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3"/>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GBNPSXSVC01 (SVC)</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7.6.1.6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September 2019</a:t>
                      </a: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extLst>
                  <a:ext uri="{0D108BD9-81ED-4DB2-BD59-A6C34878D82A}">
                    <a16:rowId xmlns:a16="http://schemas.microsoft.com/office/drawing/2014/main" val="10004"/>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GBFPSXFCS01(SAN)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5"/>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GBFPSXFCS02(SAN)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extLst>
                  <a:ext uri="{0D108BD9-81ED-4DB2-BD59-A6C34878D82A}">
                    <a16:rowId xmlns:a16="http://schemas.microsoft.com/office/drawing/2014/main" val="10006"/>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GBFPSXFCS03(SAN)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7"/>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GBFPSXFCS04(SAN)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extLst>
                  <a:ext uri="{0D108BD9-81ED-4DB2-BD59-A6C34878D82A}">
                    <a16:rowId xmlns:a16="http://schemas.microsoft.com/office/drawing/2014/main" val="10008"/>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GBNPSXFCS01(SAN)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9"/>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GBNPSXFCS02(SAN)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1D8E8"/>
                    </a:solidFill>
                  </a:tcPr>
                </a:tc>
                <a:extLst>
                  <a:ext uri="{0D108BD9-81ED-4DB2-BD59-A6C34878D82A}">
                    <a16:rowId xmlns:a16="http://schemas.microsoft.com/office/drawing/2014/main" val="10010"/>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GBNPSXFCS03(SAN)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3816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AECF3"/>
                    </a:solidFill>
                  </a:tcPr>
                </a:tc>
                <a:extLst>
                  <a:ext uri="{0D108BD9-81ED-4DB2-BD59-A6C34878D82A}">
                    <a16:rowId xmlns:a16="http://schemas.microsoft.com/office/drawing/2014/main" val="10011"/>
                  </a:ext>
                </a:extLst>
              </a:tr>
              <a:tr h="347656">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GBNPSXFCS04(SAN)</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7.4.2d</a:t>
                      </a: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extLst>
                  <a:ext uri="{0D108BD9-81ED-4DB2-BD59-A6C34878D82A}">
                    <a16:rowId xmlns:a16="http://schemas.microsoft.com/office/drawing/2014/main" val="10012"/>
                  </a:ext>
                </a:extLst>
              </a:tr>
              <a:tr h="502873">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GBNPSXDS801(DS8870)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R7.5 bundle 87.51.93.5120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87.51.121.0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Jan 2020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6559560" y="7296480"/>
            <a:ext cx="3741120" cy="124560"/>
          </a:xfrm>
          <a:prstGeom prst="rect">
            <a:avLst/>
          </a:prstGeom>
          <a:noFill/>
          <a:ln>
            <a:noFill/>
          </a:ln>
        </p:spPr>
        <p:style>
          <a:lnRef idx="0">
            <a:scrgbClr r="0" g="0" b="0"/>
          </a:lnRef>
          <a:fillRef idx="0">
            <a:scrgbClr r="0" g="0" b="0"/>
          </a:fillRef>
          <a:effectRef idx="0">
            <a:scrgbClr r="0" g="0" b="0"/>
          </a:effectRef>
          <a:fontRef idx="minor"/>
        </p:style>
      </p:sp>
      <p:sp>
        <p:nvSpPr>
          <p:cNvPr id="414" name="CustomShape 2"/>
          <p:cNvSpPr/>
          <p:nvPr/>
        </p:nvSpPr>
        <p:spPr>
          <a:xfrm>
            <a:off x="4622760" y="7287480"/>
            <a:ext cx="679320" cy="133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9 </a:t>
            </a:r>
            <a:endParaRPr lang="en-US" sz="900" b="0" strike="noStrike" spc="-1">
              <a:solidFill>
                <a:srgbClr val="000000"/>
              </a:solidFill>
              <a:uFill>
                <a:solidFill>
                  <a:srgbClr val="FFFFFF"/>
                </a:solidFill>
              </a:uFill>
              <a:latin typeface="Arial"/>
            </a:endParaRPr>
          </a:p>
        </p:txBody>
      </p:sp>
      <p:sp>
        <p:nvSpPr>
          <p:cNvPr id="415" name="CustomShape 3"/>
          <p:cNvSpPr/>
          <p:nvPr/>
        </p:nvSpPr>
        <p:spPr>
          <a:xfrm>
            <a:off x="676440" y="501480"/>
            <a:ext cx="9624240" cy="62316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Firmware upgrade Status  </a:t>
            </a:r>
            <a:endParaRPr lang="en-US" sz="4200" b="0" strike="noStrike" spc="-1">
              <a:solidFill>
                <a:srgbClr val="000000"/>
              </a:solidFill>
              <a:uFill>
                <a:solidFill>
                  <a:srgbClr val="FFFFFF"/>
                </a:solidFill>
              </a:uFill>
              <a:latin typeface="Arial"/>
            </a:endParaRPr>
          </a:p>
        </p:txBody>
      </p:sp>
      <p:graphicFrame>
        <p:nvGraphicFramePr>
          <p:cNvPr id="416" name="Table 4"/>
          <p:cNvGraphicFramePr/>
          <p:nvPr>
            <p:extLst>
              <p:ext uri="{D42A27DB-BD31-4B8C-83A1-F6EECF244321}">
                <p14:modId xmlns:p14="http://schemas.microsoft.com/office/powerpoint/2010/main" val="3096144201"/>
              </p:ext>
            </p:extLst>
          </p:nvPr>
        </p:nvGraphicFramePr>
        <p:xfrm>
          <a:off x="507240" y="1292759"/>
          <a:ext cx="9793440" cy="5378976"/>
        </p:xfrm>
        <a:graphic>
          <a:graphicData uri="http://schemas.openxmlformats.org/drawingml/2006/table">
            <a:tbl>
              <a:tblPr/>
              <a:tblGrid>
                <a:gridCol w="1281943">
                  <a:extLst>
                    <a:ext uri="{9D8B030D-6E8A-4147-A177-3AD203B41FA5}">
                      <a16:colId xmlns:a16="http://schemas.microsoft.com/office/drawing/2014/main" val="20000"/>
                    </a:ext>
                  </a:extLst>
                </a:gridCol>
                <a:gridCol w="2480250">
                  <a:extLst>
                    <a:ext uri="{9D8B030D-6E8A-4147-A177-3AD203B41FA5}">
                      <a16:colId xmlns:a16="http://schemas.microsoft.com/office/drawing/2014/main" val="20001"/>
                    </a:ext>
                  </a:extLst>
                </a:gridCol>
                <a:gridCol w="932290">
                  <a:extLst>
                    <a:ext uri="{9D8B030D-6E8A-4147-A177-3AD203B41FA5}">
                      <a16:colId xmlns:a16="http://schemas.microsoft.com/office/drawing/2014/main" val="20002"/>
                    </a:ext>
                  </a:extLst>
                </a:gridCol>
                <a:gridCol w="1820303">
                  <a:extLst>
                    <a:ext uri="{9D8B030D-6E8A-4147-A177-3AD203B41FA5}">
                      <a16:colId xmlns:a16="http://schemas.microsoft.com/office/drawing/2014/main" val="20003"/>
                    </a:ext>
                  </a:extLst>
                </a:gridCol>
                <a:gridCol w="3278654">
                  <a:extLst>
                    <a:ext uri="{9D8B030D-6E8A-4147-A177-3AD203B41FA5}">
                      <a16:colId xmlns:a16="http://schemas.microsoft.com/office/drawing/2014/main" val="20004"/>
                    </a:ext>
                  </a:extLst>
                </a:gridCol>
              </a:tblGrid>
              <a:tr h="639458">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Environment</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Device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Current Code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Target Code</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Target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GBFPCXV7K11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GBNPCXV7K11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2"/>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Gbfpcxfcs05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Gbfpcxfcs07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Gbfpcxfcs06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Gbfpcxfcs08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Gbfpcxfcs01 (Cisco Core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6.2(11c)</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Gbfpcxfcs02 (Cisco Core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6.2(11c)</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Gbnpcxfcs05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Gbnpcxfcs07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10"/>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Gbnpcxfcs06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11"/>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ea typeface="DejaVu Sans"/>
                        </a:rPr>
                        <a:t>Gbnpcxfcs08 (Cisco edge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Completed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12"/>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1E8F6"/>
                    </a:solidFill>
                  </a:tcPr>
                </a:tc>
                <a:tc>
                  <a:txBody>
                    <a:bodyPr/>
                    <a:lstStyle/>
                    <a:p>
                      <a:pPr>
                        <a:lnSpc>
                          <a:spcPct val="100000"/>
                        </a:lnSpc>
                      </a:pPr>
                      <a:r>
                        <a:rPr lang="en-US" sz="1200" b="0" strike="noStrike" spc="-1" dirty="0">
                          <a:solidFill>
                            <a:srgbClr val="000000"/>
                          </a:solidFill>
                          <a:uFill>
                            <a:solidFill>
                              <a:srgbClr val="FFFFFF"/>
                            </a:solidFill>
                          </a:uFill>
                          <a:latin typeface="ARial"/>
                          <a:ea typeface="DejaVu Sans"/>
                        </a:rPr>
                        <a:t>Gbnpcxfcs01 (Cisco Core switch)</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1E8F6"/>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6.2(11c)</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1E8F6"/>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1E8F6"/>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1E8F6"/>
                    </a:solidFill>
                  </a:tcPr>
                </a:tc>
                <a:extLst>
                  <a:ext uri="{0D108BD9-81ED-4DB2-BD59-A6C34878D82A}">
                    <a16:rowId xmlns:a16="http://schemas.microsoft.com/office/drawing/2014/main" val="10013"/>
                  </a:ext>
                </a:extLst>
              </a:tr>
              <a:tr h="338537">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ea typeface="DejaVu Sans"/>
                        </a:rPr>
                        <a:t>Gbnpcxfcs02 (Cisco Core switch)</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6.2(11c)</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8.3(1)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6559560" y="7296480"/>
            <a:ext cx="3741120" cy="124560"/>
          </a:xfrm>
          <a:prstGeom prst="rect">
            <a:avLst/>
          </a:prstGeom>
          <a:noFill/>
          <a:ln>
            <a:noFill/>
          </a:ln>
        </p:spPr>
        <p:style>
          <a:lnRef idx="0">
            <a:scrgbClr r="0" g="0" b="0"/>
          </a:lnRef>
          <a:fillRef idx="0">
            <a:scrgbClr r="0" g="0" b="0"/>
          </a:fillRef>
          <a:effectRef idx="0">
            <a:scrgbClr r="0" g="0" b="0"/>
          </a:effectRef>
          <a:fontRef idx="minor"/>
        </p:style>
      </p:sp>
      <p:sp>
        <p:nvSpPr>
          <p:cNvPr id="418" name="CustomShape 2"/>
          <p:cNvSpPr/>
          <p:nvPr/>
        </p:nvSpPr>
        <p:spPr>
          <a:xfrm>
            <a:off x="4622760" y="7287480"/>
            <a:ext cx="679320" cy="133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8 </a:t>
            </a:r>
            <a:endParaRPr lang="en-US" sz="900" b="0" strike="noStrike" spc="-1">
              <a:solidFill>
                <a:srgbClr val="000000"/>
              </a:solidFill>
              <a:uFill>
                <a:solidFill>
                  <a:srgbClr val="FFFFFF"/>
                </a:solidFill>
              </a:uFill>
              <a:latin typeface="Arial"/>
            </a:endParaRPr>
          </a:p>
        </p:txBody>
      </p:sp>
      <p:sp>
        <p:nvSpPr>
          <p:cNvPr id="419" name="CustomShape 3"/>
          <p:cNvSpPr/>
          <p:nvPr/>
        </p:nvSpPr>
        <p:spPr>
          <a:xfrm>
            <a:off x="676440" y="501480"/>
            <a:ext cx="9624240" cy="62316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Firmware upgrade Status  </a:t>
            </a:r>
            <a:endParaRPr lang="en-US" sz="4200" b="0" strike="noStrike" spc="-1">
              <a:solidFill>
                <a:srgbClr val="000000"/>
              </a:solidFill>
              <a:uFill>
                <a:solidFill>
                  <a:srgbClr val="FFFFFF"/>
                </a:solidFill>
              </a:uFill>
              <a:latin typeface="Arial"/>
            </a:endParaRPr>
          </a:p>
        </p:txBody>
      </p:sp>
      <p:graphicFrame>
        <p:nvGraphicFramePr>
          <p:cNvPr id="420" name="Table 4"/>
          <p:cNvGraphicFramePr/>
          <p:nvPr/>
        </p:nvGraphicFramePr>
        <p:xfrm>
          <a:off x="797760" y="1305720"/>
          <a:ext cx="9513000" cy="5273040"/>
        </p:xfrm>
        <a:graphic>
          <a:graphicData uri="http://schemas.openxmlformats.org/drawingml/2006/table">
            <a:tbl>
              <a:tblPr/>
              <a:tblGrid>
                <a:gridCol w="1673280">
                  <a:extLst>
                    <a:ext uri="{9D8B030D-6E8A-4147-A177-3AD203B41FA5}">
                      <a16:colId xmlns:a16="http://schemas.microsoft.com/office/drawing/2014/main" val="20000"/>
                    </a:ext>
                  </a:extLst>
                </a:gridCol>
                <a:gridCol w="2001600">
                  <a:extLst>
                    <a:ext uri="{9D8B030D-6E8A-4147-A177-3AD203B41FA5}">
                      <a16:colId xmlns:a16="http://schemas.microsoft.com/office/drawing/2014/main" val="20001"/>
                    </a:ext>
                  </a:extLst>
                </a:gridCol>
                <a:gridCol w="1309680">
                  <a:extLst>
                    <a:ext uri="{9D8B030D-6E8A-4147-A177-3AD203B41FA5}">
                      <a16:colId xmlns:a16="http://schemas.microsoft.com/office/drawing/2014/main" val="20002"/>
                    </a:ext>
                  </a:extLst>
                </a:gridCol>
                <a:gridCol w="1445400">
                  <a:extLst>
                    <a:ext uri="{9D8B030D-6E8A-4147-A177-3AD203B41FA5}">
                      <a16:colId xmlns:a16="http://schemas.microsoft.com/office/drawing/2014/main" val="20003"/>
                    </a:ext>
                  </a:extLst>
                </a:gridCol>
                <a:gridCol w="3083040">
                  <a:extLst>
                    <a:ext uri="{9D8B030D-6E8A-4147-A177-3AD203B41FA5}">
                      <a16:colId xmlns:a16="http://schemas.microsoft.com/office/drawing/2014/main" val="20004"/>
                    </a:ext>
                  </a:extLst>
                </a:gridCol>
              </a:tblGrid>
              <a:tr h="48564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Environment</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Device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Current Code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Acceptable Code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Target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MDS10 (PCI) (Cisco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4.2(7e)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6.2(13a)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Existing modules  2 out of  5  will not support  upgrade to 5.x or 6.x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578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MDS11 (PCI)  (Cisco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4.2(7e)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6.2(13a)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Existing modules  2 out of  5  will not support  upgrade to 5.x or 6.x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578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MDS12 (PCI) (Cisco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4.2(7e)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6.2(13a)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Existing modules  2 out of  5  will not support  upgrade to 5.x or 6.x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3"/>
                  </a:ext>
                </a:extLst>
              </a:tr>
              <a:tr h="3578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MDS13 (PCI) (Cisco switch)</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4.2(7e)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6.2(13a)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Existing modules  2 out of  5  will not support  upgrade to 5.x or 6.x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994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AMS2100_A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08C3/F-X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08E1/M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As this device will be decommissioned after migrations, we are not going for further upgrade.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5"/>
                  </a:ext>
                </a:extLst>
              </a:tr>
              <a:tr h="5994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AMS2100_B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08C3/F-X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08E1/M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As this device will be decommissioned after migrations, we are not going for further upgrade.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6"/>
                  </a:ext>
                </a:extLst>
              </a:tr>
              <a:tr h="7686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SHMSA01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GL200P002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GL220P009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Kept on hold</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(Requested VMware and application teams 2-3 hours  downtime for drive code upgrade)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7686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SHMSA02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GL200P002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GL220P009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Kept on hold</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(Requested VMware and application teams 2-3 hours  downtime for drive code upgrade)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6559560" y="7296480"/>
            <a:ext cx="3749040" cy="132480"/>
          </a:xfrm>
          <a:prstGeom prst="rect">
            <a:avLst/>
          </a:prstGeom>
          <a:noFill/>
          <a:ln>
            <a:noFill/>
          </a:ln>
        </p:spPr>
        <p:style>
          <a:lnRef idx="0">
            <a:scrgbClr r="0" g="0" b="0"/>
          </a:lnRef>
          <a:fillRef idx="0">
            <a:scrgbClr r="0" g="0" b="0"/>
          </a:fillRef>
          <a:effectRef idx="0">
            <a:scrgbClr r="0" g="0" b="0"/>
          </a:effectRef>
          <a:fontRef idx="minor"/>
        </p:style>
      </p:sp>
      <p:sp>
        <p:nvSpPr>
          <p:cNvPr id="422" name="CustomShape 2"/>
          <p:cNvSpPr/>
          <p:nvPr/>
        </p:nvSpPr>
        <p:spPr>
          <a:xfrm>
            <a:off x="4622760" y="7287480"/>
            <a:ext cx="687240" cy="14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10</a:t>
            </a:r>
            <a:endParaRPr lang="en-US" sz="900" b="0" strike="noStrike" spc="-1">
              <a:solidFill>
                <a:srgbClr val="000000"/>
              </a:solidFill>
              <a:uFill>
                <a:solidFill>
                  <a:srgbClr val="FFFFFF"/>
                </a:solidFill>
              </a:uFill>
              <a:latin typeface="Arial"/>
            </a:endParaRPr>
          </a:p>
        </p:txBody>
      </p:sp>
      <p:sp>
        <p:nvSpPr>
          <p:cNvPr id="423" name="CustomShape 3"/>
          <p:cNvSpPr/>
          <p:nvPr/>
        </p:nvSpPr>
        <p:spPr>
          <a:xfrm>
            <a:off x="676440" y="501480"/>
            <a:ext cx="9632160" cy="63108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RFS Completed</a:t>
            </a:r>
            <a:endParaRPr lang="en-US" sz="4200" b="0" strike="noStrike" spc="-1">
              <a:solidFill>
                <a:srgbClr val="000000"/>
              </a:solidFill>
              <a:uFill>
                <a:solidFill>
                  <a:srgbClr val="FFFFFF"/>
                </a:solidFill>
              </a:uFill>
              <a:latin typeface="Arial"/>
            </a:endParaRPr>
          </a:p>
        </p:txBody>
      </p:sp>
      <p:graphicFrame>
        <p:nvGraphicFramePr>
          <p:cNvPr id="424" name="Table 4"/>
          <p:cNvGraphicFramePr/>
          <p:nvPr>
            <p:extLst>
              <p:ext uri="{D42A27DB-BD31-4B8C-83A1-F6EECF244321}">
                <p14:modId xmlns:p14="http://schemas.microsoft.com/office/powerpoint/2010/main" val="98336533"/>
              </p:ext>
            </p:extLst>
          </p:nvPr>
        </p:nvGraphicFramePr>
        <p:xfrm>
          <a:off x="648360" y="1396440"/>
          <a:ext cx="9339480" cy="1117560"/>
        </p:xfrm>
        <a:graphic>
          <a:graphicData uri="http://schemas.openxmlformats.org/drawingml/2006/table">
            <a:tbl>
              <a:tblPr/>
              <a:tblGrid>
                <a:gridCol w="2334600">
                  <a:extLst>
                    <a:ext uri="{9D8B030D-6E8A-4147-A177-3AD203B41FA5}">
                      <a16:colId xmlns:a16="http://schemas.microsoft.com/office/drawing/2014/main" val="20000"/>
                    </a:ext>
                  </a:extLst>
                </a:gridCol>
                <a:gridCol w="2334600">
                  <a:extLst>
                    <a:ext uri="{9D8B030D-6E8A-4147-A177-3AD203B41FA5}">
                      <a16:colId xmlns:a16="http://schemas.microsoft.com/office/drawing/2014/main" val="20001"/>
                    </a:ext>
                  </a:extLst>
                </a:gridCol>
                <a:gridCol w="2334600">
                  <a:extLst>
                    <a:ext uri="{9D8B030D-6E8A-4147-A177-3AD203B41FA5}">
                      <a16:colId xmlns:a16="http://schemas.microsoft.com/office/drawing/2014/main" val="20002"/>
                    </a:ext>
                  </a:extLst>
                </a:gridCol>
                <a:gridCol w="2335680">
                  <a:extLst>
                    <a:ext uri="{9D8B030D-6E8A-4147-A177-3AD203B41FA5}">
                      <a16:colId xmlns:a16="http://schemas.microsoft.com/office/drawing/2014/main" val="20003"/>
                    </a:ext>
                  </a:extLst>
                </a:gridCol>
              </a:tblGrid>
              <a:tr h="48564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RFS Change no./ INC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Project or Requester</a:t>
                      </a:r>
                      <a:endParaRPr lang="en-US" sz="1400" b="0" strike="noStrike" spc="-1">
                        <a:solidFill>
                          <a:srgbClr val="000000"/>
                        </a:solidFill>
                        <a:uFill>
                          <a:solidFill>
                            <a:srgbClr val="FFFFFF"/>
                          </a:solidFill>
                        </a:uFill>
                        <a:latin typeface="Arial"/>
                      </a:endParaRPr>
                    </a:p>
                    <a:p>
                      <a:pPr algn="ctr">
                        <a:lnSpc>
                          <a:spcPct val="100000"/>
                        </a:lnSpc>
                      </a:pP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Implementation Date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599400">
                <a:tc>
                  <a:txBody>
                    <a:bodyPr/>
                    <a:lstStyle/>
                    <a:p>
                      <a:endParaRPr lang="en-US" sz="1400" dirty="0"/>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endParaRPr lang="en-US" sz="1400" dirty="0"/>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endParaRPr lang="en-US" sz="1400" dirty="0"/>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26" name="CustomShape 2"/>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100000"/>
              </a:lnSpc>
            </a:pPr>
            <a:r>
              <a:rPr lang="en-US" sz="4200" b="0" strike="noStrike" spc="-1">
                <a:solidFill>
                  <a:srgbClr val="000000"/>
                </a:solidFill>
                <a:uFill>
                  <a:solidFill>
                    <a:srgbClr val="FFFFFF"/>
                  </a:solidFill>
                </a:uFill>
                <a:latin typeface="Arial"/>
                <a:ea typeface="DejaVu Sans"/>
              </a:rPr>
              <a:t>Service Improvements</a:t>
            </a:r>
            <a:endParaRPr lang="en-US" sz="4200" b="0" strike="noStrike" spc="-1">
              <a:solidFill>
                <a:srgbClr val="000000"/>
              </a:solidFill>
              <a:uFill>
                <a:solidFill>
                  <a:srgbClr val="FFFFFF"/>
                </a:solidFill>
              </a:uFill>
              <a:latin typeface="Arial"/>
            </a:endParaRPr>
          </a:p>
          <a:p>
            <a:pPr>
              <a:lnSpc>
                <a:spcPct val="85000"/>
              </a:lnSpc>
            </a:pPr>
            <a:endParaRPr lang="en-US" sz="4200" b="0" strike="noStrike" spc="-1">
              <a:solidFill>
                <a:srgbClr val="000000"/>
              </a:solidFill>
              <a:uFill>
                <a:solidFill>
                  <a:srgbClr val="FFFFFF"/>
                </a:solidFill>
              </a:uFill>
              <a:latin typeface="Arial"/>
            </a:endParaRPr>
          </a:p>
        </p:txBody>
      </p:sp>
      <p:graphicFrame>
        <p:nvGraphicFramePr>
          <p:cNvPr id="427" name="Table 3"/>
          <p:cNvGraphicFramePr/>
          <p:nvPr/>
        </p:nvGraphicFramePr>
        <p:xfrm>
          <a:off x="646200" y="1498320"/>
          <a:ext cx="9704160" cy="731520"/>
        </p:xfrm>
        <a:graphic>
          <a:graphicData uri="http://schemas.openxmlformats.org/drawingml/2006/table">
            <a:tbl>
              <a:tblPr/>
              <a:tblGrid>
                <a:gridCol w="1556280">
                  <a:extLst>
                    <a:ext uri="{9D8B030D-6E8A-4147-A177-3AD203B41FA5}">
                      <a16:colId xmlns:a16="http://schemas.microsoft.com/office/drawing/2014/main" val="20000"/>
                    </a:ext>
                  </a:extLst>
                </a:gridCol>
                <a:gridCol w="1556280">
                  <a:extLst>
                    <a:ext uri="{9D8B030D-6E8A-4147-A177-3AD203B41FA5}">
                      <a16:colId xmlns:a16="http://schemas.microsoft.com/office/drawing/2014/main" val="20001"/>
                    </a:ext>
                  </a:extLst>
                </a:gridCol>
                <a:gridCol w="1556280">
                  <a:extLst>
                    <a:ext uri="{9D8B030D-6E8A-4147-A177-3AD203B41FA5}">
                      <a16:colId xmlns:a16="http://schemas.microsoft.com/office/drawing/2014/main" val="20002"/>
                    </a:ext>
                  </a:extLst>
                </a:gridCol>
                <a:gridCol w="1283040">
                  <a:extLst>
                    <a:ext uri="{9D8B030D-6E8A-4147-A177-3AD203B41FA5}">
                      <a16:colId xmlns:a16="http://schemas.microsoft.com/office/drawing/2014/main" val="20003"/>
                    </a:ext>
                  </a:extLst>
                </a:gridCol>
                <a:gridCol w="1317600">
                  <a:extLst>
                    <a:ext uri="{9D8B030D-6E8A-4147-A177-3AD203B41FA5}">
                      <a16:colId xmlns:a16="http://schemas.microsoft.com/office/drawing/2014/main" val="20004"/>
                    </a:ext>
                  </a:extLst>
                </a:gridCol>
                <a:gridCol w="2434680">
                  <a:extLst>
                    <a:ext uri="{9D8B030D-6E8A-4147-A177-3AD203B41FA5}">
                      <a16:colId xmlns:a16="http://schemas.microsoft.com/office/drawing/2014/main" val="20005"/>
                    </a:ext>
                  </a:extLst>
                </a:gridCol>
              </a:tblGrid>
              <a:tr h="68256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Number</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Business benefit or value add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Owner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Target completion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completed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sp>
        <p:nvSpPr>
          <p:cNvPr id="428" name="CustomShape 4"/>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10</a:t>
            </a:r>
            <a:endParaRPr lang="en-US" sz="9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681120" y="363240"/>
            <a:ext cx="9198000" cy="85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3200" b="0" strike="noStrike" spc="-1">
                <a:solidFill>
                  <a:srgbClr val="000000"/>
                </a:solidFill>
                <a:uFill>
                  <a:solidFill>
                    <a:srgbClr val="FFFFFF"/>
                  </a:solidFill>
                </a:uFill>
                <a:latin typeface="Arial"/>
                <a:ea typeface="DejaVu Sans"/>
              </a:rPr>
              <a:t>Migrated volumes reclamation</a:t>
            </a:r>
            <a:endParaRPr lang="en-US" sz="3200" b="0" strike="noStrike" spc="-1">
              <a:solidFill>
                <a:srgbClr val="000000"/>
              </a:solidFill>
              <a:uFill>
                <a:solidFill>
                  <a:srgbClr val="FFFFFF"/>
                </a:solidFill>
              </a:uFill>
              <a:latin typeface="Arial"/>
            </a:endParaRPr>
          </a:p>
        </p:txBody>
      </p:sp>
      <p:sp>
        <p:nvSpPr>
          <p:cNvPr id="430" name="CustomShape 2"/>
          <p:cNvSpPr/>
          <p:nvPr/>
        </p:nvSpPr>
        <p:spPr>
          <a:xfrm>
            <a:off x="4622760" y="7287480"/>
            <a:ext cx="685080" cy="26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11</a:t>
            </a:r>
            <a:endParaRPr lang="en-US" sz="900" b="0" strike="noStrike" spc="-1">
              <a:solidFill>
                <a:srgbClr val="000000"/>
              </a:solidFill>
              <a:uFill>
                <a:solidFill>
                  <a:srgbClr val="FFFFFF"/>
                </a:solidFill>
              </a:uFill>
              <a:latin typeface="Arial"/>
            </a:endParaRPr>
          </a:p>
        </p:txBody>
      </p:sp>
      <p:graphicFrame>
        <p:nvGraphicFramePr>
          <p:cNvPr id="431" name="Table 3"/>
          <p:cNvGraphicFramePr/>
          <p:nvPr>
            <p:extLst>
              <p:ext uri="{D42A27DB-BD31-4B8C-83A1-F6EECF244321}">
                <p14:modId xmlns:p14="http://schemas.microsoft.com/office/powerpoint/2010/main" val="2925238959"/>
              </p:ext>
            </p:extLst>
          </p:nvPr>
        </p:nvGraphicFramePr>
        <p:xfrm>
          <a:off x="487680" y="1409760"/>
          <a:ext cx="9870240" cy="959520"/>
        </p:xfrm>
        <a:graphic>
          <a:graphicData uri="http://schemas.openxmlformats.org/drawingml/2006/table">
            <a:tbl>
              <a:tblPr/>
              <a:tblGrid>
                <a:gridCol w="1881345">
                  <a:extLst>
                    <a:ext uri="{9D8B030D-6E8A-4147-A177-3AD203B41FA5}">
                      <a16:colId xmlns:a16="http://schemas.microsoft.com/office/drawing/2014/main" val="20000"/>
                    </a:ext>
                  </a:extLst>
                </a:gridCol>
                <a:gridCol w="1881345">
                  <a:extLst>
                    <a:ext uri="{9D8B030D-6E8A-4147-A177-3AD203B41FA5}">
                      <a16:colId xmlns:a16="http://schemas.microsoft.com/office/drawing/2014/main" val="20001"/>
                    </a:ext>
                  </a:extLst>
                </a:gridCol>
                <a:gridCol w="1881345">
                  <a:extLst>
                    <a:ext uri="{9D8B030D-6E8A-4147-A177-3AD203B41FA5}">
                      <a16:colId xmlns:a16="http://schemas.microsoft.com/office/drawing/2014/main" val="20002"/>
                    </a:ext>
                  </a:extLst>
                </a:gridCol>
                <a:gridCol w="1881345">
                  <a:extLst>
                    <a:ext uri="{9D8B030D-6E8A-4147-A177-3AD203B41FA5}">
                      <a16:colId xmlns:a16="http://schemas.microsoft.com/office/drawing/2014/main" val="20003"/>
                    </a:ext>
                  </a:extLst>
                </a:gridCol>
                <a:gridCol w="2344860">
                  <a:extLst>
                    <a:ext uri="{9D8B030D-6E8A-4147-A177-3AD203B41FA5}">
                      <a16:colId xmlns:a16="http://schemas.microsoft.com/office/drawing/2014/main" val="20004"/>
                    </a:ext>
                  </a:extLst>
                </a:gridCol>
              </a:tblGrid>
              <a:tr h="500400">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Change N</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Environment</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Device name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Reclaimed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41360">
                <a:tc>
                  <a:txBody>
                    <a:bodyPr/>
                    <a:lstStyle/>
                    <a:p>
                      <a:pPr algn="ctr" fontAlgn="b"/>
                      <a:endParaRPr lang="en-US" sz="1000" b="0" i="0" u="none" strike="noStrike" dirty="0">
                        <a:effectLst/>
                        <a:latin typeface="Arial" panose="020B0604020202020204" pitchFamily="34" charset="0"/>
                      </a:endParaRPr>
                    </a:p>
                  </a:txBody>
                  <a:tcPr marL="9525" marR="9525" marT="9525" marB="0" anchor="b">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534600" y="218880"/>
            <a:ext cx="6796440" cy="93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Risk to be raised</a:t>
            </a:r>
            <a:endParaRPr lang="en-US" sz="4400" b="0" strike="noStrike" spc="-1">
              <a:solidFill>
                <a:srgbClr val="000000"/>
              </a:solidFill>
              <a:uFill>
                <a:solidFill>
                  <a:srgbClr val="FFFFFF"/>
                </a:solidFill>
              </a:uFill>
              <a:latin typeface="Arial"/>
            </a:endParaRPr>
          </a:p>
        </p:txBody>
      </p:sp>
      <p:graphicFrame>
        <p:nvGraphicFramePr>
          <p:cNvPr id="433" name="Table 2"/>
          <p:cNvGraphicFramePr/>
          <p:nvPr/>
        </p:nvGraphicFramePr>
        <p:xfrm>
          <a:off x="441360" y="2288160"/>
          <a:ext cx="9653400" cy="2257440"/>
        </p:xfrm>
        <a:graphic>
          <a:graphicData uri="http://schemas.openxmlformats.org/drawingml/2006/table">
            <a:tbl>
              <a:tblPr/>
              <a:tblGrid>
                <a:gridCol w="2634120">
                  <a:extLst>
                    <a:ext uri="{9D8B030D-6E8A-4147-A177-3AD203B41FA5}">
                      <a16:colId xmlns:a16="http://schemas.microsoft.com/office/drawing/2014/main" val="20000"/>
                    </a:ext>
                  </a:extLst>
                </a:gridCol>
                <a:gridCol w="4153320">
                  <a:extLst>
                    <a:ext uri="{9D8B030D-6E8A-4147-A177-3AD203B41FA5}">
                      <a16:colId xmlns:a16="http://schemas.microsoft.com/office/drawing/2014/main" val="20001"/>
                    </a:ext>
                  </a:extLst>
                </a:gridCol>
                <a:gridCol w="2865960">
                  <a:extLst>
                    <a:ext uri="{9D8B030D-6E8A-4147-A177-3AD203B41FA5}">
                      <a16:colId xmlns:a16="http://schemas.microsoft.com/office/drawing/2014/main" val="20002"/>
                    </a:ext>
                  </a:extLst>
                </a:gridCol>
              </a:tblGrid>
              <a:tr h="28872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CPW</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Dixons (PCI, Non PCI &amp; Non – Prod)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Polaris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952640">
                <a:tc>
                  <a:txBody>
                    <a:bodyPr/>
                    <a:lstStyle/>
                    <a:p>
                      <a:endParaRPr lang="en-US"/>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 (PCI) -</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 L01SVC02</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L01V7K02</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Dixons (NON-PCI) and (NON-PROD)--- These devices will be decommissioned after migration </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L01SVC01</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L06SVC01</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L06SVC03 </a:t>
                      </a:r>
                      <a:endParaRPr lang="en-US" sz="1200" b="0" strike="noStrike" spc="-1">
                        <a:solidFill>
                          <a:srgbClr val="000000"/>
                        </a:solidFill>
                        <a:uFill>
                          <a:solidFill>
                            <a:srgbClr val="FFFFFF"/>
                          </a:solidFill>
                        </a:uFill>
                        <a:latin typeface="Arial"/>
                      </a:endParaRPr>
                    </a:p>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GBNPSXSVC01</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GBFPSXSVC01</a:t>
                      </a:r>
                      <a:endParaRPr lang="en-US" sz="1200" b="0" strike="noStrike" spc="-1">
                        <a:solidFill>
                          <a:srgbClr val="000000"/>
                        </a:solidFill>
                        <a:uFill>
                          <a:solidFill>
                            <a:srgbClr val="FFFFFF"/>
                          </a:solidFill>
                        </a:uFill>
                        <a:latin typeface="Arial"/>
                      </a:endParaRPr>
                    </a:p>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graphicFrame>
        <p:nvGraphicFramePr>
          <p:cNvPr id="434" name="Table 3"/>
          <p:cNvGraphicFramePr/>
          <p:nvPr/>
        </p:nvGraphicFramePr>
        <p:xfrm>
          <a:off x="441360" y="1317240"/>
          <a:ext cx="9653760" cy="962640"/>
        </p:xfrm>
        <a:graphic>
          <a:graphicData uri="http://schemas.openxmlformats.org/drawingml/2006/table">
            <a:tbl>
              <a:tblPr/>
              <a:tblGrid>
                <a:gridCol w="9653760">
                  <a:extLst>
                    <a:ext uri="{9D8B030D-6E8A-4147-A177-3AD203B41FA5}">
                      <a16:colId xmlns:a16="http://schemas.microsoft.com/office/drawing/2014/main" val="20000"/>
                    </a:ext>
                  </a:extLst>
                </a:gridCol>
              </a:tblGrid>
              <a:tr h="962640">
                <a:tc>
                  <a:txBody>
                    <a:bodyPr/>
                    <a:lstStyle/>
                    <a:p>
                      <a:pPr>
                        <a:lnSpc>
                          <a:spcPct val="100000"/>
                        </a:lnSpc>
                      </a:pPr>
                      <a:r>
                        <a:rPr lang="en-US" sz="1400" b="1" strike="noStrike" spc="-1">
                          <a:solidFill>
                            <a:srgbClr val="FFFFFF"/>
                          </a:solidFill>
                          <a:uFill>
                            <a:solidFill>
                              <a:srgbClr val="FFFFFF"/>
                            </a:solidFill>
                          </a:uFill>
                          <a:latin typeface="Arial"/>
                          <a:ea typeface="DejaVu Sans"/>
                        </a:rPr>
                        <a:t>Currently CPW and Dixons(PCI) V7000's and SVC's storage devices running recommended version (7.5.0.13). Due to legacy hosts and hardware compatibility connected  these storage devices, we are not recommended to upgrade to target version 7.8.1.8 or 7.8.1.10</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graphicFrame>
        <p:nvGraphicFramePr>
          <p:cNvPr id="435" name="Table 4"/>
          <p:cNvGraphicFramePr/>
          <p:nvPr/>
        </p:nvGraphicFramePr>
        <p:xfrm>
          <a:off x="430920" y="4537800"/>
          <a:ext cx="9653760" cy="1066800"/>
        </p:xfrm>
        <a:graphic>
          <a:graphicData uri="http://schemas.openxmlformats.org/drawingml/2006/table">
            <a:tbl>
              <a:tblPr/>
              <a:tblGrid>
                <a:gridCol w="9653760">
                  <a:extLst>
                    <a:ext uri="{9D8B030D-6E8A-4147-A177-3AD203B41FA5}">
                      <a16:colId xmlns:a16="http://schemas.microsoft.com/office/drawing/2014/main" val="20000"/>
                    </a:ext>
                  </a:extLst>
                </a:gridCol>
              </a:tblGrid>
              <a:tr h="1065240">
                <a:tc>
                  <a:txBody>
                    <a:bodyPr/>
                    <a:lstStyle/>
                    <a:p>
                      <a:pPr>
                        <a:lnSpc>
                          <a:spcPct val="100000"/>
                        </a:lnSpc>
                      </a:pPr>
                      <a:r>
                        <a:rPr lang="en-US" sz="1400" b="1" strike="noStrike" spc="-1">
                          <a:solidFill>
                            <a:srgbClr val="FFFFFF"/>
                          </a:solidFill>
                          <a:uFill>
                            <a:solidFill>
                              <a:srgbClr val="FFFFFF"/>
                            </a:solidFill>
                          </a:uFill>
                          <a:latin typeface="Arial"/>
                          <a:ea typeface="DejaVu Sans"/>
                        </a:rPr>
                        <a:t>End of life announced 30</a:t>
                      </a:r>
                      <a:r>
                        <a:rPr lang="en-US" sz="1400" b="1" strike="noStrike" spc="-1" baseline="30000">
                          <a:solidFill>
                            <a:srgbClr val="FFFFFF"/>
                          </a:solidFill>
                          <a:uFill>
                            <a:solidFill>
                              <a:srgbClr val="FFFFFF"/>
                            </a:solidFill>
                          </a:uFill>
                          <a:latin typeface="Arial"/>
                          <a:ea typeface="DejaVu Sans"/>
                        </a:rPr>
                        <a:t>th</a:t>
                      </a:r>
                      <a:r>
                        <a:rPr lang="en-US" sz="1400" b="1" strike="noStrike" spc="-1">
                          <a:solidFill>
                            <a:srgbClr val="FFFFFF"/>
                          </a:solidFill>
                          <a:uFill>
                            <a:solidFill>
                              <a:srgbClr val="FFFFFF"/>
                            </a:solidFill>
                          </a:uFill>
                          <a:latin typeface="Arial"/>
                          <a:ea typeface="DejaVu Sans"/>
                        </a:rPr>
                        <a:t> Sept 2017 for  AMS2100 devices (backend to L06SVC03 and L06SVC01). We have support  for this devices and  all the data has been migrated to new environment.</a:t>
                      </a:r>
                      <a:endParaRPr lang="en-US" sz="14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List of devices</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AMS2100_A (backend to L06SVC03)</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AMS2100_B (backend to L06SVC01)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sp>
        <p:nvSpPr>
          <p:cNvPr id="436" name="CustomShape 5"/>
          <p:cNvSpPr/>
          <p:nvPr/>
        </p:nvSpPr>
        <p:spPr>
          <a:xfrm>
            <a:off x="4572000" y="722376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13</a:t>
            </a:r>
            <a:endParaRPr lang="en-US" sz="900" b="0" strike="noStrike" spc="-1">
              <a:solidFill>
                <a:srgbClr val="000000"/>
              </a:solidFill>
              <a:uFill>
                <a:solidFill>
                  <a:srgbClr val="FFFFFF"/>
                </a:solidFill>
              </a:uFill>
              <a:latin typeface="Arial"/>
            </a:endParaRPr>
          </a:p>
        </p:txBody>
      </p:sp>
      <p:graphicFrame>
        <p:nvGraphicFramePr>
          <p:cNvPr id="437" name="Table 6"/>
          <p:cNvGraphicFramePr/>
          <p:nvPr/>
        </p:nvGraphicFramePr>
        <p:xfrm>
          <a:off x="440280" y="5604480"/>
          <a:ext cx="9653760" cy="1219200"/>
        </p:xfrm>
        <a:graphic>
          <a:graphicData uri="http://schemas.openxmlformats.org/drawingml/2006/table">
            <a:tbl>
              <a:tblPr/>
              <a:tblGrid>
                <a:gridCol w="9653760">
                  <a:extLst>
                    <a:ext uri="{9D8B030D-6E8A-4147-A177-3AD203B41FA5}">
                      <a16:colId xmlns:a16="http://schemas.microsoft.com/office/drawing/2014/main" val="20000"/>
                    </a:ext>
                  </a:extLst>
                </a:gridCol>
              </a:tblGrid>
              <a:tr h="1065240">
                <a:tc>
                  <a:txBody>
                    <a:bodyPr/>
                    <a:lstStyle/>
                    <a:p>
                      <a:pPr>
                        <a:lnSpc>
                          <a:spcPct val="100000"/>
                        </a:lnSpc>
                      </a:pPr>
                      <a:r>
                        <a:rPr lang="en-US" sz="1400" b="1" strike="noStrike" spc="-1">
                          <a:solidFill>
                            <a:srgbClr val="FFFFFF"/>
                          </a:solidFill>
                          <a:uFill>
                            <a:solidFill>
                              <a:srgbClr val="FFFFFF"/>
                            </a:solidFill>
                          </a:uFill>
                          <a:latin typeface="Arial"/>
                          <a:ea typeface="DejaVu Sans"/>
                        </a:rPr>
                        <a:t>End of life announced 30</a:t>
                      </a:r>
                      <a:r>
                        <a:rPr lang="en-US" sz="1400" b="1" strike="noStrike" spc="-1" baseline="30000">
                          <a:solidFill>
                            <a:srgbClr val="FFFFFF"/>
                          </a:solidFill>
                          <a:uFill>
                            <a:solidFill>
                              <a:srgbClr val="FFFFFF"/>
                            </a:solidFill>
                          </a:uFill>
                          <a:latin typeface="Arial"/>
                          <a:ea typeface="DejaVu Sans"/>
                        </a:rPr>
                        <a:t>th</a:t>
                      </a:r>
                      <a:r>
                        <a:rPr lang="en-US" sz="1400" b="1" strike="noStrike" spc="-1">
                          <a:solidFill>
                            <a:srgbClr val="FFFFFF"/>
                          </a:solidFill>
                          <a:uFill>
                            <a:solidFill>
                              <a:srgbClr val="FFFFFF"/>
                            </a:solidFill>
                          </a:uFill>
                          <a:latin typeface="Arial"/>
                          <a:ea typeface="DejaVu Sans"/>
                        </a:rPr>
                        <a:t> Sept 2017 for  V7000 Gen1 , SVC CG8 and CF8 and SAN80B</a:t>
                      </a:r>
                      <a:endParaRPr lang="en-US" sz="14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List of devices applicable</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V7000 Gen 1: Gbnpsxsto08, Gbnpsxsto07, Gbnpsxsto03, Gbnpsxsto10, Gbgpsxsto02, Gbgpsxsto03, (CPW Environment: Citrix, PIE, PCI )</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L01V7K02, L06V7K02 (Dixons backend Devices used for PCI environment)</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SVC CG8 : L01SVC02 , L06SVC02 (Dixons PCI)</a:t>
                      </a:r>
                      <a:endParaRPr lang="en-US" sz="12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SAN 80B : Gbnpsxsto01, Gbnpsxsto02 and gbgpsxsto01 (CPW environment: Citrix , PIE)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534600" y="218880"/>
            <a:ext cx="6796440" cy="93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Risk to be raised</a:t>
            </a:r>
            <a:endParaRPr lang="en-US" sz="4400" b="0" strike="noStrike" spc="-1">
              <a:solidFill>
                <a:srgbClr val="000000"/>
              </a:solidFill>
              <a:uFill>
                <a:solidFill>
                  <a:srgbClr val="FFFFFF"/>
                </a:solidFill>
              </a:uFill>
              <a:latin typeface="Arial"/>
            </a:endParaRPr>
          </a:p>
        </p:txBody>
      </p:sp>
      <p:graphicFrame>
        <p:nvGraphicFramePr>
          <p:cNvPr id="439" name="Table 2"/>
          <p:cNvGraphicFramePr/>
          <p:nvPr/>
        </p:nvGraphicFramePr>
        <p:xfrm>
          <a:off x="441360" y="1317240"/>
          <a:ext cx="9653760" cy="962640"/>
        </p:xfrm>
        <a:graphic>
          <a:graphicData uri="http://schemas.openxmlformats.org/drawingml/2006/table">
            <a:tbl>
              <a:tblPr/>
              <a:tblGrid>
                <a:gridCol w="9653760">
                  <a:extLst>
                    <a:ext uri="{9D8B030D-6E8A-4147-A177-3AD203B41FA5}">
                      <a16:colId xmlns:a16="http://schemas.microsoft.com/office/drawing/2014/main" val="20000"/>
                    </a:ext>
                  </a:extLst>
                </a:gridCol>
              </a:tblGrid>
              <a:tr h="962640">
                <a:tc>
                  <a:txBody>
                    <a:bodyPr/>
                    <a:lstStyle/>
                    <a:p>
                      <a:pPr>
                        <a:lnSpc>
                          <a:spcPct val="100000"/>
                        </a:lnSpc>
                      </a:pPr>
                      <a:r>
                        <a:rPr lang="en-US" sz="1400" b="0" strike="noStrike" spc="-1">
                          <a:solidFill>
                            <a:srgbClr val="FFFFFF"/>
                          </a:solidFill>
                          <a:uFill>
                            <a:solidFill>
                              <a:srgbClr val="FFFFFF"/>
                            </a:solidFill>
                          </a:uFill>
                          <a:latin typeface="Arial"/>
                          <a:ea typeface="DejaVu Sans"/>
                        </a:rPr>
                        <a:t>Capacity Constraints in Dixons PCI Storage Devices .</a:t>
                      </a:r>
                      <a:endParaRPr lang="en-US" sz="1400" b="0" strike="noStrike" spc="-1">
                        <a:solidFill>
                          <a:srgbClr val="000000"/>
                        </a:solidFill>
                        <a:uFill>
                          <a:solidFill>
                            <a:srgbClr val="FFFFFF"/>
                          </a:solidFill>
                        </a:uFill>
                        <a:latin typeface="Arial"/>
                      </a:endParaRPr>
                    </a:p>
                    <a:p>
                      <a:pPr>
                        <a:lnSpc>
                          <a:spcPct val="100000"/>
                        </a:lnSpc>
                      </a:pPr>
                      <a:r>
                        <a:rPr lang="en-US" sz="1400" b="0" strike="noStrike" spc="-1">
                          <a:solidFill>
                            <a:srgbClr val="FFFFFF"/>
                          </a:solidFill>
                          <a:uFill>
                            <a:solidFill>
                              <a:srgbClr val="FFFFFF"/>
                            </a:solidFill>
                          </a:uFill>
                          <a:latin typeface="Arial"/>
                          <a:ea typeface="DejaVu Sans"/>
                        </a:rPr>
                        <a:t>PCI Storage Devices are L01SVC02 and L06SVC02</a:t>
                      </a:r>
                      <a:r>
                        <a:rPr lang="en-US" sz="1400" b="0" strike="noStrike" spc="-1">
                          <a:solidFill>
                            <a:srgbClr val="000000"/>
                          </a:solidFill>
                          <a:uFill>
                            <a:solidFill>
                              <a:srgbClr val="FFFFFF"/>
                            </a:solidFill>
                          </a:uFill>
                          <a:latin typeface="Arial"/>
                          <a:ea typeface="DejaVu Sans"/>
                        </a:rPr>
                        <a:t>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graphicFrame>
        <p:nvGraphicFramePr>
          <p:cNvPr id="440" name="Table 3"/>
          <p:cNvGraphicFramePr/>
          <p:nvPr/>
        </p:nvGraphicFramePr>
        <p:xfrm>
          <a:off x="430560" y="2422800"/>
          <a:ext cx="9664560" cy="605880"/>
        </p:xfrm>
        <a:graphic>
          <a:graphicData uri="http://schemas.openxmlformats.org/drawingml/2006/table">
            <a:tbl>
              <a:tblPr/>
              <a:tblGrid>
                <a:gridCol w="9664560">
                  <a:extLst>
                    <a:ext uri="{9D8B030D-6E8A-4147-A177-3AD203B41FA5}">
                      <a16:colId xmlns:a16="http://schemas.microsoft.com/office/drawing/2014/main" val="20000"/>
                    </a:ext>
                  </a:extLst>
                </a:gridCol>
              </a:tblGrid>
              <a:tr h="605880">
                <a:tc>
                  <a:txBody>
                    <a:bodyPr/>
                    <a:lstStyle/>
                    <a:p>
                      <a:pPr>
                        <a:lnSpc>
                          <a:spcPct val="100000"/>
                        </a:lnSpc>
                      </a:pPr>
                      <a:r>
                        <a:rPr lang="en-US" sz="1200" b="0" strike="noStrike" spc="-1">
                          <a:solidFill>
                            <a:srgbClr val="FFFFFF"/>
                          </a:solidFill>
                          <a:uFill>
                            <a:solidFill>
                              <a:srgbClr val="FFFFFF"/>
                            </a:solidFill>
                          </a:uFill>
                          <a:latin typeface="Arial"/>
                          <a:ea typeface="DejaVu Sans"/>
                        </a:rPr>
                        <a:t>C</a:t>
                      </a:r>
                      <a:r>
                        <a:rPr lang="en-US" sz="1400" b="0" strike="noStrike" spc="-1">
                          <a:solidFill>
                            <a:srgbClr val="FFFFFF"/>
                          </a:solidFill>
                          <a:uFill>
                            <a:solidFill>
                              <a:srgbClr val="FFFFFF"/>
                            </a:solidFill>
                          </a:uFill>
                          <a:latin typeface="Arial"/>
                          <a:ea typeface="DejaVu Sans"/>
                        </a:rPr>
                        <a:t>apacity Constraints in CPW Storage Devices.</a:t>
                      </a:r>
                      <a:endParaRPr lang="en-US" sz="1400" b="0" strike="noStrike" spc="-1">
                        <a:solidFill>
                          <a:srgbClr val="000000"/>
                        </a:solidFill>
                        <a:uFill>
                          <a:solidFill>
                            <a:srgbClr val="FFFFFF"/>
                          </a:solidFill>
                        </a:uFill>
                        <a:latin typeface="Arial"/>
                      </a:endParaRPr>
                    </a:p>
                    <a:p>
                      <a:pPr>
                        <a:lnSpc>
                          <a:spcPct val="100000"/>
                        </a:lnSpc>
                      </a:pPr>
                      <a:r>
                        <a:rPr lang="en-US" sz="1400" b="0" strike="noStrike" spc="-1">
                          <a:solidFill>
                            <a:srgbClr val="FFFFFF"/>
                          </a:solidFill>
                          <a:uFill>
                            <a:solidFill>
                              <a:srgbClr val="FFFFFF"/>
                            </a:solidFill>
                          </a:uFill>
                          <a:latin typeface="Arial"/>
                          <a:ea typeface="DejaVu Sans"/>
                        </a:rPr>
                        <a:t>GBNPSXSTO03 (V7000) services are CPW Citrix environment</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sp>
        <p:nvSpPr>
          <p:cNvPr id="441" name="CustomShape 4"/>
          <p:cNvSpPr/>
          <p:nvPr/>
        </p:nvSpPr>
        <p:spPr>
          <a:xfrm>
            <a:off x="4572000" y="722376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13</a:t>
            </a:r>
            <a:endParaRPr lang="en-US" sz="9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43"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14</a:t>
            </a:r>
            <a:endParaRPr lang="en-US" sz="900" b="0" strike="noStrike" spc="-1">
              <a:solidFill>
                <a:srgbClr val="000000"/>
              </a:solidFill>
              <a:uFill>
                <a:solidFill>
                  <a:srgbClr val="FFFFFF"/>
                </a:solidFill>
              </a:uFill>
              <a:latin typeface="Arial"/>
            </a:endParaRPr>
          </a:p>
        </p:txBody>
      </p:sp>
      <p:sp>
        <p:nvSpPr>
          <p:cNvPr id="444"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dirty="0">
                <a:solidFill>
                  <a:srgbClr val="0A1731"/>
                </a:solidFill>
                <a:uFill>
                  <a:solidFill>
                    <a:srgbClr val="FFFFFF"/>
                  </a:solidFill>
                </a:uFill>
                <a:latin typeface="Arial"/>
                <a:ea typeface="DejaVu Sans"/>
              </a:rPr>
              <a:t>Existing Risk</a:t>
            </a:r>
            <a:endParaRPr lang="en-US" sz="4200" b="0" strike="noStrike" spc="-1" dirty="0">
              <a:solidFill>
                <a:srgbClr val="000000"/>
              </a:solidFill>
              <a:uFill>
                <a:solidFill>
                  <a:srgbClr val="FFFFFF"/>
                </a:solidFill>
              </a:uFill>
              <a:latin typeface="Arial"/>
            </a:endParaRPr>
          </a:p>
        </p:txBody>
      </p:sp>
      <p:graphicFrame>
        <p:nvGraphicFramePr>
          <p:cNvPr id="445" name="Table 4"/>
          <p:cNvGraphicFramePr/>
          <p:nvPr>
            <p:extLst>
              <p:ext uri="{D42A27DB-BD31-4B8C-83A1-F6EECF244321}">
                <p14:modId xmlns:p14="http://schemas.microsoft.com/office/powerpoint/2010/main" val="2681326916"/>
              </p:ext>
            </p:extLst>
          </p:nvPr>
        </p:nvGraphicFramePr>
        <p:xfrm>
          <a:off x="390144" y="1315080"/>
          <a:ext cx="10125096" cy="5738400"/>
        </p:xfrm>
        <a:graphic>
          <a:graphicData uri="http://schemas.openxmlformats.org/drawingml/2006/table">
            <a:tbl>
              <a:tblPr/>
              <a:tblGrid>
                <a:gridCol w="2981616">
                  <a:extLst>
                    <a:ext uri="{9D8B030D-6E8A-4147-A177-3AD203B41FA5}">
                      <a16:colId xmlns:a16="http://schemas.microsoft.com/office/drawing/2014/main" val="20000"/>
                    </a:ext>
                  </a:extLst>
                </a:gridCol>
                <a:gridCol w="3015000">
                  <a:extLst>
                    <a:ext uri="{9D8B030D-6E8A-4147-A177-3AD203B41FA5}">
                      <a16:colId xmlns:a16="http://schemas.microsoft.com/office/drawing/2014/main" val="20001"/>
                    </a:ext>
                  </a:extLst>
                </a:gridCol>
                <a:gridCol w="1164600">
                  <a:extLst>
                    <a:ext uri="{9D8B030D-6E8A-4147-A177-3AD203B41FA5}">
                      <a16:colId xmlns:a16="http://schemas.microsoft.com/office/drawing/2014/main" val="20002"/>
                    </a:ext>
                  </a:extLst>
                </a:gridCol>
                <a:gridCol w="2963880">
                  <a:extLst>
                    <a:ext uri="{9D8B030D-6E8A-4147-A177-3AD203B41FA5}">
                      <a16:colId xmlns:a16="http://schemas.microsoft.com/office/drawing/2014/main" val="20003"/>
                    </a:ext>
                  </a:extLst>
                </a:gridCol>
              </a:tblGrid>
              <a:tr h="682560">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Description</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Consequence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Likelihood of happening</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Mitigation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896040">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RISK No.669</a:t>
                      </a:r>
                      <a:endParaRPr lang="en-US" sz="1200" b="0" strike="noStrike" spc="-1" dirty="0">
                        <a:solidFill>
                          <a:srgbClr val="000000"/>
                        </a:solidFill>
                        <a:uFill>
                          <a:solidFill>
                            <a:srgbClr val="FFFFFF"/>
                          </a:solidFill>
                        </a:uFill>
                        <a:latin typeface="Arial"/>
                      </a:endParaRPr>
                    </a:p>
                    <a:p>
                      <a:pPr algn="ctr">
                        <a:lnSpc>
                          <a:spcPct val="100000"/>
                        </a:lnSpc>
                      </a:pPr>
                      <a:r>
                        <a:rPr lang="en-US" sz="1200" b="0" strike="noStrike" spc="-1" dirty="0">
                          <a:solidFill>
                            <a:srgbClr val="000000"/>
                          </a:solidFill>
                          <a:uFill>
                            <a:solidFill>
                              <a:srgbClr val="FFFFFF"/>
                            </a:solidFill>
                          </a:uFill>
                          <a:latin typeface="Arial"/>
                          <a:ea typeface="DejaVu Sans"/>
                        </a:rPr>
                        <a:t>Unsupported HP open VMS server on V7000(CPW) NHBR_07, NHBR_10  and GFORD_03 storage devices.</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In case of any issues on HP Open VMS servers its difficult for us or TSS to </a:t>
                      </a:r>
                      <a:endParaRPr lang="en-US" sz="1200" b="0" strike="noStrike" spc="-1" dirty="0">
                        <a:solidFill>
                          <a:srgbClr val="000000"/>
                        </a:solidFill>
                        <a:uFill>
                          <a:solidFill>
                            <a:srgbClr val="FFFFFF"/>
                          </a:solidFill>
                        </a:uFill>
                        <a:latin typeface="Arial"/>
                      </a:endParaRPr>
                    </a:p>
                    <a:p>
                      <a:pPr algn="ctr">
                        <a:lnSpc>
                          <a:spcPct val="100000"/>
                        </a:lnSpc>
                      </a:pPr>
                      <a:r>
                        <a:rPr lang="en-US" sz="1200" b="0" strike="noStrike" spc="-1" dirty="0">
                          <a:solidFill>
                            <a:srgbClr val="000000"/>
                          </a:solidFill>
                          <a:uFill>
                            <a:solidFill>
                              <a:srgbClr val="FFFFFF"/>
                            </a:solidFill>
                          </a:uFill>
                          <a:latin typeface="Arial"/>
                          <a:ea typeface="DejaVu Sans"/>
                        </a:rPr>
                        <a:t>troubleshoot and find out RCA</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NA</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 plans in place until VMS servers hardware is upgraded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96552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RISK No.670</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CISCO has already announced EOL of MDS 9509 switches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CISCO has already announced the EOL and EOS for the MDS 9509 SAN </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switches. The product will become EOS on April 30, 2019.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Devices in Non PCI Will be decommissioned as part of Migration. But, devices in PCI will be lift and shift to new environment and Risk extended till 31</a:t>
                      </a:r>
                      <a:r>
                        <a:rPr lang="en-US" sz="1200" b="0" strike="noStrike" spc="-1" baseline="30000">
                          <a:solidFill>
                            <a:srgbClr val="000000"/>
                          </a:solidFill>
                          <a:uFill>
                            <a:solidFill>
                              <a:srgbClr val="FFFFFF"/>
                            </a:solidFill>
                          </a:uFill>
                          <a:latin typeface="Arial"/>
                          <a:ea typeface="DejaVu Sans"/>
                        </a:rPr>
                        <a:t>st</a:t>
                      </a:r>
                      <a:r>
                        <a:rPr lang="en-US" sz="1200" b="0" strike="noStrike" spc="-1">
                          <a:solidFill>
                            <a:srgbClr val="000000"/>
                          </a:solidFill>
                          <a:uFill>
                            <a:solidFill>
                              <a:srgbClr val="FFFFFF"/>
                            </a:solidFill>
                          </a:uFill>
                          <a:latin typeface="Arial"/>
                          <a:ea typeface="DejaVu Sans"/>
                        </a:rPr>
                        <a:t>  August 2018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276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RISK No.668</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Performing firmware upgrade on V7000 gbnpsxsto07 storage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DCG gbnpsxsto07 would not be complaint with microcode recommendation </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provided by the storage community and further in case of any issues TSS or </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Support team would also not support for troubleshooting</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No plans in place until VMS servers hardware is upgraded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96552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RISK No.809</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Storage capacity running above 90% for CPW NetApp Filers (gbnpsxsto05 &amp; gbgpsxsto08)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Disruption to Business critical application services (CAT0. CAT1) and Storage provisioning will be difficult for future requests.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Plan A- To delete the unwanted data from the volume , we are not sure Since the Customer wants all the data</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Plan B- To Add Additional Disk shelf to the existing  fliers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4"/>
                  </a:ext>
                </a:extLst>
              </a:tr>
              <a:tr h="7686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RISK No.810</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 CPW NetApp Storage devices End of Life since 2013 and End of Support from 31st July 2018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We’ll not get HW / SW support for the devices.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Storage refreshment - Planning to migrate the NetApp storage data to another new Storage.</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43"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14</a:t>
            </a:r>
            <a:endParaRPr lang="en-US" sz="900" b="0" strike="noStrike" spc="-1">
              <a:solidFill>
                <a:srgbClr val="000000"/>
              </a:solidFill>
              <a:uFill>
                <a:solidFill>
                  <a:srgbClr val="FFFFFF"/>
                </a:solidFill>
              </a:uFill>
              <a:latin typeface="Arial"/>
            </a:endParaRPr>
          </a:p>
        </p:txBody>
      </p:sp>
      <p:sp>
        <p:nvSpPr>
          <p:cNvPr id="444"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dirty="0">
                <a:solidFill>
                  <a:srgbClr val="0A1731"/>
                </a:solidFill>
                <a:uFill>
                  <a:solidFill>
                    <a:srgbClr val="FFFFFF"/>
                  </a:solidFill>
                </a:uFill>
                <a:latin typeface="Arial"/>
                <a:ea typeface="DejaVu Sans"/>
              </a:rPr>
              <a:t>Existing Risk</a:t>
            </a:r>
            <a:endParaRPr lang="en-US" sz="4200" b="0" strike="noStrike" spc="-1" dirty="0">
              <a:solidFill>
                <a:srgbClr val="000000"/>
              </a:solidFill>
              <a:uFill>
                <a:solidFill>
                  <a:srgbClr val="FFFFFF"/>
                </a:solidFill>
              </a:uFill>
              <a:latin typeface="Arial"/>
            </a:endParaRPr>
          </a:p>
        </p:txBody>
      </p:sp>
      <p:graphicFrame>
        <p:nvGraphicFramePr>
          <p:cNvPr id="445" name="Table 4"/>
          <p:cNvGraphicFramePr/>
          <p:nvPr>
            <p:extLst>
              <p:ext uri="{D42A27DB-BD31-4B8C-83A1-F6EECF244321}">
                <p14:modId xmlns:p14="http://schemas.microsoft.com/office/powerpoint/2010/main" val="2996964959"/>
              </p:ext>
            </p:extLst>
          </p:nvPr>
        </p:nvGraphicFramePr>
        <p:xfrm>
          <a:off x="390144" y="1315080"/>
          <a:ext cx="10125096" cy="5753520"/>
        </p:xfrm>
        <a:graphic>
          <a:graphicData uri="http://schemas.openxmlformats.org/drawingml/2006/table">
            <a:tbl>
              <a:tblPr/>
              <a:tblGrid>
                <a:gridCol w="2981616">
                  <a:extLst>
                    <a:ext uri="{9D8B030D-6E8A-4147-A177-3AD203B41FA5}">
                      <a16:colId xmlns:a16="http://schemas.microsoft.com/office/drawing/2014/main" val="20000"/>
                    </a:ext>
                  </a:extLst>
                </a:gridCol>
                <a:gridCol w="3015000">
                  <a:extLst>
                    <a:ext uri="{9D8B030D-6E8A-4147-A177-3AD203B41FA5}">
                      <a16:colId xmlns:a16="http://schemas.microsoft.com/office/drawing/2014/main" val="20001"/>
                    </a:ext>
                  </a:extLst>
                </a:gridCol>
                <a:gridCol w="1164600">
                  <a:extLst>
                    <a:ext uri="{9D8B030D-6E8A-4147-A177-3AD203B41FA5}">
                      <a16:colId xmlns:a16="http://schemas.microsoft.com/office/drawing/2014/main" val="20002"/>
                    </a:ext>
                  </a:extLst>
                </a:gridCol>
                <a:gridCol w="2963880">
                  <a:extLst>
                    <a:ext uri="{9D8B030D-6E8A-4147-A177-3AD203B41FA5}">
                      <a16:colId xmlns:a16="http://schemas.microsoft.com/office/drawing/2014/main" val="20003"/>
                    </a:ext>
                  </a:extLst>
                </a:gridCol>
              </a:tblGrid>
              <a:tr h="682560">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Description</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Consequence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Likelihood of happening</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Mitigation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896040">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RISK No. 840</a:t>
                      </a:r>
                      <a:endParaRPr lang="en-US" sz="1200" b="0" strike="noStrike" spc="-1" dirty="0">
                        <a:solidFill>
                          <a:srgbClr val="000000"/>
                        </a:solidFill>
                        <a:uFill>
                          <a:solidFill>
                            <a:srgbClr val="FFFFFF"/>
                          </a:solidFill>
                        </a:uFill>
                        <a:latin typeface="Arial"/>
                      </a:endParaRPr>
                    </a:p>
                    <a:p>
                      <a:pPr algn="ctr">
                        <a:lnSpc>
                          <a:spcPct val="100000"/>
                        </a:lnSpc>
                      </a:pPr>
                      <a:r>
                        <a:rPr lang="en-GB" sz="1200" b="0" strike="noStrike" spc="-1" dirty="0">
                          <a:solidFill>
                            <a:srgbClr val="000000"/>
                          </a:solidFill>
                          <a:uFill>
                            <a:solidFill>
                              <a:srgbClr val="FFFFFF"/>
                            </a:solidFill>
                          </a:uFill>
                          <a:latin typeface="+mn-lt"/>
                          <a:ea typeface="+mn-ea"/>
                        </a:rPr>
                        <a:t>During the time of software related issues unable to get the support from the vendor(IBM TSS)</a:t>
                      </a:r>
                      <a:r>
                        <a:rPr lang="en-US" sz="1200" b="0" strike="noStrike" spc="-1" dirty="0">
                          <a:solidFill>
                            <a:srgbClr val="000000"/>
                          </a:solidFill>
                          <a:uFill>
                            <a:solidFill>
                              <a:srgbClr val="FFFFFF"/>
                            </a:solidFill>
                          </a:uFill>
                          <a:latin typeface="Arial"/>
                          <a:ea typeface="DejaVu Sans"/>
                        </a:rPr>
                        <a:t>.</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GB" sz="1200" b="0" strike="noStrike" spc="-1" dirty="0">
                          <a:solidFill>
                            <a:srgbClr val="000000"/>
                          </a:solidFill>
                          <a:uFill>
                            <a:solidFill>
                              <a:srgbClr val="FFFFFF"/>
                            </a:solidFill>
                          </a:uFill>
                          <a:latin typeface="+mn-lt"/>
                          <a:ea typeface="+mn-ea"/>
                        </a:rPr>
                        <a:t>Potential threat: We would not get any technical support for root cause analysis, performance issues and software documentation...etc  (no security threats as we are receiving APAR’s and CIRATS )</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NA</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GB" sz="1200" b="0" strike="noStrike" spc="-1" dirty="0">
                          <a:solidFill>
                            <a:srgbClr val="000000"/>
                          </a:solidFill>
                          <a:uFill>
                            <a:solidFill>
                              <a:srgbClr val="FFFFFF"/>
                            </a:solidFill>
                          </a:uFill>
                          <a:latin typeface="+mn-lt"/>
                          <a:ea typeface="+mn-ea"/>
                        </a:rPr>
                        <a:t>Need to purchase the software support for the devices to mitigate.  Customer owned devices.</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965520">
                <a:tc>
                  <a:txBody>
                    <a:bodyPr/>
                    <a:lstStyle/>
                    <a:p>
                      <a:pPr algn="ctr">
                        <a:lnSpc>
                          <a:spcPct val="100000"/>
                        </a:lnSpc>
                      </a:pPr>
                      <a:r>
                        <a:rPr lang="en-GB" sz="1200" b="0" strike="noStrike" spc="-1" dirty="0">
                          <a:solidFill>
                            <a:srgbClr val="000000"/>
                          </a:solidFill>
                          <a:uFill>
                            <a:solidFill>
                              <a:srgbClr val="FFFFFF"/>
                            </a:solidFill>
                          </a:uFill>
                          <a:latin typeface="+mn-lt"/>
                        </a:rPr>
                        <a:t>RISK No. 839 </a:t>
                      </a:r>
                      <a:br>
                        <a:rPr lang="en-GB" sz="1200" b="0" strike="noStrike" spc="-1" dirty="0">
                          <a:solidFill>
                            <a:srgbClr val="000000"/>
                          </a:solidFill>
                          <a:uFill>
                            <a:solidFill>
                              <a:srgbClr val="FFFFFF"/>
                            </a:solidFill>
                          </a:uFill>
                          <a:latin typeface="+mn-lt"/>
                        </a:rPr>
                      </a:br>
                      <a:r>
                        <a:rPr lang="en-GB" sz="1200" b="0" strike="noStrike" spc="-1" dirty="0">
                          <a:solidFill>
                            <a:srgbClr val="000000"/>
                          </a:solidFill>
                          <a:uFill>
                            <a:solidFill>
                              <a:srgbClr val="FFFFFF"/>
                            </a:solidFill>
                          </a:uFill>
                          <a:latin typeface="+mn-lt"/>
                        </a:rPr>
                        <a:t>During the time of software related issues unable to get the support from the vendor(IBM TSS)</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GB" sz="1200" b="0" strike="noStrike" spc="-1" dirty="0">
                          <a:solidFill>
                            <a:srgbClr val="000000"/>
                          </a:solidFill>
                          <a:uFill>
                            <a:solidFill>
                              <a:srgbClr val="FFFFFF"/>
                            </a:solidFill>
                          </a:uFill>
                          <a:latin typeface="+mn-lt"/>
                        </a:rPr>
                        <a:t>Potential threat: We would not get any technical support for root cause analysis, performance issues and software documentation...etc  (no security threats as we are receiving APAR’s and CIRATS )</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NA</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GB" sz="1200" b="0" strike="noStrike" spc="-1" dirty="0">
                          <a:solidFill>
                            <a:srgbClr val="000000"/>
                          </a:solidFill>
                          <a:uFill>
                            <a:solidFill>
                              <a:srgbClr val="FFFFFF"/>
                            </a:solidFill>
                          </a:uFill>
                          <a:latin typeface="+mn-lt"/>
                        </a:rPr>
                        <a:t>No update.</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276200">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965520">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4"/>
                  </a:ext>
                </a:extLst>
              </a:tr>
              <a:tr h="768600">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252318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71"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 </a:t>
            </a:r>
            <a:endParaRPr lang="en-US" sz="900" b="0" strike="noStrike" spc="-1">
              <a:solidFill>
                <a:srgbClr val="000000"/>
              </a:solidFill>
              <a:uFill>
                <a:solidFill>
                  <a:srgbClr val="FFFFFF"/>
                </a:solidFill>
              </a:uFill>
              <a:latin typeface="Arial"/>
            </a:endParaRPr>
          </a:p>
        </p:txBody>
      </p:sp>
      <p:sp>
        <p:nvSpPr>
          <p:cNvPr id="372"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gn="ctr">
              <a:lnSpc>
                <a:spcPct val="100000"/>
              </a:lnSpc>
            </a:pPr>
            <a:r>
              <a:rPr lang="en-US" sz="4200" b="0" strike="noStrike" spc="-1">
                <a:solidFill>
                  <a:srgbClr val="0A1731"/>
                </a:solidFill>
                <a:uFill>
                  <a:solidFill>
                    <a:srgbClr val="FFFFFF"/>
                  </a:solidFill>
                </a:uFill>
                <a:latin typeface="Arial"/>
                <a:ea typeface="DejaVu Sans"/>
              </a:rPr>
              <a:t>Agenda</a:t>
            </a:r>
            <a:endParaRPr lang="en-US" sz="4200" b="0" strike="noStrike" spc="-1">
              <a:solidFill>
                <a:srgbClr val="000000"/>
              </a:solidFill>
              <a:uFill>
                <a:solidFill>
                  <a:srgbClr val="FFFFFF"/>
                </a:solidFill>
              </a:uFill>
              <a:latin typeface="Arial"/>
            </a:endParaRPr>
          </a:p>
        </p:txBody>
      </p:sp>
      <p:sp>
        <p:nvSpPr>
          <p:cNvPr id="373" name="CustomShape 4"/>
          <p:cNvSpPr/>
          <p:nvPr/>
        </p:nvSpPr>
        <p:spPr>
          <a:xfrm>
            <a:off x="798840" y="1621440"/>
            <a:ext cx="9630360" cy="447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100000"/>
              </a:lnSpc>
              <a:spcBef>
                <a:spcPts val="1001"/>
              </a:spcBef>
            </a:pPr>
            <a:endParaRPr lang="en-US" sz="18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Open Actions Items </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Incidents Trend Analysis/Insights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P1/P2 Incidents and Problem tickets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Completed Changes in Last week</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Forward Schedule of Change</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Infrastructure Compliance</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Storage Firmware Upgrade Status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RFS Completed</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Service Improvements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Migrated Volumes reclamation</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New Risks and Existing Risks Progress Updates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Storage Capacity (CPW, Dixons, Polaris and CBS)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Delivery Achievements</a:t>
            </a:r>
            <a:endParaRPr lang="en-US" sz="1400" b="0" strike="noStrike" spc="-1">
              <a:solidFill>
                <a:srgbClr val="000000"/>
              </a:solidFill>
              <a:uFill>
                <a:solidFill>
                  <a:srgbClr val="FFFFFF"/>
                </a:solidFill>
              </a:uFill>
              <a:latin typeface="Arial"/>
            </a:endParaRPr>
          </a:p>
          <a:p>
            <a:pPr marL="457200" indent="-446760">
              <a:lnSpc>
                <a:spcPct val="100000"/>
              </a:lnSpc>
              <a:spcBef>
                <a:spcPts val="1001"/>
              </a:spcBef>
              <a:buClr>
                <a:srgbClr val="000000"/>
              </a:buClr>
              <a:buFont typeface="StarSymbol"/>
              <a:buAutoNum type="arabicPeriod"/>
            </a:pPr>
            <a:r>
              <a:rPr lang="en-US" sz="1400" b="0" strike="noStrike" spc="-1">
                <a:solidFill>
                  <a:srgbClr val="000000"/>
                </a:solidFill>
                <a:uFill>
                  <a:solidFill>
                    <a:srgbClr val="FFFFFF"/>
                  </a:solidFill>
                </a:uFill>
                <a:latin typeface="Arial"/>
                <a:ea typeface="DejaVu Sans"/>
              </a:rPr>
              <a:t>Team Communication/Escalation Structure</a:t>
            </a:r>
            <a:endParaRPr lang="en-US" sz="1400" b="0" strike="noStrike" spc="-1">
              <a:solidFill>
                <a:srgbClr val="000000"/>
              </a:solidFill>
              <a:uFill>
                <a:solidFill>
                  <a:srgbClr val="FFFFFF"/>
                </a:solidFill>
              </a:uFill>
              <a:latin typeface="Arial"/>
            </a:endParaRPr>
          </a:p>
          <a:p>
            <a:pPr>
              <a:lnSpc>
                <a:spcPct val="100000"/>
              </a:lnSpc>
              <a:spcBef>
                <a:spcPts val="1001"/>
              </a:spcBef>
            </a:pPr>
            <a:endParaRPr lang="en-US" sz="1400" b="0" strike="noStrike" spc="-1">
              <a:solidFill>
                <a:srgbClr val="000000"/>
              </a:solidFill>
              <a:uFill>
                <a:solidFill>
                  <a:srgbClr val="FFFFFF"/>
                </a:solidFill>
              </a:uFill>
              <a:latin typeface="Arial"/>
            </a:endParaRPr>
          </a:p>
          <a:p>
            <a:pPr>
              <a:lnSpc>
                <a:spcPct val="100000"/>
              </a:lnSpc>
              <a:spcBef>
                <a:spcPts val="1001"/>
              </a:spcBef>
            </a:pPr>
            <a:endParaRPr lang="en-US" sz="1400" b="0" strike="noStrike" spc="-1">
              <a:solidFill>
                <a:srgbClr val="000000"/>
              </a:solidFill>
              <a:uFill>
                <a:solidFill>
                  <a:srgbClr val="FFFFFF"/>
                </a:solidFill>
              </a:uFill>
              <a:latin typeface="Arial"/>
            </a:endParaRPr>
          </a:p>
          <a:p>
            <a:pPr algn="ctr">
              <a:lnSpc>
                <a:spcPct val="100000"/>
              </a:lnSpc>
              <a:spcBef>
                <a:spcPts val="1001"/>
              </a:spcBef>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47" name="CustomShape 2"/>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SAN Capacity - CPW</a:t>
            </a:r>
            <a:endParaRPr lang="en-US" sz="4200" b="0" strike="noStrike" spc="-1">
              <a:solidFill>
                <a:srgbClr val="000000"/>
              </a:solidFill>
              <a:uFill>
                <a:solidFill>
                  <a:srgbClr val="FFFFFF"/>
                </a:solidFill>
              </a:uFill>
              <a:latin typeface="Arial"/>
            </a:endParaRPr>
          </a:p>
        </p:txBody>
      </p:sp>
      <p:graphicFrame>
        <p:nvGraphicFramePr>
          <p:cNvPr id="448" name="Table 3"/>
          <p:cNvGraphicFramePr/>
          <p:nvPr>
            <p:extLst>
              <p:ext uri="{D42A27DB-BD31-4B8C-83A1-F6EECF244321}">
                <p14:modId xmlns:p14="http://schemas.microsoft.com/office/powerpoint/2010/main" val="1803930011"/>
              </p:ext>
            </p:extLst>
          </p:nvPr>
        </p:nvGraphicFramePr>
        <p:xfrm>
          <a:off x="676440" y="1337040"/>
          <a:ext cx="9543240" cy="3957840"/>
        </p:xfrm>
        <a:graphic>
          <a:graphicData uri="http://schemas.openxmlformats.org/drawingml/2006/table">
            <a:tbl>
              <a:tblPr/>
              <a:tblGrid>
                <a:gridCol w="1590480">
                  <a:extLst>
                    <a:ext uri="{9D8B030D-6E8A-4147-A177-3AD203B41FA5}">
                      <a16:colId xmlns:a16="http://schemas.microsoft.com/office/drawing/2014/main" val="20000"/>
                    </a:ext>
                  </a:extLst>
                </a:gridCol>
                <a:gridCol w="1590480">
                  <a:extLst>
                    <a:ext uri="{9D8B030D-6E8A-4147-A177-3AD203B41FA5}">
                      <a16:colId xmlns:a16="http://schemas.microsoft.com/office/drawing/2014/main" val="20001"/>
                    </a:ext>
                  </a:extLst>
                </a:gridCol>
                <a:gridCol w="1590480">
                  <a:extLst>
                    <a:ext uri="{9D8B030D-6E8A-4147-A177-3AD203B41FA5}">
                      <a16:colId xmlns:a16="http://schemas.microsoft.com/office/drawing/2014/main" val="20002"/>
                    </a:ext>
                  </a:extLst>
                </a:gridCol>
                <a:gridCol w="1590480">
                  <a:extLst>
                    <a:ext uri="{9D8B030D-6E8A-4147-A177-3AD203B41FA5}">
                      <a16:colId xmlns:a16="http://schemas.microsoft.com/office/drawing/2014/main" val="20003"/>
                    </a:ext>
                  </a:extLst>
                </a:gridCol>
                <a:gridCol w="1590480">
                  <a:extLst>
                    <a:ext uri="{9D8B030D-6E8A-4147-A177-3AD203B41FA5}">
                      <a16:colId xmlns:a16="http://schemas.microsoft.com/office/drawing/2014/main" val="20004"/>
                    </a:ext>
                  </a:extLst>
                </a:gridCol>
                <a:gridCol w="1590840">
                  <a:extLst>
                    <a:ext uri="{9D8B030D-6E8A-4147-A177-3AD203B41FA5}">
                      <a16:colId xmlns:a16="http://schemas.microsoft.com/office/drawing/2014/main" val="20005"/>
                    </a:ext>
                  </a:extLst>
                </a:gridCol>
              </a:tblGrid>
              <a:tr h="68904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170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GBNPSXSTO08</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10.35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8.80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1.55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85% (Allocating storage from Gbnpsxsto10)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C000"/>
                    </a:solidFill>
                  </a:tcPr>
                </a:tc>
                <a:extLst>
                  <a:ext uri="{0D108BD9-81ED-4DB2-BD59-A6C34878D82A}">
                    <a16:rowId xmlns:a16="http://schemas.microsoft.com/office/drawing/2014/main" val="10001"/>
                  </a:ext>
                </a:extLst>
              </a:tr>
              <a:tr h="45576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GBNPSXSTO07</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26.69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18.26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8.46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2"/>
                  </a:ext>
                </a:extLst>
              </a:tr>
              <a:tr h="6170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GBNPSXSTO03</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5.05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4.88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0.17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96% (Allocating storage from Gbnpsxsto10)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r h="6170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GBNPSXSTO10</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41.44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18.82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22.65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4"/>
                  </a:ext>
                </a:extLst>
              </a:tr>
              <a:tr h="45576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GBGPSXSTO02</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28.62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23.84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4.78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5"/>
                  </a:ext>
                </a:extLst>
              </a:tr>
              <a:tr h="45576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GBGPSXSTO03</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(V7000)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26.69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22.56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4.15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6"/>
                  </a:ext>
                </a:extLst>
              </a:tr>
            </a:tbl>
          </a:graphicData>
        </a:graphic>
      </p:graphicFrame>
      <p:sp>
        <p:nvSpPr>
          <p:cNvPr id="449" name="CustomShape 4"/>
          <p:cNvSpPr/>
          <p:nvPr/>
        </p:nvSpPr>
        <p:spPr>
          <a:xfrm>
            <a:off x="463500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15</a:t>
            </a:r>
            <a:endParaRPr lang="en-US" sz="9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51"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16</a:t>
            </a:r>
            <a:endParaRPr lang="en-US" sz="900" b="0" strike="noStrike" spc="-1">
              <a:solidFill>
                <a:srgbClr val="000000"/>
              </a:solidFill>
              <a:uFill>
                <a:solidFill>
                  <a:srgbClr val="FFFFFF"/>
                </a:solidFill>
              </a:uFill>
              <a:latin typeface="Arial"/>
            </a:endParaRPr>
          </a:p>
        </p:txBody>
      </p:sp>
      <p:sp>
        <p:nvSpPr>
          <p:cNvPr id="452"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NAS Capacity - CPW</a:t>
            </a:r>
            <a:endParaRPr lang="en-US" sz="4200" b="0" strike="noStrike" spc="-1">
              <a:solidFill>
                <a:srgbClr val="000000"/>
              </a:solidFill>
              <a:uFill>
                <a:solidFill>
                  <a:srgbClr val="FFFFFF"/>
                </a:solidFill>
              </a:uFill>
              <a:latin typeface="Arial"/>
            </a:endParaRPr>
          </a:p>
        </p:txBody>
      </p:sp>
      <p:graphicFrame>
        <p:nvGraphicFramePr>
          <p:cNvPr id="453" name="Table 4"/>
          <p:cNvGraphicFramePr/>
          <p:nvPr>
            <p:extLst>
              <p:ext uri="{D42A27DB-BD31-4B8C-83A1-F6EECF244321}">
                <p14:modId xmlns:p14="http://schemas.microsoft.com/office/powerpoint/2010/main" val="1249447908"/>
              </p:ext>
            </p:extLst>
          </p:nvPr>
        </p:nvGraphicFramePr>
        <p:xfrm>
          <a:off x="676440" y="1404360"/>
          <a:ext cx="9640080" cy="2346960"/>
        </p:xfrm>
        <a:graphic>
          <a:graphicData uri="http://schemas.openxmlformats.org/drawingml/2006/table">
            <a:tbl>
              <a:tblPr/>
              <a:tblGrid>
                <a:gridCol w="1606680">
                  <a:extLst>
                    <a:ext uri="{9D8B030D-6E8A-4147-A177-3AD203B41FA5}">
                      <a16:colId xmlns:a16="http://schemas.microsoft.com/office/drawing/2014/main" val="20000"/>
                    </a:ext>
                  </a:extLst>
                </a:gridCol>
                <a:gridCol w="1606680">
                  <a:extLst>
                    <a:ext uri="{9D8B030D-6E8A-4147-A177-3AD203B41FA5}">
                      <a16:colId xmlns:a16="http://schemas.microsoft.com/office/drawing/2014/main" val="20001"/>
                    </a:ext>
                  </a:extLst>
                </a:gridCol>
                <a:gridCol w="1606680">
                  <a:extLst>
                    <a:ext uri="{9D8B030D-6E8A-4147-A177-3AD203B41FA5}">
                      <a16:colId xmlns:a16="http://schemas.microsoft.com/office/drawing/2014/main" val="20002"/>
                    </a:ext>
                  </a:extLst>
                </a:gridCol>
                <a:gridCol w="1606680">
                  <a:extLst>
                    <a:ext uri="{9D8B030D-6E8A-4147-A177-3AD203B41FA5}">
                      <a16:colId xmlns:a16="http://schemas.microsoft.com/office/drawing/2014/main" val="20003"/>
                    </a:ext>
                  </a:extLst>
                </a:gridCol>
                <a:gridCol w="1613880">
                  <a:extLst>
                    <a:ext uri="{9D8B030D-6E8A-4147-A177-3AD203B41FA5}">
                      <a16:colId xmlns:a16="http://schemas.microsoft.com/office/drawing/2014/main" val="20004"/>
                    </a:ext>
                  </a:extLst>
                </a:gridCol>
                <a:gridCol w="1599480">
                  <a:extLst>
                    <a:ext uri="{9D8B030D-6E8A-4147-A177-3AD203B41FA5}">
                      <a16:colId xmlns:a16="http://schemas.microsoft.com/office/drawing/2014/main" val="20005"/>
                    </a:ext>
                  </a:extLst>
                </a:gridCol>
              </a:tblGrid>
              <a:tr h="43308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GBNPSXSTO04</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N-Series)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C000"/>
                    </a:solidFill>
                  </a:tcPr>
                </a:tc>
                <a:extLst>
                  <a:ext uri="{0D108BD9-81ED-4DB2-BD59-A6C34878D82A}">
                    <a16:rowId xmlns:a16="http://schemas.microsoft.com/office/drawing/2014/main" val="10001"/>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GBNPSXSTO05</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N-Series)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2"/>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GBGPSXSTO07</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N-Series)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3"/>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GBNPSXSTO08</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(IBM N-Series)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6559560" y="7296480"/>
            <a:ext cx="3747600" cy="131040"/>
          </a:xfrm>
          <a:prstGeom prst="rect">
            <a:avLst/>
          </a:prstGeom>
          <a:noFill/>
          <a:ln>
            <a:noFill/>
          </a:ln>
        </p:spPr>
        <p:style>
          <a:lnRef idx="0">
            <a:scrgbClr r="0" g="0" b="0"/>
          </a:lnRef>
          <a:fillRef idx="0">
            <a:scrgbClr r="0" g="0" b="0"/>
          </a:fillRef>
          <a:effectRef idx="0">
            <a:scrgbClr r="0" g="0" b="0"/>
          </a:effectRef>
          <a:fontRef idx="minor"/>
        </p:style>
      </p:sp>
      <p:sp>
        <p:nvSpPr>
          <p:cNvPr id="455" name="CustomShape 2"/>
          <p:cNvSpPr/>
          <p:nvPr/>
        </p:nvSpPr>
        <p:spPr>
          <a:xfrm>
            <a:off x="4622760" y="7287480"/>
            <a:ext cx="685800" cy="140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17</a:t>
            </a:r>
            <a:endParaRPr lang="en-US" sz="900" b="0" strike="noStrike" spc="-1">
              <a:solidFill>
                <a:srgbClr val="000000"/>
              </a:solidFill>
              <a:uFill>
                <a:solidFill>
                  <a:srgbClr val="FFFFFF"/>
                </a:solidFill>
              </a:uFill>
              <a:latin typeface="Arial"/>
            </a:endParaRPr>
          </a:p>
        </p:txBody>
      </p:sp>
      <p:sp>
        <p:nvSpPr>
          <p:cNvPr id="456" name="CustomShape 3"/>
          <p:cNvSpPr/>
          <p:nvPr/>
        </p:nvSpPr>
        <p:spPr>
          <a:xfrm>
            <a:off x="676440" y="501480"/>
            <a:ext cx="9630720" cy="62964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SAN Capacity - Dixons</a:t>
            </a:r>
            <a:endParaRPr lang="en-US" sz="4200" b="0" strike="noStrike" spc="-1">
              <a:solidFill>
                <a:srgbClr val="000000"/>
              </a:solidFill>
              <a:uFill>
                <a:solidFill>
                  <a:srgbClr val="FFFFFF"/>
                </a:solidFill>
              </a:uFill>
              <a:latin typeface="Arial"/>
            </a:endParaRPr>
          </a:p>
        </p:txBody>
      </p:sp>
      <p:graphicFrame>
        <p:nvGraphicFramePr>
          <p:cNvPr id="457" name="Table 4"/>
          <p:cNvGraphicFramePr/>
          <p:nvPr>
            <p:extLst>
              <p:ext uri="{D42A27DB-BD31-4B8C-83A1-F6EECF244321}">
                <p14:modId xmlns:p14="http://schemas.microsoft.com/office/powerpoint/2010/main" val="3550513528"/>
              </p:ext>
            </p:extLst>
          </p:nvPr>
        </p:nvGraphicFramePr>
        <p:xfrm>
          <a:off x="498240" y="1451880"/>
          <a:ext cx="9943200" cy="3256560"/>
        </p:xfrm>
        <a:graphic>
          <a:graphicData uri="http://schemas.openxmlformats.org/drawingml/2006/table">
            <a:tbl>
              <a:tblPr/>
              <a:tblGrid>
                <a:gridCol w="1657080">
                  <a:extLst>
                    <a:ext uri="{9D8B030D-6E8A-4147-A177-3AD203B41FA5}">
                      <a16:colId xmlns:a16="http://schemas.microsoft.com/office/drawing/2014/main" val="20000"/>
                    </a:ext>
                  </a:extLst>
                </a:gridCol>
                <a:gridCol w="1657080">
                  <a:extLst>
                    <a:ext uri="{9D8B030D-6E8A-4147-A177-3AD203B41FA5}">
                      <a16:colId xmlns:a16="http://schemas.microsoft.com/office/drawing/2014/main" val="20001"/>
                    </a:ext>
                  </a:extLst>
                </a:gridCol>
                <a:gridCol w="1657080">
                  <a:extLst>
                    <a:ext uri="{9D8B030D-6E8A-4147-A177-3AD203B41FA5}">
                      <a16:colId xmlns:a16="http://schemas.microsoft.com/office/drawing/2014/main" val="20002"/>
                    </a:ext>
                  </a:extLst>
                </a:gridCol>
                <a:gridCol w="1657080">
                  <a:extLst>
                    <a:ext uri="{9D8B030D-6E8A-4147-A177-3AD203B41FA5}">
                      <a16:colId xmlns:a16="http://schemas.microsoft.com/office/drawing/2014/main" val="20003"/>
                    </a:ext>
                  </a:extLst>
                </a:gridCol>
                <a:gridCol w="1657080">
                  <a:extLst>
                    <a:ext uri="{9D8B030D-6E8A-4147-A177-3AD203B41FA5}">
                      <a16:colId xmlns:a16="http://schemas.microsoft.com/office/drawing/2014/main" val="20004"/>
                    </a:ext>
                  </a:extLst>
                </a:gridCol>
                <a:gridCol w="1657800">
                  <a:extLst>
                    <a:ext uri="{9D8B030D-6E8A-4147-A177-3AD203B41FA5}">
                      <a16:colId xmlns:a16="http://schemas.microsoft.com/office/drawing/2014/main" val="20005"/>
                    </a:ext>
                  </a:extLst>
                </a:gridCol>
              </a:tblGrid>
              <a:tr h="67752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SAN Volume Controller</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5424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119.74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111.72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8.03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0000"/>
                    </a:solidFill>
                  </a:tcPr>
                </a:tc>
                <a:extLst>
                  <a:ext uri="{0D108BD9-81ED-4DB2-BD59-A6C34878D82A}">
                    <a16:rowId xmlns:a16="http://schemas.microsoft.com/office/drawing/2014/main" val="10001"/>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121.01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99.99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21.02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2"/>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L06SVC03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58.47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54.77</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3.70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L01SVC02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21.41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20.97</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0.44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4"/>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L06SVC02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32.00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30.45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1.80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5"/>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SHMSA01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14.4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13.67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0.73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6"/>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SHMSA02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14.4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13.67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0.73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6559560" y="7296480"/>
            <a:ext cx="3749400" cy="132840"/>
          </a:xfrm>
          <a:prstGeom prst="rect">
            <a:avLst/>
          </a:prstGeom>
          <a:noFill/>
          <a:ln>
            <a:noFill/>
          </a:ln>
        </p:spPr>
        <p:style>
          <a:lnRef idx="0">
            <a:scrgbClr r="0" g="0" b="0"/>
          </a:lnRef>
          <a:fillRef idx="0">
            <a:scrgbClr r="0" g="0" b="0"/>
          </a:fillRef>
          <a:effectRef idx="0">
            <a:scrgbClr r="0" g="0" b="0"/>
          </a:effectRef>
          <a:fontRef idx="minor"/>
        </p:style>
      </p:sp>
      <p:sp>
        <p:nvSpPr>
          <p:cNvPr id="459" name="CustomShape 2"/>
          <p:cNvSpPr/>
          <p:nvPr/>
        </p:nvSpPr>
        <p:spPr>
          <a:xfrm>
            <a:off x="4635000" y="7287480"/>
            <a:ext cx="687600" cy="142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Page18</a:t>
            </a:r>
            <a:endParaRPr lang="en-US" sz="900" b="0" strike="noStrike" spc="-1">
              <a:solidFill>
                <a:srgbClr val="000000"/>
              </a:solidFill>
              <a:uFill>
                <a:solidFill>
                  <a:srgbClr val="FFFFFF"/>
                </a:solidFill>
              </a:uFill>
              <a:latin typeface="Arial"/>
            </a:endParaRPr>
          </a:p>
        </p:txBody>
      </p:sp>
      <p:sp>
        <p:nvSpPr>
          <p:cNvPr id="460" name="CustomShape 3"/>
          <p:cNvSpPr/>
          <p:nvPr/>
        </p:nvSpPr>
        <p:spPr>
          <a:xfrm>
            <a:off x="676440" y="501480"/>
            <a:ext cx="9632520" cy="63144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SAN Capacity - Dixons</a:t>
            </a:r>
            <a:endParaRPr lang="en-US" sz="4200" b="0" strike="noStrike" spc="-1">
              <a:solidFill>
                <a:srgbClr val="000000"/>
              </a:solidFill>
              <a:uFill>
                <a:solidFill>
                  <a:srgbClr val="FFFFFF"/>
                </a:solidFill>
              </a:uFill>
              <a:latin typeface="Arial"/>
            </a:endParaRPr>
          </a:p>
        </p:txBody>
      </p:sp>
      <p:graphicFrame>
        <p:nvGraphicFramePr>
          <p:cNvPr id="461" name="Table 4"/>
          <p:cNvGraphicFramePr/>
          <p:nvPr/>
        </p:nvGraphicFramePr>
        <p:xfrm>
          <a:off x="676440" y="4974840"/>
          <a:ext cx="9640440" cy="1761120"/>
        </p:xfrm>
        <a:graphic>
          <a:graphicData uri="http://schemas.openxmlformats.org/drawingml/2006/table">
            <a:tbl>
              <a:tblPr/>
              <a:tblGrid>
                <a:gridCol w="1377000">
                  <a:extLst>
                    <a:ext uri="{9D8B030D-6E8A-4147-A177-3AD203B41FA5}">
                      <a16:colId xmlns:a16="http://schemas.microsoft.com/office/drawing/2014/main" val="20000"/>
                    </a:ext>
                  </a:extLst>
                </a:gridCol>
                <a:gridCol w="1377000">
                  <a:extLst>
                    <a:ext uri="{9D8B030D-6E8A-4147-A177-3AD203B41FA5}">
                      <a16:colId xmlns:a16="http://schemas.microsoft.com/office/drawing/2014/main" val="20001"/>
                    </a:ext>
                  </a:extLst>
                </a:gridCol>
                <a:gridCol w="1377000">
                  <a:extLst>
                    <a:ext uri="{9D8B030D-6E8A-4147-A177-3AD203B41FA5}">
                      <a16:colId xmlns:a16="http://schemas.microsoft.com/office/drawing/2014/main" val="20002"/>
                    </a:ext>
                  </a:extLst>
                </a:gridCol>
                <a:gridCol w="1377000">
                  <a:extLst>
                    <a:ext uri="{9D8B030D-6E8A-4147-A177-3AD203B41FA5}">
                      <a16:colId xmlns:a16="http://schemas.microsoft.com/office/drawing/2014/main" val="20003"/>
                    </a:ext>
                  </a:extLst>
                </a:gridCol>
                <a:gridCol w="1377000">
                  <a:extLst>
                    <a:ext uri="{9D8B030D-6E8A-4147-A177-3AD203B41FA5}">
                      <a16:colId xmlns:a16="http://schemas.microsoft.com/office/drawing/2014/main" val="20004"/>
                    </a:ext>
                  </a:extLst>
                </a:gridCol>
                <a:gridCol w="1377000">
                  <a:extLst>
                    <a:ext uri="{9D8B030D-6E8A-4147-A177-3AD203B41FA5}">
                      <a16:colId xmlns:a16="http://schemas.microsoft.com/office/drawing/2014/main" val="20005"/>
                    </a:ext>
                  </a:extLst>
                </a:gridCol>
                <a:gridCol w="1378440">
                  <a:extLst>
                    <a:ext uri="{9D8B030D-6E8A-4147-A177-3AD203B41FA5}">
                      <a16:colId xmlns:a16="http://schemas.microsoft.com/office/drawing/2014/main" val="20006"/>
                    </a:ext>
                  </a:extLst>
                </a:gridCol>
              </a:tblGrid>
              <a:tr h="69408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SAN Volume Controller</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Backend 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(Physical)</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(Virtual Allocation)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286200">
                <a:tc rowSpan="3">
                  <a:txBody>
                    <a:bodyP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L06SVC03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XIV</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24.70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22.98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1.55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000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8D00"/>
                    </a:solidFill>
                  </a:tcPr>
                </a:tc>
                <a:extLst>
                  <a:ext uri="{0D108BD9-81ED-4DB2-BD59-A6C34878D82A}">
                    <a16:rowId xmlns:a16="http://schemas.microsoft.com/office/drawing/2014/main" val="10001"/>
                  </a:ext>
                </a:extLst>
              </a:tr>
              <a:tr h="286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AMS2100_A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4.69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1.56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8D00"/>
                    </a:solidFill>
                  </a:tcPr>
                </a:tc>
                <a:extLst>
                  <a:ext uri="{0D108BD9-81ED-4DB2-BD59-A6C34878D82A}">
                    <a16:rowId xmlns:a16="http://schemas.microsoft.com/office/drawing/2014/main" val="10002"/>
                  </a:ext>
                </a:extLst>
              </a:tr>
              <a:tr h="430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L06NETAPP (na01 and na02)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27.51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28.85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135%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bl>
          </a:graphicData>
        </a:graphic>
      </p:graphicFrame>
      <p:graphicFrame>
        <p:nvGraphicFramePr>
          <p:cNvPr id="462" name="Table 5"/>
          <p:cNvGraphicFramePr/>
          <p:nvPr>
            <p:extLst>
              <p:ext uri="{D42A27DB-BD31-4B8C-83A1-F6EECF244321}">
                <p14:modId xmlns:p14="http://schemas.microsoft.com/office/powerpoint/2010/main" val="3412366278"/>
              </p:ext>
            </p:extLst>
          </p:nvPr>
        </p:nvGraphicFramePr>
        <p:xfrm>
          <a:off x="676440" y="1389240"/>
          <a:ext cx="9640080" cy="3375720"/>
        </p:xfrm>
        <a:graphic>
          <a:graphicData uri="http://schemas.openxmlformats.org/drawingml/2006/table">
            <a:tbl>
              <a:tblPr/>
              <a:tblGrid>
                <a:gridCol w="1377000">
                  <a:extLst>
                    <a:ext uri="{9D8B030D-6E8A-4147-A177-3AD203B41FA5}">
                      <a16:colId xmlns:a16="http://schemas.microsoft.com/office/drawing/2014/main" val="20000"/>
                    </a:ext>
                  </a:extLst>
                </a:gridCol>
                <a:gridCol w="1481040">
                  <a:extLst>
                    <a:ext uri="{9D8B030D-6E8A-4147-A177-3AD203B41FA5}">
                      <a16:colId xmlns:a16="http://schemas.microsoft.com/office/drawing/2014/main" val="20001"/>
                    </a:ext>
                  </a:extLst>
                </a:gridCol>
                <a:gridCol w="1272960">
                  <a:extLst>
                    <a:ext uri="{9D8B030D-6E8A-4147-A177-3AD203B41FA5}">
                      <a16:colId xmlns:a16="http://schemas.microsoft.com/office/drawing/2014/main" val="20002"/>
                    </a:ext>
                  </a:extLst>
                </a:gridCol>
                <a:gridCol w="1377000">
                  <a:extLst>
                    <a:ext uri="{9D8B030D-6E8A-4147-A177-3AD203B41FA5}">
                      <a16:colId xmlns:a16="http://schemas.microsoft.com/office/drawing/2014/main" val="20003"/>
                    </a:ext>
                  </a:extLst>
                </a:gridCol>
                <a:gridCol w="1118520">
                  <a:extLst>
                    <a:ext uri="{9D8B030D-6E8A-4147-A177-3AD203B41FA5}">
                      <a16:colId xmlns:a16="http://schemas.microsoft.com/office/drawing/2014/main" val="20004"/>
                    </a:ext>
                  </a:extLst>
                </a:gridCol>
                <a:gridCol w="1635120">
                  <a:extLst>
                    <a:ext uri="{9D8B030D-6E8A-4147-A177-3AD203B41FA5}">
                      <a16:colId xmlns:a16="http://schemas.microsoft.com/office/drawing/2014/main" val="20005"/>
                    </a:ext>
                  </a:extLst>
                </a:gridCol>
                <a:gridCol w="1378440">
                  <a:extLst>
                    <a:ext uri="{9D8B030D-6E8A-4147-A177-3AD203B41FA5}">
                      <a16:colId xmlns:a16="http://schemas.microsoft.com/office/drawing/2014/main" val="20006"/>
                    </a:ext>
                  </a:extLst>
                </a:gridCol>
              </a:tblGrid>
              <a:tr h="68256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SAN Volume Controller</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Backend 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(Physical)</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(Virtual Allocation)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293760">
                <a:tc rowSpan="3">
                  <a:txBody>
                    <a:bodyPr/>
                    <a:lstStyle/>
                    <a:p>
                      <a:pPr algn="ctr">
                        <a:lnSpc>
                          <a:spcPct val="100000"/>
                        </a:lnSpc>
                      </a:pPr>
                      <a:r>
                        <a:rPr lang="en-US" sz="1200" b="0" strike="noStrike" spc="-1">
                          <a:solidFill>
                            <a:srgbClr val="000000"/>
                          </a:solidFill>
                          <a:uFill>
                            <a:solidFill>
                              <a:srgbClr val="FFFFFF"/>
                            </a:solidFill>
                          </a:uFill>
                          <a:latin typeface="Arial"/>
                          <a:ea typeface="DejaVu Sans"/>
                        </a:rPr>
                        <a:t>L01SVC01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L01VNX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97.4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94.92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2.56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000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79646"/>
                    </a:solidFill>
                  </a:tcPr>
                </a:tc>
                <a:extLst>
                  <a:ext uri="{0D108BD9-81ED-4DB2-BD59-A6C34878D82A}">
                    <a16:rowId xmlns:a16="http://schemas.microsoft.com/office/drawing/2014/main" val="10001"/>
                  </a:ext>
                </a:extLst>
              </a:tr>
              <a:tr h="268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L01VMAX 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4.06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3.46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147%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2"/>
                  </a:ext>
                </a:extLst>
              </a:tr>
              <a:tr h="268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L01VMAX 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18.27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15.71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2.55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136%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r h="268200">
                <a:tc rowSpan="3">
                  <a:txBody>
                    <a:bodyPr/>
                    <a:lstStyle/>
                    <a:p>
                      <a:pPr algn="ctr">
                        <a:lnSpc>
                          <a:spcPct val="100000"/>
                        </a:lnSpc>
                      </a:pPr>
                      <a:r>
                        <a:rPr lang="en-US" sz="1200" b="0" strike="noStrike" spc="-1">
                          <a:solidFill>
                            <a:srgbClr val="000000"/>
                          </a:solidFill>
                          <a:uFill>
                            <a:solidFill>
                              <a:srgbClr val="FFFFFF"/>
                            </a:solidFill>
                          </a:uFill>
                          <a:latin typeface="Arial"/>
                          <a:ea typeface="DejaVu Sans"/>
                        </a:rPr>
                        <a:t>L06SVC01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L06VNX</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96.49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87.69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8.79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115%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4"/>
                  </a:ext>
                </a:extLst>
              </a:tr>
              <a:tr h="26748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L06VMAX-B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18.27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9.23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5"/>
                  </a:ext>
                </a:extLst>
              </a:tr>
              <a:tr h="26748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AMS2100B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6.25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2.68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3.57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6"/>
                  </a:ext>
                </a:extLst>
              </a:tr>
              <a:tr h="2674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L01SVC02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L01V7K02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21.41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20.96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120%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7"/>
                  </a:ext>
                </a:extLst>
              </a:tr>
              <a:tr h="263160">
                <a:tc rowSpan="2">
                  <a:txBody>
                    <a:bodyPr/>
                    <a:lstStyle/>
                    <a:p>
                      <a:pPr algn="ctr">
                        <a:lnSpc>
                          <a:spcPct val="100000"/>
                        </a:lnSpc>
                      </a:pPr>
                      <a:r>
                        <a:rPr lang="en-US" sz="1200" b="0" strike="noStrike" spc="-1">
                          <a:solidFill>
                            <a:srgbClr val="000000"/>
                          </a:solidFill>
                          <a:uFill>
                            <a:solidFill>
                              <a:srgbClr val="FFFFFF"/>
                            </a:solidFill>
                          </a:uFill>
                          <a:latin typeface="Arial"/>
                          <a:ea typeface="DejaVu Sans"/>
                        </a:rPr>
                        <a:t>L06SVC02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L06V7K02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24.50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23.73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0.76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103%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8"/>
                  </a:ext>
                </a:extLst>
              </a:tr>
              <a:tr h="430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L06V7K02_Backup</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7.50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6.71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0.8</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89%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A85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A853"/>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64"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19</a:t>
            </a:r>
            <a:endParaRPr lang="en-US" sz="900" b="0" strike="noStrike" spc="-1">
              <a:solidFill>
                <a:srgbClr val="000000"/>
              </a:solidFill>
              <a:uFill>
                <a:solidFill>
                  <a:srgbClr val="FFFFFF"/>
                </a:solidFill>
              </a:uFill>
              <a:latin typeface="Arial"/>
            </a:endParaRPr>
          </a:p>
        </p:txBody>
      </p:sp>
      <p:sp>
        <p:nvSpPr>
          <p:cNvPr id="465"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NAS Capacity - Dixons</a:t>
            </a:r>
            <a:endParaRPr lang="en-US" sz="4200" b="0" strike="noStrike" spc="-1">
              <a:solidFill>
                <a:srgbClr val="000000"/>
              </a:solidFill>
              <a:uFill>
                <a:solidFill>
                  <a:srgbClr val="FFFFFF"/>
                </a:solidFill>
              </a:uFill>
              <a:latin typeface="Arial"/>
            </a:endParaRPr>
          </a:p>
        </p:txBody>
      </p:sp>
      <p:graphicFrame>
        <p:nvGraphicFramePr>
          <p:cNvPr id="466" name="Table 4"/>
          <p:cNvGraphicFramePr/>
          <p:nvPr>
            <p:extLst>
              <p:ext uri="{D42A27DB-BD31-4B8C-83A1-F6EECF244321}">
                <p14:modId xmlns:p14="http://schemas.microsoft.com/office/powerpoint/2010/main" val="2395991464"/>
              </p:ext>
            </p:extLst>
          </p:nvPr>
        </p:nvGraphicFramePr>
        <p:xfrm>
          <a:off x="676440" y="1526400"/>
          <a:ext cx="9640440" cy="2346960"/>
        </p:xfrm>
        <a:graphic>
          <a:graphicData uri="http://schemas.openxmlformats.org/drawingml/2006/table">
            <a:tbl>
              <a:tblPr/>
              <a:tblGrid>
                <a:gridCol w="1606680">
                  <a:extLst>
                    <a:ext uri="{9D8B030D-6E8A-4147-A177-3AD203B41FA5}">
                      <a16:colId xmlns:a16="http://schemas.microsoft.com/office/drawing/2014/main" val="20000"/>
                    </a:ext>
                  </a:extLst>
                </a:gridCol>
                <a:gridCol w="1606680">
                  <a:extLst>
                    <a:ext uri="{9D8B030D-6E8A-4147-A177-3AD203B41FA5}">
                      <a16:colId xmlns:a16="http://schemas.microsoft.com/office/drawing/2014/main" val="20001"/>
                    </a:ext>
                  </a:extLst>
                </a:gridCol>
                <a:gridCol w="1606680">
                  <a:extLst>
                    <a:ext uri="{9D8B030D-6E8A-4147-A177-3AD203B41FA5}">
                      <a16:colId xmlns:a16="http://schemas.microsoft.com/office/drawing/2014/main" val="20002"/>
                    </a:ext>
                  </a:extLst>
                </a:gridCol>
                <a:gridCol w="1606680">
                  <a:extLst>
                    <a:ext uri="{9D8B030D-6E8A-4147-A177-3AD203B41FA5}">
                      <a16:colId xmlns:a16="http://schemas.microsoft.com/office/drawing/2014/main" val="20003"/>
                    </a:ext>
                  </a:extLst>
                </a:gridCol>
                <a:gridCol w="1606680">
                  <a:extLst>
                    <a:ext uri="{9D8B030D-6E8A-4147-A177-3AD203B41FA5}">
                      <a16:colId xmlns:a16="http://schemas.microsoft.com/office/drawing/2014/main" val="20004"/>
                    </a:ext>
                  </a:extLst>
                </a:gridCol>
                <a:gridCol w="1607040">
                  <a:extLst>
                    <a:ext uri="{9D8B030D-6E8A-4147-A177-3AD203B41FA5}">
                      <a16:colId xmlns:a16="http://schemas.microsoft.com/office/drawing/2014/main" val="20005"/>
                    </a:ext>
                  </a:extLst>
                </a:gridCol>
              </a:tblGrid>
              <a:tr h="43308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NA11</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(NetApp)</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68%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00B050"/>
                    </a:solidFill>
                  </a:tcPr>
                </a:tc>
                <a:extLst>
                  <a:ext uri="{0D108BD9-81ED-4DB2-BD59-A6C34878D82A}">
                    <a16:rowId xmlns:a16="http://schemas.microsoft.com/office/drawing/2014/main" val="10001"/>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NA12</a:t>
                      </a:r>
                      <a:endParaRPr lang="en-US" sz="1200" b="0" strike="noStrike" spc="-1" dirty="0">
                        <a:solidFill>
                          <a:srgbClr val="000000"/>
                        </a:solidFill>
                        <a:uFill>
                          <a:solidFill>
                            <a:srgbClr val="FFFFFF"/>
                          </a:solidFill>
                        </a:uFill>
                        <a:latin typeface="Arial"/>
                      </a:endParaRPr>
                    </a:p>
                    <a:p>
                      <a:pPr algn="ctr">
                        <a:lnSpc>
                          <a:spcPct val="100000"/>
                        </a:lnSpc>
                      </a:pPr>
                      <a:r>
                        <a:rPr lang="en-US" sz="1200" b="0" strike="noStrike" spc="-1" dirty="0">
                          <a:solidFill>
                            <a:srgbClr val="000000"/>
                          </a:solidFill>
                          <a:uFill>
                            <a:solidFill>
                              <a:srgbClr val="FFFFFF"/>
                            </a:solidFill>
                          </a:uFill>
                          <a:latin typeface="Arial"/>
                          <a:ea typeface="DejaVu Sans"/>
                        </a:rPr>
                        <a:t>(NetApp)</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2"/>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NA13</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(NetApp)</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27</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3"/>
                  </a:ext>
                </a:extLst>
              </a:tr>
              <a:tr h="433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NA14</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DejaVu Sans"/>
                        </a:rPr>
                        <a:t>(NetApp)</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65%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68"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20</a:t>
            </a:r>
            <a:endParaRPr lang="en-US" sz="900" b="0" strike="noStrike" spc="-1">
              <a:solidFill>
                <a:srgbClr val="000000"/>
              </a:solidFill>
              <a:uFill>
                <a:solidFill>
                  <a:srgbClr val="FFFFFF"/>
                </a:solidFill>
              </a:uFill>
              <a:latin typeface="Arial"/>
            </a:endParaRPr>
          </a:p>
        </p:txBody>
      </p:sp>
      <p:sp>
        <p:nvSpPr>
          <p:cNvPr id="469"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SAN Capacity–Polaris &amp; Cloud Backup </a:t>
            </a:r>
            <a:endParaRPr lang="en-US" sz="4200" b="0" strike="noStrike" spc="-1">
              <a:solidFill>
                <a:srgbClr val="000000"/>
              </a:solidFill>
              <a:uFill>
                <a:solidFill>
                  <a:srgbClr val="FFFFFF"/>
                </a:solidFill>
              </a:uFill>
              <a:latin typeface="Arial"/>
            </a:endParaRPr>
          </a:p>
        </p:txBody>
      </p:sp>
      <p:graphicFrame>
        <p:nvGraphicFramePr>
          <p:cNvPr id="470" name="Table 4"/>
          <p:cNvGraphicFramePr/>
          <p:nvPr>
            <p:extLst>
              <p:ext uri="{D42A27DB-BD31-4B8C-83A1-F6EECF244321}">
                <p14:modId xmlns:p14="http://schemas.microsoft.com/office/powerpoint/2010/main" val="4116709434"/>
              </p:ext>
            </p:extLst>
          </p:nvPr>
        </p:nvGraphicFramePr>
        <p:xfrm>
          <a:off x="676440" y="1505160"/>
          <a:ext cx="9640440" cy="2457240"/>
        </p:xfrm>
        <a:graphic>
          <a:graphicData uri="http://schemas.openxmlformats.org/drawingml/2006/table">
            <a:tbl>
              <a:tblPr/>
              <a:tblGrid>
                <a:gridCol w="1606680">
                  <a:extLst>
                    <a:ext uri="{9D8B030D-6E8A-4147-A177-3AD203B41FA5}">
                      <a16:colId xmlns:a16="http://schemas.microsoft.com/office/drawing/2014/main" val="20000"/>
                    </a:ext>
                  </a:extLst>
                </a:gridCol>
                <a:gridCol w="1606680">
                  <a:extLst>
                    <a:ext uri="{9D8B030D-6E8A-4147-A177-3AD203B41FA5}">
                      <a16:colId xmlns:a16="http://schemas.microsoft.com/office/drawing/2014/main" val="20001"/>
                    </a:ext>
                  </a:extLst>
                </a:gridCol>
                <a:gridCol w="1606680">
                  <a:extLst>
                    <a:ext uri="{9D8B030D-6E8A-4147-A177-3AD203B41FA5}">
                      <a16:colId xmlns:a16="http://schemas.microsoft.com/office/drawing/2014/main" val="20002"/>
                    </a:ext>
                  </a:extLst>
                </a:gridCol>
                <a:gridCol w="1606680">
                  <a:extLst>
                    <a:ext uri="{9D8B030D-6E8A-4147-A177-3AD203B41FA5}">
                      <a16:colId xmlns:a16="http://schemas.microsoft.com/office/drawing/2014/main" val="20003"/>
                    </a:ext>
                  </a:extLst>
                </a:gridCol>
                <a:gridCol w="1606680">
                  <a:extLst>
                    <a:ext uri="{9D8B030D-6E8A-4147-A177-3AD203B41FA5}">
                      <a16:colId xmlns:a16="http://schemas.microsoft.com/office/drawing/2014/main" val="20004"/>
                    </a:ext>
                  </a:extLst>
                </a:gridCol>
                <a:gridCol w="1607040">
                  <a:extLst>
                    <a:ext uri="{9D8B030D-6E8A-4147-A177-3AD203B41FA5}">
                      <a16:colId xmlns:a16="http://schemas.microsoft.com/office/drawing/2014/main" val="20005"/>
                    </a:ext>
                  </a:extLst>
                </a:gridCol>
              </a:tblGrid>
              <a:tr h="62844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Serial no.</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Device name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Available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GBNPSXSVC01 (SVC) - 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446.06</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383.97</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62.09</a:t>
                      </a: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C000"/>
                    </a:solidFill>
                  </a:tcPr>
                </a:tc>
                <a:extLst>
                  <a:ext uri="{0D108BD9-81ED-4DB2-BD59-A6C34878D82A}">
                    <a16:rowId xmlns:a16="http://schemas.microsoft.com/office/drawing/2014/main" val="10001"/>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GBFPSXSVC01 (SVC) - Polaris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291.10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244.75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46.83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2"/>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GBNPCXV7K11 (V7000) - 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502.83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455.51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47.56</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GBFPCXV7K11 (V7000)- CBS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471.19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440.81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30.38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94%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72" name="CustomShape 2"/>
          <p:cNvSpPr/>
          <p:nvPr/>
        </p:nvSpPr>
        <p:spPr>
          <a:xfrm>
            <a:off x="463500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21</a:t>
            </a:r>
            <a:endParaRPr lang="en-US" sz="900" b="0" strike="noStrike" spc="-1">
              <a:solidFill>
                <a:srgbClr val="000000"/>
              </a:solidFill>
              <a:uFill>
                <a:solidFill>
                  <a:srgbClr val="FFFFFF"/>
                </a:solidFill>
              </a:uFill>
              <a:latin typeface="Arial"/>
            </a:endParaRPr>
          </a:p>
        </p:txBody>
      </p:sp>
      <p:sp>
        <p:nvSpPr>
          <p:cNvPr id="473"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SAN Capacity - Polaris</a:t>
            </a:r>
            <a:endParaRPr lang="en-US" sz="4200" b="0" strike="noStrike" spc="-1">
              <a:solidFill>
                <a:srgbClr val="000000"/>
              </a:solidFill>
              <a:uFill>
                <a:solidFill>
                  <a:srgbClr val="FFFFFF"/>
                </a:solidFill>
              </a:uFill>
              <a:latin typeface="Arial"/>
            </a:endParaRPr>
          </a:p>
        </p:txBody>
      </p:sp>
      <p:graphicFrame>
        <p:nvGraphicFramePr>
          <p:cNvPr id="474" name="Table 4"/>
          <p:cNvGraphicFramePr/>
          <p:nvPr>
            <p:extLst>
              <p:ext uri="{D42A27DB-BD31-4B8C-83A1-F6EECF244321}">
                <p14:modId xmlns:p14="http://schemas.microsoft.com/office/powerpoint/2010/main" val="1022364134"/>
              </p:ext>
            </p:extLst>
          </p:nvPr>
        </p:nvGraphicFramePr>
        <p:xfrm>
          <a:off x="676440" y="1374840"/>
          <a:ext cx="9640440" cy="2560320"/>
        </p:xfrm>
        <a:graphic>
          <a:graphicData uri="http://schemas.openxmlformats.org/drawingml/2006/table">
            <a:tbl>
              <a:tblPr/>
              <a:tblGrid>
                <a:gridCol w="1377000">
                  <a:extLst>
                    <a:ext uri="{9D8B030D-6E8A-4147-A177-3AD203B41FA5}">
                      <a16:colId xmlns:a16="http://schemas.microsoft.com/office/drawing/2014/main" val="20000"/>
                    </a:ext>
                  </a:extLst>
                </a:gridCol>
                <a:gridCol w="1377000">
                  <a:extLst>
                    <a:ext uri="{9D8B030D-6E8A-4147-A177-3AD203B41FA5}">
                      <a16:colId xmlns:a16="http://schemas.microsoft.com/office/drawing/2014/main" val="20001"/>
                    </a:ext>
                  </a:extLst>
                </a:gridCol>
                <a:gridCol w="1377000">
                  <a:extLst>
                    <a:ext uri="{9D8B030D-6E8A-4147-A177-3AD203B41FA5}">
                      <a16:colId xmlns:a16="http://schemas.microsoft.com/office/drawing/2014/main" val="20002"/>
                    </a:ext>
                  </a:extLst>
                </a:gridCol>
                <a:gridCol w="1377000">
                  <a:extLst>
                    <a:ext uri="{9D8B030D-6E8A-4147-A177-3AD203B41FA5}">
                      <a16:colId xmlns:a16="http://schemas.microsoft.com/office/drawing/2014/main" val="20003"/>
                    </a:ext>
                  </a:extLst>
                </a:gridCol>
                <a:gridCol w="1377000">
                  <a:extLst>
                    <a:ext uri="{9D8B030D-6E8A-4147-A177-3AD203B41FA5}">
                      <a16:colId xmlns:a16="http://schemas.microsoft.com/office/drawing/2014/main" val="20004"/>
                    </a:ext>
                  </a:extLst>
                </a:gridCol>
                <a:gridCol w="1377000">
                  <a:extLst>
                    <a:ext uri="{9D8B030D-6E8A-4147-A177-3AD203B41FA5}">
                      <a16:colId xmlns:a16="http://schemas.microsoft.com/office/drawing/2014/main" val="20005"/>
                    </a:ext>
                  </a:extLst>
                </a:gridCol>
                <a:gridCol w="1378440">
                  <a:extLst>
                    <a:ext uri="{9D8B030D-6E8A-4147-A177-3AD203B41FA5}">
                      <a16:colId xmlns:a16="http://schemas.microsoft.com/office/drawing/2014/main" val="20006"/>
                    </a:ext>
                  </a:extLst>
                </a:gridCol>
              </a:tblGrid>
              <a:tr h="68256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SAN Volume Controller</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Backend Storage Array</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Total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Allocated Capacity (TB)</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Available Capacity (TB)</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(Physical)</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utilized</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(Virtual Allocation)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0200">
                <a:tc rowSpan="3">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GBNPSXXIV01_0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291.10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243.89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45.93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86%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112%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C000"/>
                    </a:solidFill>
                  </a:tcPr>
                </a:tc>
                <a:extLst>
                  <a:ext uri="{0D108BD9-81ED-4DB2-BD59-A6C34878D82A}">
                    <a16:rowId xmlns:a16="http://schemas.microsoft.com/office/drawing/2014/main" val="10001"/>
                  </a:ext>
                </a:extLst>
              </a:tr>
              <a:tr h="430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GBNPSXDS801_300 GB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48.71</a:t>
                      </a:r>
                      <a:endParaRPr lang="en-US" sz="1200" b="0" strike="noStrike" spc="-1">
                        <a:solidFill>
                          <a:srgbClr val="000000"/>
                        </a:solidFill>
                        <a:uFill>
                          <a:solidFill>
                            <a:srgbClr val="FFFFFF"/>
                          </a:solidFill>
                        </a:uFill>
                        <a:latin typeface="Arial"/>
                      </a:endParaRPr>
                    </a:p>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34.83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13.82</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106%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extLst>
                  <a:ext uri="{0D108BD9-81ED-4DB2-BD59-A6C34878D82A}">
                    <a16:rowId xmlns:a16="http://schemas.microsoft.com/office/drawing/2014/main" val="10002"/>
                  </a:ext>
                </a:extLst>
              </a:tr>
              <a:tr h="430200">
                <a:tc vMerge="1">
                  <a:txBody>
                    <a:bodyPr/>
                    <a:lstStyle/>
                    <a:p>
                      <a:endParaRPr lang="en-US"/>
                    </a:p>
                  </a:txBody>
                  <a:tcPr>
                    <a:solidFill>
                      <a:srgbClr val="729FCF"/>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GBNPSXDS801_600 GB</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106.25</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103.54</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2.34</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140%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3"/>
                  </a:ext>
                </a:extLst>
              </a:tr>
              <a:tr h="4302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GBFPSXSVC01</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GBFPSXXIV01_0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291.10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237.90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46.35</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126%</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76"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22</a:t>
            </a:r>
            <a:endParaRPr lang="en-US" sz="900" b="0" strike="noStrike" spc="-1">
              <a:solidFill>
                <a:srgbClr val="000000"/>
              </a:solidFill>
              <a:uFill>
                <a:solidFill>
                  <a:srgbClr val="FFFFFF"/>
                </a:solidFill>
              </a:uFill>
              <a:latin typeface="Arial"/>
            </a:endParaRPr>
          </a:p>
        </p:txBody>
      </p:sp>
      <p:sp>
        <p:nvSpPr>
          <p:cNvPr id="477"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Delivery Achievements (Monthly)</a:t>
            </a:r>
            <a:endParaRPr lang="en-US" sz="4200" b="0" strike="noStrike" spc="-1">
              <a:solidFill>
                <a:srgbClr val="000000"/>
              </a:solidFill>
              <a:uFill>
                <a:solidFill>
                  <a:srgbClr val="FFFFFF"/>
                </a:solidFill>
              </a:uFill>
              <a:latin typeface="Arial"/>
            </a:endParaRPr>
          </a:p>
        </p:txBody>
      </p:sp>
      <p:sp>
        <p:nvSpPr>
          <p:cNvPr id="478" name="CustomShape 4"/>
          <p:cNvSpPr/>
          <p:nvPr/>
        </p:nvSpPr>
        <p:spPr>
          <a:xfrm>
            <a:off x="854280" y="1463040"/>
            <a:ext cx="9475920" cy="669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Team contact details</a:t>
            </a:r>
            <a:endParaRPr lang="en-US" sz="4200" b="0" strike="noStrike" spc="-1">
              <a:solidFill>
                <a:srgbClr val="000000"/>
              </a:solidFill>
              <a:uFill>
                <a:solidFill>
                  <a:srgbClr val="FFFFFF"/>
                </a:solidFill>
              </a:uFill>
              <a:latin typeface="Arial"/>
            </a:endParaRPr>
          </a:p>
        </p:txBody>
      </p:sp>
      <p:sp>
        <p:nvSpPr>
          <p:cNvPr id="480" name="CustomShape 2"/>
          <p:cNvSpPr/>
          <p:nvPr/>
        </p:nvSpPr>
        <p:spPr>
          <a:xfrm>
            <a:off x="591120" y="3710520"/>
            <a:ext cx="1964520" cy="378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NAS Team Details</a:t>
            </a:r>
            <a:endParaRPr lang="en-US" sz="2000" b="0" strike="noStrike" spc="-1">
              <a:solidFill>
                <a:srgbClr val="000000"/>
              </a:solidFill>
              <a:uFill>
                <a:solidFill>
                  <a:srgbClr val="FFFFFF"/>
                </a:solidFill>
              </a:uFill>
              <a:latin typeface="Arial"/>
            </a:endParaRPr>
          </a:p>
        </p:txBody>
      </p:sp>
      <p:sp>
        <p:nvSpPr>
          <p:cNvPr id="481" name="CustomShape 3"/>
          <p:cNvSpPr/>
          <p:nvPr/>
        </p:nvSpPr>
        <p:spPr>
          <a:xfrm>
            <a:off x="550800" y="1317600"/>
            <a:ext cx="2374920" cy="33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SAN Team Details</a:t>
            </a:r>
            <a:endParaRPr lang="en-US" sz="2000" b="0" strike="noStrike" spc="-1">
              <a:solidFill>
                <a:srgbClr val="000000"/>
              </a:solidFill>
              <a:uFill>
                <a:solidFill>
                  <a:srgbClr val="FFFFFF"/>
                </a:solidFill>
              </a:uFill>
              <a:latin typeface="Arial"/>
            </a:endParaRPr>
          </a:p>
        </p:txBody>
      </p:sp>
      <p:sp>
        <p:nvSpPr>
          <p:cNvPr id="482" name="CustomShape 4"/>
          <p:cNvSpPr/>
          <p:nvPr/>
        </p:nvSpPr>
        <p:spPr>
          <a:xfrm>
            <a:off x="765000" y="6035400"/>
            <a:ext cx="7026480" cy="38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NAS On Call Numbers   +91-9582448877, +91-9538777357</a:t>
            </a:r>
            <a:endParaRPr lang="en-US" sz="2000" b="0" strike="noStrike" spc="-1">
              <a:solidFill>
                <a:srgbClr val="000000"/>
              </a:solidFill>
              <a:uFill>
                <a:solidFill>
                  <a:srgbClr val="FFFFFF"/>
                </a:solidFill>
              </a:uFill>
              <a:latin typeface="Arial"/>
            </a:endParaRPr>
          </a:p>
        </p:txBody>
      </p:sp>
      <p:graphicFrame>
        <p:nvGraphicFramePr>
          <p:cNvPr id="483" name="Table 5"/>
          <p:cNvGraphicFramePr/>
          <p:nvPr/>
        </p:nvGraphicFramePr>
        <p:xfrm>
          <a:off x="676440" y="1987200"/>
          <a:ext cx="9184680" cy="1482480"/>
        </p:xfrm>
        <a:graphic>
          <a:graphicData uri="http://schemas.openxmlformats.org/drawingml/2006/table">
            <a:tbl>
              <a:tblPr/>
              <a:tblGrid>
                <a:gridCol w="3061440">
                  <a:extLst>
                    <a:ext uri="{9D8B030D-6E8A-4147-A177-3AD203B41FA5}">
                      <a16:colId xmlns:a16="http://schemas.microsoft.com/office/drawing/2014/main" val="20000"/>
                    </a:ext>
                  </a:extLst>
                </a:gridCol>
                <a:gridCol w="3061440">
                  <a:extLst>
                    <a:ext uri="{9D8B030D-6E8A-4147-A177-3AD203B41FA5}">
                      <a16:colId xmlns:a16="http://schemas.microsoft.com/office/drawing/2014/main" val="20001"/>
                    </a:ext>
                  </a:extLst>
                </a:gridCol>
                <a:gridCol w="3061800">
                  <a:extLst>
                    <a:ext uri="{9D8B030D-6E8A-4147-A177-3AD203B41FA5}">
                      <a16:colId xmlns:a16="http://schemas.microsoft.com/office/drawing/2014/main" val="20002"/>
                    </a:ext>
                  </a:extLst>
                </a:gridCol>
              </a:tblGrid>
              <a:tr h="370800">
                <a:tc>
                  <a:txBody>
                    <a:bodyPr/>
                    <a:lstStyle/>
                    <a:p>
                      <a:pPr algn="ctr">
                        <a:lnSpc>
                          <a:spcPct val="100000"/>
                        </a:lnSpc>
                      </a:pPr>
                      <a:r>
                        <a:rPr lang="en-US" sz="1800" b="1" strike="noStrike" spc="-1">
                          <a:solidFill>
                            <a:srgbClr val="FFFFFF"/>
                          </a:solidFill>
                          <a:uFill>
                            <a:solidFill>
                              <a:srgbClr val="FFFFFF"/>
                            </a:solidFill>
                          </a:uFill>
                          <a:latin typeface="Arial"/>
                          <a:ea typeface="DejaVu Sans"/>
                        </a:rPr>
                        <a:t>Name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DejaVu Sans"/>
                        </a:rPr>
                        <a:t>Contact Number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DejaVu Sans"/>
                        </a:rPr>
                        <a:t>email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Kiran Kasavajhala (SME)</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+91-8050915109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kkasavaj@in.ibm.com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Venkata Sai Pani Kumar K</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+91-9902267733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vkothuri@in.ibm.com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08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Bala Subramanyam H K</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+91-9629173222</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bahubra@in.ibm.com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graphicFrame>
        <p:nvGraphicFramePr>
          <p:cNvPr id="484" name="Table 6"/>
          <p:cNvGraphicFramePr/>
          <p:nvPr/>
        </p:nvGraphicFramePr>
        <p:xfrm>
          <a:off x="676440" y="4236840"/>
          <a:ext cx="9184680" cy="1101960"/>
        </p:xfrm>
        <a:graphic>
          <a:graphicData uri="http://schemas.openxmlformats.org/drawingml/2006/table">
            <a:tbl>
              <a:tblPr/>
              <a:tblGrid>
                <a:gridCol w="3061440">
                  <a:extLst>
                    <a:ext uri="{9D8B030D-6E8A-4147-A177-3AD203B41FA5}">
                      <a16:colId xmlns:a16="http://schemas.microsoft.com/office/drawing/2014/main" val="20000"/>
                    </a:ext>
                  </a:extLst>
                </a:gridCol>
                <a:gridCol w="3061440">
                  <a:extLst>
                    <a:ext uri="{9D8B030D-6E8A-4147-A177-3AD203B41FA5}">
                      <a16:colId xmlns:a16="http://schemas.microsoft.com/office/drawing/2014/main" val="20001"/>
                    </a:ext>
                  </a:extLst>
                </a:gridCol>
                <a:gridCol w="3061800">
                  <a:extLst>
                    <a:ext uri="{9D8B030D-6E8A-4147-A177-3AD203B41FA5}">
                      <a16:colId xmlns:a16="http://schemas.microsoft.com/office/drawing/2014/main" val="20002"/>
                    </a:ext>
                  </a:extLst>
                </a:gridCol>
              </a:tblGrid>
              <a:tr h="370800">
                <a:tc>
                  <a:txBody>
                    <a:bodyPr/>
                    <a:lstStyle/>
                    <a:p>
                      <a:pPr algn="ctr">
                        <a:lnSpc>
                          <a:spcPct val="100000"/>
                        </a:lnSpc>
                      </a:pPr>
                      <a:r>
                        <a:rPr lang="en-US" sz="1800" b="1" strike="noStrike" spc="-1">
                          <a:solidFill>
                            <a:srgbClr val="FFFFFF"/>
                          </a:solidFill>
                          <a:uFill>
                            <a:solidFill>
                              <a:srgbClr val="FFFFFF"/>
                            </a:solidFill>
                          </a:uFill>
                          <a:latin typeface="Arial"/>
                          <a:ea typeface="DejaVu Sans"/>
                        </a:rPr>
                        <a:t>Name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DejaVu Sans"/>
                        </a:rPr>
                        <a:t>Contact Number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DejaVu Sans"/>
                        </a:rPr>
                        <a:t>email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Prity Sharma</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+91-9582448877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pritysha@in.ibm.com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9ECF3"/>
                    </a:solidFill>
                  </a:tcPr>
                </a:tc>
                <a:extLst>
                  <a:ext uri="{0D108BD9-81ED-4DB2-BD59-A6C34878D82A}">
                    <a16:rowId xmlns:a16="http://schemas.microsoft.com/office/drawing/2014/main" val="10001"/>
                  </a:ext>
                </a:extLst>
              </a:tr>
              <a:tr h="36036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Bhaskara </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+91-9538777357</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bpitchik@in.ibm.com</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2"/>
                  </a:ext>
                </a:extLst>
              </a:tr>
            </a:tbl>
          </a:graphicData>
        </a:graphic>
      </p:graphicFrame>
      <p:sp>
        <p:nvSpPr>
          <p:cNvPr id="485" name="CustomShape 7"/>
          <p:cNvSpPr/>
          <p:nvPr/>
        </p:nvSpPr>
        <p:spPr>
          <a:xfrm>
            <a:off x="465264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23</a:t>
            </a:r>
            <a:endParaRPr lang="en-US" sz="900" b="0" strike="noStrike" spc="-1">
              <a:solidFill>
                <a:srgbClr val="000000"/>
              </a:solidFill>
              <a:uFill>
                <a:solidFill>
                  <a:srgbClr val="FFFFFF"/>
                </a:solidFill>
              </a:uFill>
              <a:latin typeface="Arial"/>
            </a:endParaRPr>
          </a:p>
        </p:txBody>
      </p:sp>
      <p:sp>
        <p:nvSpPr>
          <p:cNvPr id="486" name="CustomShape 8"/>
          <p:cNvSpPr/>
          <p:nvPr/>
        </p:nvSpPr>
        <p:spPr>
          <a:xfrm>
            <a:off x="765000" y="5593320"/>
            <a:ext cx="7026480" cy="38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SAN On Call Numbers   +91-8050915109, +91-9902267733</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1959840" y="3526920"/>
            <a:ext cx="6796440" cy="93924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gn="ctr">
              <a:lnSpc>
                <a:spcPct val="80000"/>
              </a:lnSpc>
            </a:pPr>
            <a:r>
              <a:rPr lang="en-US" sz="4600" b="0" strike="noStrike" spc="-1">
                <a:solidFill>
                  <a:srgbClr val="008CA8"/>
                </a:solidFill>
                <a:uFill>
                  <a:solidFill>
                    <a:srgbClr val="FFFFFF"/>
                  </a:solidFill>
                </a:uFill>
                <a:latin typeface="Arial"/>
                <a:ea typeface="DejaVu Sans"/>
              </a:rPr>
              <a:t>Thank you</a:t>
            </a:r>
            <a:endParaRPr lang="en-US" sz="4600" b="0" strike="noStrike" spc="-1">
              <a:solidFill>
                <a:srgbClr val="000000"/>
              </a:solidFill>
              <a:uFill>
                <a:solidFill>
                  <a:srgbClr val="FFFFFF"/>
                </a:solidFill>
              </a:uFill>
              <a:latin typeface="Arial"/>
            </a:endParaRPr>
          </a:p>
        </p:txBody>
      </p:sp>
      <p:sp>
        <p:nvSpPr>
          <p:cNvPr id="488" name="CustomShape 2"/>
          <p:cNvSpPr/>
          <p:nvPr/>
        </p:nvSpPr>
        <p:spPr>
          <a:xfrm>
            <a:off x="4667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24</a:t>
            </a:r>
            <a:endParaRPr lang="en-US" sz="9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120960" y="1409760"/>
            <a:ext cx="10185840" cy="5296680"/>
          </a:xfrm>
          <a:prstGeom prst="rect">
            <a:avLst/>
          </a:prstGeom>
          <a:noFill/>
          <a:ln>
            <a:noFill/>
          </a:ln>
        </p:spPr>
        <p:style>
          <a:lnRef idx="0">
            <a:scrgbClr r="0" g="0" b="0"/>
          </a:lnRef>
          <a:fillRef idx="0">
            <a:scrgbClr r="0" g="0" b="0"/>
          </a:fillRef>
          <a:effectRef idx="0">
            <a:scrgbClr r="0" g="0" b="0"/>
          </a:effectRef>
          <a:fontRef idx="minor"/>
        </p:style>
        <p:txBody>
          <a:bodyPr lIns="0" tIns="0" rIns="36000" bIns="0"/>
          <a:lstStyle/>
          <a:p>
            <a:pPr>
              <a:lnSpc>
                <a:spcPct val="100000"/>
              </a:lnSpc>
              <a:spcBef>
                <a:spcPts val="1199"/>
              </a:spcBef>
            </a:pPr>
            <a:endParaRPr lang="en-US" sz="1800" b="0" strike="noStrike" spc="-1">
              <a:solidFill>
                <a:srgbClr val="000000"/>
              </a:solidFill>
              <a:uFill>
                <a:solidFill>
                  <a:srgbClr val="FFFFFF"/>
                </a:solidFill>
              </a:uFill>
              <a:latin typeface="Arial"/>
            </a:endParaRPr>
          </a:p>
          <a:p>
            <a:pPr>
              <a:lnSpc>
                <a:spcPct val="100000"/>
              </a:lnSpc>
              <a:spcBef>
                <a:spcPts val="1199"/>
              </a:spcBef>
            </a:pPr>
            <a:r>
              <a:rPr lang="en-US" sz="2800" b="0" strike="noStrike" spc="-1">
                <a:solidFill>
                  <a:srgbClr val="000000"/>
                </a:solidFill>
                <a:uFill>
                  <a:solidFill>
                    <a:srgbClr val="FFFFFF"/>
                  </a:solidFill>
                </a:uFill>
                <a:latin typeface="Arial"/>
                <a:ea typeface="DejaVu Sans"/>
              </a:rPr>
              <a:t>   </a:t>
            </a:r>
            <a:endParaRPr lang="en-US" sz="2800" b="0" strike="noStrike" spc="-1">
              <a:solidFill>
                <a:srgbClr val="000000"/>
              </a:solidFill>
              <a:uFill>
                <a:solidFill>
                  <a:srgbClr val="FFFFFF"/>
                </a:solidFill>
              </a:uFill>
              <a:latin typeface="Arial"/>
            </a:endParaRPr>
          </a:p>
          <a:p>
            <a:pPr>
              <a:lnSpc>
                <a:spcPct val="100000"/>
              </a:lnSpc>
              <a:spcBef>
                <a:spcPts val="1199"/>
              </a:spcBef>
            </a:pPr>
            <a:endParaRPr lang="en-US" sz="2800" b="0" strike="noStrike" spc="-1">
              <a:solidFill>
                <a:srgbClr val="000000"/>
              </a:solidFill>
              <a:uFill>
                <a:solidFill>
                  <a:srgbClr val="FFFFFF"/>
                </a:solidFill>
              </a:uFill>
              <a:latin typeface="Arial"/>
            </a:endParaRPr>
          </a:p>
          <a:p>
            <a:pPr>
              <a:lnSpc>
                <a:spcPct val="100000"/>
              </a:lnSpc>
              <a:spcBef>
                <a:spcPts val="1199"/>
              </a:spcBef>
            </a:pPr>
            <a:endParaRPr lang="en-US" sz="2800" b="0" strike="noStrike" spc="-1">
              <a:solidFill>
                <a:srgbClr val="000000"/>
              </a:solidFill>
              <a:uFill>
                <a:solidFill>
                  <a:srgbClr val="FFFFFF"/>
                </a:solidFill>
              </a:uFill>
              <a:latin typeface="Arial"/>
            </a:endParaRPr>
          </a:p>
        </p:txBody>
      </p:sp>
      <p:sp>
        <p:nvSpPr>
          <p:cNvPr id="375" name="CustomShape 2"/>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76" name="CustomShape 3"/>
          <p:cNvSpPr/>
          <p:nvPr/>
        </p:nvSpPr>
        <p:spPr>
          <a:xfrm>
            <a:off x="4407120" y="7211160"/>
            <a:ext cx="900720" cy="21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800" b="0" strike="noStrike" spc="-1">
                <a:solidFill>
                  <a:srgbClr val="000000"/>
                </a:solidFill>
                <a:uFill>
                  <a:solidFill>
                    <a:srgbClr val="FFFFFF"/>
                  </a:solidFill>
                </a:uFill>
                <a:latin typeface="Arial"/>
                <a:ea typeface="DejaVu Sans"/>
              </a:rPr>
              <a:t> </a:t>
            </a:r>
            <a:r>
              <a:rPr lang="en-US" sz="800" b="0" strike="noStrike" spc="-1">
                <a:solidFill>
                  <a:srgbClr val="000000"/>
                </a:solidFill>
                <a:uFill>
                  <a:solidFill>
                    <a:srgbClr val="FFFFFF"/>
                  </a:solidFill>
                </a:uFill>
                <a:latin typeface="Arial"/>
                <a:ea typeface="DejaVu Sans"/>
              </a:rPr>
              <a:t>Page 2 </a:t>
            </a:r>
            <a:endParaRPr lang="en-US" sz="800" b="0" strike="noStrike" spc="-1">
              <a:solidFill>
                <a:srgbClr val="000000"/>
              </a:solidFill>
              <a:uFill>
                <a:solidFill>
                  <a:srgbClr val="FFFFFF"/>
                </a:solidFill>
              </a:uFill>
              <a:latin typeface="Arial"/>
            </a:endParaRPr>
          </a:p>
        </p:txBody>
      </p:sp>
      <p:sp>
        <p:nvSpPr>
          <p:cNvPr id="377" name="CustomShape 4"/>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90000"/>
              </a:lnSpc>
            </a:pPr>
            <a:r>
              <a:rPr lang="en-US" sz="4000" b="0" strike="noStrike" spc="-1">
                <a:solidFill>
                  <a:srgbClr val="000000"/>
                </a:solidFill>
                <a:uFill>
                  <a:solidFill>
                    <a:srgbClr val="FFFFFF"/>
                  </a:solidFill>
                </a:uFill>
                <a:latin typeface="Arial"/>
                <a:ea typeface="DejaVu Sans"/>
              </a:rPr>
              <a:t>Open Action Items</a:t>
            </a:r>
            <a:endParaRPr lang="en-US" sz="4000" b="0" strike="noStrike" spc="-1">
              <a:solidFill>
                <a:srgbClr val="000000"/>
              </a:solidFill>
              <a:uFill>
                <a:solidFill>
                  <a:srgbClr val="FFFFFF"/>
                </a:solidFill>
              </a:uFill>
              <a:latin typeface="Arial"/>
            </a:endParaRPr>
          </a:p>
        </p:txBody>
      </p:sp>
      <p:graphicFrame>
        <p:nvGraphicFramePr>
          <p:cNvPr id="378" name="Table 5"/>
          <p:cNvGraphicFramePr/>
          <p:nvPr>
            <p:extLst>
              <p:ext uri="{D42A27DB-BD31-4B8C-83A1-F6EECF244321}">
                <p14:modId xmlns:p14="http://schemas.microsoft.com/office/powerpoint/2010/main" val="3665332993"/>
              </p:ext>
            </p:extLst>
          </p:nvPr>
        </p:nvGraphicFramePr>
        <p:xfrm>
          <a:off x="304799" y="1409760"/>
          <a:ext cx="9946199" cy="1130240"/>
        </p:xfrm>
        <a:graphic>
          <a:graphicData uri="http://schemas.openxmlformats.org/drawingml/2006/table">
            <a:tbl>
              <a:tblPr/>
              <a:tblGrid>
                <a:gridCol w="1367997">
                  <a:extLst>
                    <a:ext uri="{9D8B030D-6E8A-4147-A177-3AD203B41FA5}">
                      <a16:colId xmlns:a16="http://schemas.microsoft.com/office/drawing/2014/main" val="20000"/>
                    </a:ext>
                  </a:extLst>
                </a:gridCol>
                <a:gridCol w="1411552">
                  <a:extLst>
                    <a:ext uri="{9D8B030D-6E8A-4147-A177-3AD203B41FA5}">
                      <a16:colId xmlns:a16="http://schemas.microsoft.com/office/drawing/2014/main" val="20001"/>
                    </a:ext>
                  </a:extLst>
                </a:gridCol>
                <a:gridCol w="979266">
                  <a:extLst>
                    <a:ext uri="{9D8B030D-6E8A-4147-A177-3AD203B41FA5}">
                      <a16:colId xmlns:a16="http://schemas.microsoft.com/office/drawing/2014/main" val="20002"/>
                    </a:ext>
                  </a:extLst>
                </a:gridCol>
                <a:gridCol w="907401">
                  <a:extLst>
                    <a:ext uri="{9D8B030D-6E8A-4147-A177-3AD203B41FA5}">
                      <a16:colId xmlns:a16="http://schemas.microsoft.com/office/drawing/2014/main" val="20003"/>
                    </a:ext>
                  </a:extLst>
                </a:gridCol>
                <a:gridCol w="1022459">
                  <a:extLst>
                    <a:ext uri="{9D8B030D-6E8A-4147-A177-3AD203B41FA5}">
                      <a16:colId xmlns:a16="http://schemas.microsoft.com/office/drawing/2014/main" val="20004"/>
                    </a:ext>
                  </a:extLst>
                </a:gridCol>
                <a:gridCol w="1137881">
                  <a:extLst>
                    <a:ext uri="{9D8B030D-6E8A-4147-A177-3AD203B41FA5}">
                      <a16:colId xmlns:a16="http://schemas.microsoft.com/office/drawing/2014/main" val="20005"/>
                    </a:ext>
                  </a:extLst>
                </a:gridCol>
                <a:gridCol w="675832">
                  <a:extLst>
                    <a:ext uri="{9D8B030D-6E8A-4147-A177-3AD203B41FA5}">
                      <a16:colId xmlns:a16="http://schemas.microsoft.com/office/drawing/2014/main" val="20006"/>
                    </a:ext>
                  </a:extLst>
                </a:gridCol>
                <a:gridCol w="874734">
                  <a:extLst>
                    <a:ext uri="{9D8B030D-6E8A-4147-A177-3AD203B41FA5}">
                      <a16:colId xmlns:a16="http://schemas.microsoft.com/office/drawing/2014/main" val="20007"/>
                    </a:ext>
                  </a:extLst>
                </a:gridCol>
                <a:gridCol w="1569077">
                  <a:extLst>
                    <a:ext uri="{9D8B030D-6E8A-4147-A177-3AD203B41FA5}">
                      <a16:colId xmlns:a16="http://schemas.microsoft.com/office/drawing/2014/main" val="20008"/>
                    </a:ext>
                  </a:extLst>
                </a:gridCol>
              </a:tblGrid>
              <a:tr h="724111">
                <a:tc>
                  <a:txBody>
                    <a:bodyPr/>
                    <a:lstStyle/>
                    <a:p>
                      <a:pPr algn="ctr">
                        <a:lnSpc>
                          <a:spcPct val="100000"/>
                        </a:lnSpc>
                      </a:pPr>
                      <a:r>
                        <a:rPr lang="en-US" sz="1400" b="1" strike="noStrike" spc="-1">
                          <a:solidFill>
                            <a:srgbClr val="FFFFFF"/>
                          </a:solidFill>
                          <a:uFill>
                            <a:solidFill>
                              <a:srgbClr val="FFFFFF"/>
                            </a:solidFill>
                          </a:uFill>
                          <a:latin typeface="Arial"/>
                          <a:ea typeface="DejaVu Sans"/>
                        </a:rPr>
                        <a:t>Reference ID</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Expected Outcome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Start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Raised by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Ownership</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ETA</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Comments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06129">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endParaRPr lang="en-US" dirty="0"/>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80"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3 </a:t>
            </a:r>
            <a:endParaRPr lang="en-US" sz="900" b="0" strike="noStrike" spc="-1">
              <a:solidFill>
                <a:srgbClr val="000000"/>
              </a:solidFill>
              <a:uFill>
                <a:solidFill>
                  <a:srgbClr val="FFFFFF"/>
                </a:solidFill>
              </a:uFill>
              <a:latin typeface="Arial"/>
            </a:endParaRPr>
          </a:p>
        </p:txBody>
      </p:sp>
      <p:sp>
        <p:nvSpPr>
          <p:cNvPr id="381"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100000"/>
              </a:lnSpc>
            </a:pPr>
            <a:r>
              <a:rPr lang="en-US" sz="4000" b="0" strike="noStrike" spc="-1">
                <a:solidFill>
                  <a:srgbClr val="000000"/>
                </a:solidFill>
                <a:uFill>
                  <a:solidFill>
                    <a:srgbClr val="FFFFFF"/>
                  </a:solidFill>
                </a:uFill>
                <a:latin typeface="Arial"/>
                <a:ea typeface="DejaVu Sans"/>
              </a:rPr>
              <a:t>Incidents</a:t>
            </a:r>
            <a:r>
              <a:rPr lang="en-US" sz="2400" b="0" strike="noStrike" spc="-1">
                <a:solidFill>
                  <a:srgbClr val="000000"/>
                </a:solidFill>
                <a:uFill>
                  <a:solidFill>
                    <a:srgbClr val="FFFFFF"/>
                  </a:solidFill>
                </a:uFill>
                <a:latin typeface="Arial"/>
                <a:ea typeface="DejaVu Sans"/>
              </a:rPr>
              <a:t> </a:t>
            </a:r>
            <a:r>
              <a:rPr lang="en-US" sz="4000" b="0" strike="noStrike" spc="-1">
                <a:solidFill>
                  <a:srgbClr val="000000"/>
                </a:solidFill>
                <a:uFill>
                  <a:solidFill>
                    <a:srgbClr val="FFFFFF"/>
                  </a:solidFill>
                </a:uFill>
                <a:latin typeface="Arial"/>
                <a:ea typeface="DejaVu Sans"/>
              </a:rPr>
              <a:t>Trend Analysis/Insights </a:t>
            </a:r>
            <a:endParaRPr lang="en-US" sz="4000" b="0" strike="noStrike" spc="-1">
              <a:solidFill>
                <a:srgbClr val="000000"/>
              </a:solidFill>
              <a:uFill>
                <a:solidFill>
                  <a:srgbClr val="FFFFFF"/>
                </a:solidFill>
              </a:uFill>
              <a:latin typeface="Arial"/>
            </a:endParaRPr>
          </a:p>
          <a:p>
            <a:pPr>
              <a:lnSpc>
                <a:spcPct val="85000"/>
              </a:lnSpc>
            </a:pPr>
            <a:endParaRPr lang="en-US" sz="4000" b="0" strike="noStrike" spc="-1">
              <a:solidFill>
                <a:srgbClr val="000000"/>
              </a:solidFill>
              <a:uFill>
                <a:solidFill>
                  <a:srgbClr val="FFFFFF"/>
                </a:solidFill>
              </a:uFill>
              <a:latin typeface="Arial"/>
            </a:endParaRPr>
          </a:p>
        </p:txBody>
      </p:sp>
      <p:graphicFrame>
        <p:nvGraphicFramePr>
          <p:cNvPr id="382" name="Table 4"/>
          <p:cNvGraphicFramePr/>
          <p:nvPr>
            <p:extLst>
              <p:ext uri="{D42A27DB-BD31-4B8C-83A1-F6EECF244321}">
                <p14:modId xmlns:p14="http://schemas.microsoft.com/office/powerpoint/2010/main" val="2035740043"/>
              </p:ext>
            </p:extLst>
          </p:nvPr>
        </p:nvGraphicFramePr>
        <p:xfrm>
          <a:off x="679622" y="4555873"/>
          <a:ext cx="9364378" cy="2738040"/>
        </p:xfrm>
        <a:graphic>
          <a:graphicData uri="http://schemas.openxmlformats.org/drawingml/2006/table">
            <a:tbl>
              <a:tblPr/>
              <a:tblGrid>
                <a:gridCol w="4680778">
                  <a:extLst>
                    <a:ext uri="{9D8B030D-6E8A-4147-A177-3AD203B41FA5}">
                      <a16:colId xmlns:a16="http://schemas.microsoft.com/office/drawing/2014/main" val="20000"/>
                    </a:ext>
                  </a:extLst>
                </a:gridCol>
                <a:gridCol w="1150200">
                  <a:extLst>
                    <a:ext uri="{9D8B030D-6E8A-4147-A177-3AD203B41FA5}">
                      <a16:colId xmlns:a16="http://schemas.microsoft.com/office/drawing/2014/main" val="20001"/>
                    </a:ext>
                  </a:extLst>
                </a:gridCol>
                <a:gridCol w="1232280">
                  <a:extLst>
                    <a:ext uri="{9D8B030D-6E8A-4147-A177-3AD203B41FA5}">
                      <a16:colId xmlns:a16="http://schemas.microsoft.com/office/drawing/2014/main" val="20002"/>
                    </a:ext>
                  </a:extLst>
                </a:gridCol>
                <a:gridCol w="1150200">
                  <a:extLst>
                    <a:ext uri="{9D8B030D-6E8A-4147-A177-3AD203B41FA5}">
                      <a16:colId xmlns:a16="http://schemas.microsoft.com/office/drawing/2014/main" val="20003"/>
                    </a:ext>
                  </a:extLst>
                </a:gridCol>
                <a:gridCol w="1150920">
                  <a:extLst>
                    <a:ext uri="{9D8B030D-6E8A-4147-A177-3AD203B41FA5}">
                      <a16:colId xmlns:a16="http://schemas.microsoft.com/office/drawing/2014/main" val="20004"/>
                    </a:ext>
                  </a:extLst>
                </a:gridCol>
              </a:tblGrid>
              <a:tr h="0">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Incidents - Service Quality</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Week 17</a:t>
                      </a:r>
                      <a:endParaRPr lang="en-US" sz="14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Week 18</a:t>
                      </a:r>
                      <a:endParaRPr lang="en-US" sz="14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Week 19</a:t>
                      </a:r>
                      <a:endParaRPr lang="en-US" sz="14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Week 20</a:t>
                      </a:r>
                      <a:endParaRPr lang="en-US" sz="14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16520">
                <a:tc>
                  <a:txBody>
                    <a:bodyPr/>
                    <a:lstStyle/>
                    <a:p>
                      <a:pPr>
                        <a:lnSpc>
                          <a:spcPct val="100000"/>
                        </a:lnSpc>
                      </a:pPr>
                      <a:r>
                        <a:rPr lang="en-US" sz="1200" b="0" strike="noStrike" spc="-1" dirty="0">
                          <a:solidFill>
                            <a:srgbClr val="000000"/>
                          </a:solidFill>
                          <a:uFill>
                            <a:solidFill>
                              <a:srgbClr val="FFFFFF"/>
                            </a:solidFill>
                          </a:uFill>
                          <a:latin typeface="Arial"/>
                          <a:ea typeface="DejaVu Sans"/>
                        </a:rPr>
                        <a:t>Total No of incoming Tickets</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7</a:t>
                      </a:r>
                    </a:p>
                  </a:txBody>
                  <a:tcPr marL="9360" marR="9360">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13</a:t>
                      </a:r>
                    </a:p>
                  </a:txBody>
                  <a:tcPr marL="9360" marR="9360">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17</a:t>
                      </a:r>
                    </a:p>
                  </a:txBody>
                  <a:tcPr marL="9360" marR="9360">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36240">
                <a:tc>
                  <a:txBody>
                    <a:bodyPr/>
                    <a:lstStyle/>
                    <a:p>
                      <a:pPr>
                        <a:lnSpc>
                          <a:spcPct val="100000"/>
                        </a:lnSpc>
                      </a:pPr>
                      <a:r>
                        <a:rPr lang="en-US" sz="1200" b="0" strike="noStrike" spc="-1">
                          <a:solidFill>
                            <a:srgbClr val="000000"/>
                          </a:solidFill>
                          <a:uFill>
                            <a:solidFill>
                              <a:srgbClr val="FFFFFF"/>
                            </a:solidFill>
                          </a:uFill>
                          <a:latin typeface="Arial"/>
                          <a:ea typeface="DejaVu Sans"/>
                        </a:rPr>
                        <a:t>Total of Closed / Resolved Tickets</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5</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17</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36240">
                <a:tc>
                  <a:txBody>
                    <a:bodyPr/>
                    <a:lstStyle/>
                    <a:p>
                      <a:pPr>
                        <a:lnSpc>
                          <a:spcPct val="100000"/>
                        </a:lnSpc>
                      </a:pPr>
                      <a:r>
                        <a:rPr lang="en-US" sz="1200" b="0" strike="noStrike" spc="-1">
                          <a:solidFill>
                            <a:srgbClr val="000000"/>
                          </a:solidFill>
                          <a:uFill>
                            <a:solidFill>
                              <a:srgbClr val="FFFFFF"/>
                            </a:solidFill>
                          </a:uFill>
                          <a:latin typeface="Arial"/>
                          <a:ea typeface="DejaVu Sans"/>
                        </a:rPr>
                        <a:t>Proactive tickets</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13</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17</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36240">
                <a:tc>
                  <a:txBody>
                    <a:bodyPr/>
                    <a:lstStyle/>
                    <a:p>
                      <a:pPr>
                        <a:lnSpc>
                          <a:spcPct val="100000"/>
                        </a:lnSpc>
                      </a:pPr>
                      <a:r>
                        <a:rPr lang="en-US" sz="1200" b="0" strike="noStrike" spc="-1">
                          <a:solidFill>
                            <a:srgbClr val="000000"/>
                          </a:solidFill>
                          <a:uFill>
                            <a:solidFill>
                              <a:srgbClr val="FFFFFF"/>
                            </a:solidFill>
                          </a:uFill>
                          <a:latin typeface="Arial"/>
                          <a:ea typeface="DejaVu Sans"/>
                        </a:rPr>
                        <a:t>Reactive tickets</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36240">
                <a:tc>
                  <a:txBody>
                    <a:bodyPr/>
                    <a:lstStyle/>
                    <a:p>
                      <a:pPr>
                        <a:lnSpc>
                          <a:spcPct val="100000"/>
                        </a:lnSpc>
                      </a:pPr>
                      <a:r>
                        <a:rPr lang="en-US" sz="1200" b="0" strike="noStrike" spc="-1">
                          <a:solidFill>
                            <a:srgbClr val="000000"/>
                          </a:solidFill>
                          <a:uFill>
                            <a:solidFill>
                              <a:srgbClr val="FFFFFF"/>
                            </a:solidFill>
                          </a:uFill>
                          <a:latin typeface="Arial"/>
                          <a:ea typeface="DejaVu Sans"/>
                        </a:rPr>
                        <a:t>Severity 1 &amp; 2</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36240">
                <a:tc>
                  <a:txBody>
                    <a:bodyPr/>
                    <a:lstStyle/>
                    <a:p>
                      <a:pPr>
                        <a:lnSpc>
                          <a:spcPct val="100000"/>
                        </a:lnSpc>
                      </a:pPr>
                      <a:r>
                        <a:rPr lang="en-US" sz="1200" b="0" strike="noStrike" spc="-1">
                          <a:solidFill>
                            <a:srgbClr val="000000"/>
                          </a:solidFill>
                          <a:uFill>
                            <a:solidFill>
                              <a:srgbClr val="FFFFFF"/>
                            </a:solidFill>
                          </a:uFill>
                          <a:latin typeface="Arial"/>
                          <a:ea typeface="DejaVu Sans"/>
                        </a:rPr>
                        <a:t>Severity 3 &amp; 4</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10</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17</a:t>
                      </a: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35520">
                <a:tc>
                  <a:txBody>
                    <a:bodyPr/>
                    <a:lstStyle/>
                    <a:p>
                      <a:pPr>
                        <a:lnSpc>
                          <a:spcPct val="100000"/>
                        </a:lnSpc>
                      </a:pPr>
                      <a:r>
                        <a:rPr lang="en-US" sz="1200" b="0" strike="noStrike" spc="-1">
                          <a:solidFill>
                            <a:srgbClr val="000000"/>
                          </a:solidFill>
                          <a:uFill>
                            <a:solidFill>
                              <a:srgbClr val="FFFFFF"/>
                            </a:solidFill>
                          </a:uFill>
                          <a:latin typeface="Arial"/>
                          <a:ea typeface="DejaVu Sans"/>
                        </a:rPr>
                        <a:t>Total SLA / SLO Missed Tickets</a:t>
                      </a:r>
                      <a:endParaRPr lang="en-US" sz="1200" b="0" strike="noStrike" spc="-1">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0</a:t>
                      </a:r>
                      <a:endParaRPr lang="en-US" sz="1200" b="0" strike="noStrike" spc="-1" dirty="0">
                        <a:solidFill>
                          <a:srgbClr val="000000"/>
                        </a:solidFill>
                        <a:uFill>
                          <a:solidFill>
                            <a:srgbClr val="FFFFFF"/>
                          </a:solidFill>
                        </a:uFill>
                        <a:latin typeface="Arial"/>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383" name="CustomShape 5"/>
          <p:cNvSpPr/>
          <p:nvPr/>
        </p:nvSpPr>
        <p:spPr>
          <a:xfrm>
            <a:off x="4622760" y="728820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3 </a:t>
            </a:r>
            <a:endParaRPr lang="en-US" sz="900" b="0" strike="noStrike" spc="-1">
              <a:solidFill>
                <a:srgbClr val="000000"/>
              </a:solidFill>
              <a:uFill>
                <a:solidFill>
                  <a:srgbClr val="FFFFFF"/>
                </a:solidFill>
              </a:uFill>
              <a:latin typeface="Arial"/>
            </a:endParaRPr>
          </a:p>
        </p:txBody>
      </p:sp>
      <p:sp>
        <p:nvSpPr>
          <p:cNvPr id="384" name="CustomShape 6"/>
          <p:cNvSpPr/>
          <p:nvPr/>
        </p:nvSpPr>
        <p:spPr>
          <a:xfrm>
            <a:off x="4622760" y="728820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3 </a:t>
            </a:r>
            <a:endParaRPr lang="en-US" sz="900" b="0" strike="noStrike" spc="-1">
              <a:solidFill>
                <a:srgbClr val="000000"/>
              </a:solidFill>
              <a:uFill>
                <a:solidFill>
                  <a:srgbClr val="FFFFFF"/>
                </a:solidFill>
              </a:uFill>
              <a:latin typeface="Arial"/>
            </a:endParaRPr>
          </a:p>
        </p:txBody>
      </p:sp>
      <p:sp>
        <p:nvSpPr>
          <p:cNvPr id="385" name="CustomShape 7"/>
          <p:cNvSpPr/>
          <p:nvPr/>
        </p:nvSpPr>
        <p:spPr>
          <a:xfrm>
            <a:off x="4622760" y="728892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3 </a:t>
            </a:r>
            <a:endParaRPr lang="en-US" sz="900" b="0" strike="noStrike" spc="-1">
              <a:solidFill>
                <a:srgbClr val="000000"/>
              </a:solidFill>
              <a:uFill>
                <a:solidFill>
                  <a:srgbClr val="FFFFFF"/>
                </a:solidFill>
              </a:uFill>
              <a:latin typeface="Arial"/>
            </a:endParaRPr>
          </a:p>
        </p:txBody>
      </p:sp>
      <p:sp>
        <p:nvSpPr>
          <p:cNvPr id="386" name="CustomShape 8"/>
          <p:cNvSpPr/>
          <p:nvPr/>
        </p:nvSpPr>
        <p:spPr>
          <a:xfrm>
            <a:off x="4622760" y="728964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3 </a:t>
            </a:r>
            <a:endParaRPr lang="en-US" sz="900" b="0" strike="noStrike" spc="-1">
              <a:solidFill>
                <a:srgbClr val="000000"/>
              </a:solidFill>
              <a:uFill>
                <a:solidFill>
                  <a:srgbClr val="FFFFFF"/>
                </a:solidFill>
              </a:uFill>
              <a:latin typeface="Arial"/>
            </a:endParaRPr>
          </a:p>
        </p:txBody>
      </p:sp>
      <p:graphicFrame>
        <p:nvGraphicFramePr>
          <p:cNvPr id="13" name="Chart 12">
            <a:extLst>
              <a:ext uri="{FF2B5EF4-FFF2-40B4-BE49-F238E27FC236}">
                <a16:creationId xmlns:a16="http://schemas.microsoft.com/office/drawing/2014/main" id="{29BA0A43-476D-425A-A828-3D915F15547D}"/>
              </a:ext>
            </a:extLst>
          </p:cNvPr>
          <p:cNvGraphicFramePr>
            <a:graphicFrameLocks/>
          </p:cNvGraphicFramePr>
          <p:nvPr>
            <p:extLst>
              <p:ext uri="{D42A27DB-BD31-4B8C-83A1-F6EECF244321}">
                <p14:modId xmlns:p14="http://schemas.microsoft.com/office/powerpoint/2010/main" val="1013493789"/>
              </p:ext>
            </p:extLst>
          </p:nvPr>
        </p:nvGraphicFramePr>
        <p:xfrm>
          <a:off x="3060700" y="1791730"/>
          <a:ext cx="4513992" cy="2738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1B12C561-B51B-4CDD-B1E0-65AD78147929}"/>
              </a:ext>
            </a:extLst>
          </p:cNvPr>
          <p:cNvGraphicFramePr>
            <a:graphicFrameLocks/>
          </p:cNvGraphicFramePr>
          <p:nvPr>
            <p:extLst>
              <p:ext uri="{D42A27DB-BD31-4B8C-83A1-F6EECF244321}">
                <p14:modId xmlns:p14="http://schemas.microsoft.com/office/powerpoint/2010/main" val="3319599524"/>
              </p:ext>
            </p:extLst>
          </p:nvPr>
        </p:nvGraphicFramePr>
        <p:xfrm>
          <a:off x="3060700" y="1630629"/>
          <a:ext cx="4572000" cy="27380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1E411F2-5986-4E40-A12A-5C770A42243D}"/>
              </a:ext>
            </a:extLst>
          </p:cNvPr>
          <p:cNvGraphicFramePr>
            <a:graphicFrameLocks/>
          </p:cNvGraphicFramePr>
          <p:nvPr>
            <p:extLst>
              <p:ext uri="{D42A27DB-BD31-4B8C-83A1-F6EECF244321}">
                <p14:modId xmlns:p14="http://schemas.microsoft.com/office/powerpoint/2010/main" val="3643516534"/>
              </p:ext>
            </p:extLst>
          </p:nvPr>
        </p:nvGraphicFramePr>
        <p:xfrm>
          <a:off x="2798260" y="180687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421920" y="1140840"/>
            <a:ext cx="9884520" cy="5565240"/>
          </a:xfrm>
          <a:prstGeom prst="rect">
            <a:avLst/>
          </a:prstGeom>
          <a:noFill/>
          <a:ln>
            <a:noFill/>
          </a:ln>
        </p:spPr>
        <p:style>
          <a:lnRef idx="0">
            <a:scrgbClr r="0" g="0" b="0"/>
          </a:lnRef>
          <a:fillRef idx="0">
            <a:scrgbClr r="0" g="0" b="0"/>
          </a:fillRef>
          <a:effectRef idx="0">
            <a:scrgbClr r="0" g="0" b="0"/>
          </a:effectRef>
          <a:fontRef idx="minor"/>
        </p:style>
        <p:txBody>
          <a:bodyPr lIns="0" tIns="0" rIns="3600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A1731"/>
                </a:solidFill>
                <a:uFill>
                  <a:solidFill>
                    <a:srgbClr val="FFFFFF"/>
                  </a:solidFill>
                </a:uFill>
                <a:latin typeface="Arial"/>
                <a:ea typeface="DejaVu Sans"/>
              </a:rPr>
              <a:t>   </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389" name="CustomShape 2"/>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90" name="CustomShape 3"/>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4 </a:t>
            </a:r>
            <a:endParaRPr lang="en-US" sz="900" b="0" strike="noStrike" spc="-1">
              <a:solidFill>
                <a:srgbClr val="000000"/>
              </a:solidFill>
              <a:uFill>
                <a:solidFill>
                  <a:srgbClr val="FFFFFF"/>
                </a:solidFill>
              </a:uFill>
              <a:latin typeface="Arial"/>
            </a:endParaRPr>
          </a:p>
        </p:txBody>
      </p:sp>
      <p:sp>
        <p:nvSpPr>
          <p:cNvPr id="391" name="CustomShape 4"/>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000" b="0" strike="noStrike" spc="-1">
                <a:solidFill>
                  <a:srgbClr val="0A1731"/>
                </a:solidFill>
                <a:uFill>
                  <a:solidFill>
                    <a:srgbClr val="FFFFFF"/>
                  </a:solidFill>
                </a:uFill>
                <a:latin typeface="Arial"/>
                <a:ea typeface="DejaVu Sans"/>
              </a:rPr>
              <a:t>P1/P2 Incidents and Problem tickets</a:t>
            </a:r>
            <a:endParaRPr lang="en-US" sz="4000" b="0" strike="noStrike" spc="-1">
              <a:solidFill>
                <a:srgbClr val="000000"/>
              </a:solidFill>
              <a:uFill>
                <a:solidFill>
                  <a:srgbClr val="FFFFFF"/>
                </a:solidFill>
              </a:uFill>
              <a:latin typeface="Arial"/>
            </a:endParaRPr>
          </a:p>
        </p:txBody>
      </p:sp>
      <p:graphicFrame>
        <p:nvGraphicFramePr>
          <p:cNvPr id="392" name="Table 5"/>
          <p:cNvGraphicFramePr/>
          <p:nvPr/>
        </p:nvGraphicFramePr>
        <p:xfrm>
          <a:off x="439920" y="1387800"/>
          <a:ext cx="9790920" cy="948360"/>
        </p:xfrm>
        <a:graphic>
          <a:graphicData uri="http://schemas.openxmlformats.org/drawingml/2006/table">
            <a:tbl>
              <a:tblPr/>
              <a:tblGrid>
                <a:gridCol w="1369440">
                  <a:extLst>
                    <a:ext uri="{9D8B030D-6E8A-4147-A177-3AD203B41FA5}">
                      <a16:colId xmlns:a16="http://schemas.microsoft.com/office/drawing/2014/main" val="20000"/>
                    </a:ext>
                  </a:extLst>
                </a:gridCol>
                <a:gridCol w="1853280">
                  <a:extLst>
                    <a:ext uri="{9D8B030D-6E8A-4147-A177-3AD203B41FA5}">
                      <a16:colId xmlns:a16="http://schemas.microsoft.com/office/drawing/2014/main" val="20001"/>
                    </a:ext>
                  </a:extLst>
                </a:gridCol>
                <a:gridCol w="1470240">
                  <a:extLst>
                    <a:ext uri="{9D8B030D-6E8A-4147-A177-3AD203B41FA5}">
                      <a16:colId xmlns:a16="http://schemas.microsoft.com/office/drawing/2014/main" val="20002"/>
                    </a:ext>
                  </a:extLst>
                </a:gridCol>
                <a:gridCol w="1408320">
                  <a:extLst>
                    <a:ext uri="{9D8B030D-6E8A-4147-A177-3AD203B41FA5}">
                      <a16:colId xmlns:a16="http://schemas.microsoft.com/office/drawing/2014/main" val="20003"/>
                    </a:ext>
                  </a:extLst>
                </a:gridCol>
                <a:gridCol w="1099440">
                  <a:extLst>
                    <a:ext uri="{9D8B030D-6E8A-4147-A177-3AD203B41FA5}">
                      <a16:colId xmlns:a16="http://schemas.microsoft.com/office/drawing/2014/main" val="20004"/>
                    </a:ext>
                  </a:extLst>
                </a:gridCol>
                <a:gridCol w="1190160">
                  <a:extLst>
                    <a:ext uri="{9D8B030D-6E8A-4147-A177-3AD203B41FA5}">
                      <a16:colId xmlns:a16="http://schemas.microsoft.com/office/drawing/2014/main" val="20005"/>
                    </a:ext>
                  </a:extLst>
                </a:gridCol>
                <a:gridCol w="1400040">
                  <a:extLst>
                    <a:ext uri="{9D8B030D-6E8A-4147-A177-3AD203B41FA5}">
                      <a16:colId xmlns:a16="http://schemas.microsoft.com/office/drawing/2014/main" val="20006"/>
                    </a:ext>
                  </a:extLst>
                </a:gridCol>
              </a:tblGrid>
              <a:tr h="485640">
                <a:tc>
                  <a:txBody>
                    <a:bodyPr/>
                    <a:lstStyle/>
                    <a:p>
                      <a:pPr algn="ctr">
                        <a:lnSpc>
                          <a:spcPct val="100000"/>
                        </a:lnSpc>
                      </a:pPr>
                      <a:r>
                        <a:rPr lang="en-US" sz="1400" b="1" strike="noStrike" spc="-1">
                          <a:solidFill>
                            <a:srgbClr val="FFFFFF"/>
                          </a:solidFill>
                          <a:uFill>
                            <a:solidFill>
                              <a:srgbClr val="FFFFFF"/>
                            </a:solidFill>
                          </a:uFill>
                          <a:latin typeface="Arial"/>
                          <a:ea typeface="DejaVu Sans"/>
                        </a:rPr>
                        <a:t>P1/P2 Reference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Resolution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Start/Finish Date and time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Problem   Reference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Ownership</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Problem </a:t>
                      </a:r>
                      <a:endParaRPr lang="en-US" sz="14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FFFFFF"/>
                          </a:solidFill>
                          <a:uFill>
                            <a:solidFill>
                              <a:srgbClr val="FFFFFF"/>
                            </a:solidFill>
                          </a:uFill>
                          <a:latin typeface="Arial"/>
                          <a:ea typeface="DejaVu Sans"/>
                        </a:rPr>
                        <a:t>Closure </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0200">
                <a:tc>
                  <a:txBody>
                    <a:bodyPr/>
                    <a:lstStyle/>
                    <a:p>
                      <a:endParaRPr lang="en-US"/>
                    </a:p>
                  </a:txBody>
                  <a:tcPr marL="8640" marR="86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endParaRPr lang="en-US"/>
                    </a:p>
                  </a:txBody>
                  <a:tcPr marL="8640" marR="8640">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94"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5 </a:t>
            </a:r>
            <a:endParaRPr lang="en-US" sz="900" b="0" strike="noStrike" spc="-1">
              <a:solidFill>
                <a:srgbClr val="000000"/>
              </a:solidFill>
              <a:uFill>
                <a:solidFill>
                  <a:srgbClr val="FFFFFF"/>
                </a:solidFill>
              </a:uFill>
              <a:latin typeface="Arial"/>
            </a:endParaRPr>
          </a:p>
        </p:txBody>
      </p:sp>
      <p:sp>
        <p:nvSpPr>
          <p:cNvPr id="395"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Completed Changes (1 week)</a:t>
            </a:r>
            <a:endParaRPr lang="en-US" sz="4200" b="0" strike="noStrike" spc="-1">
              <a:solidFill>
                <a:srgbClr val="000000"/>
              </a:solidFill>
              <a:uFill>
                <a:solidFill>
                  <a:srgbClr val="FFFFFF"/>
                </a:solidFill>
              </a:uFill>
              <a:latin typeface="Arial"/>
            </a:endParaRPr>
          </a:p>
        </p:txBody>
      </p:sp>
      <p:graphicFrame>
        <p:nvGraphicFramePr>
          <p:cNvPr id="396" name="Table 4"/>
          <p:cNvGraphicFramePr/>
          <p:nvPr>
            <p:extLst>
              <p:ext uri="{D42A27DB-BD31-4B8C-83A1-F6EECF244321}">
                <p14:modId xmlns:p14="http://schemas.microsoft.com/office/powerpoint/2010/main" val="3340412754"/>
              </p:ext>
            </p:extLst>
          </p:nvPr>
        </p:nvGraphicFramePr>
        <p:xfrm>
          <a:off x="363255" y="1402920"/>
          <a:ext cx="9953263" cy="883080"/>
        </p:xfrm>
        <a:graphic>
          <a:graphicData uri="http://schemas.openxmlformats.org/drawingml/2006/table">
            <a:tbl>
              <a:tblPr/>
              <a:tblGrid>
                <a:gridCol w="2061487">
                  <a:extLst>
                    <a:ext uri="{9D8B030D-6E8A-4147-A177-3AD203B41FA5}">
                      <a16:colId xmlns:a16="http://schemas.microsoft.com/office/drawing/2014/main" val="20000"/>
                    </a:ext>
                  </a:extLst>
                </a:gridCol>
                <a:gridCol w="2537800">
                  <a:extLst>
                    <a:ext uri="{9D8B030D-6E8A-4147-A177-3AD203B41FA5}">
                      <a16:colId xmlns:a16="http://schemas.microsoft.com/office/drawing/2014/main" val="20001"/>
                    </a:ext>
                  </a:extLst>
                </a:gridCol>
                <a:gridCol w="1408088">
                  <a:extLst>
                    <a:ext uri="{9D8B030D-6E8A-4147-A177-3AD203B41FA5}">
                      <a16:colId xmlns:a16="http://schemas.microsoft.com/office/drawing/2014/main" val="20002"/>
                    </a:ext>
                  </a:extLst>
                </a:gridCol>
                <a:gridCol w="1990050">
                  <a:extLst>
                    <a:ext uri="{9D8B030D-6E8A-4147-A177-3AD203B41FA5}">
                      <a16:colId xmlns:a16="http://schemas.microsoft.com/office/drawing/2014/main" val="20003"/>
                    </a:ext>
                  </a:extLst>
                </a:gridCol>
                <a:gridCol w="1955838">
                  <a:extLst>
                    <a:ext uri="{9D8B030D-6E8A-4147-A177-3AD203B41FA5}">
                      <a16:colId xmlns:a16="http://schemas.microsoft.com/office/drawing/2014/main" val="20004"/>
                    </a:ext>
                  </a:extLst>
                </a:gridCol>
              </a:tblGrid>
              <a:tr h="485640">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Change Ref</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 change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Start/Finish Time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Status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97440">
                <a:tc>
                  <a:txBody>
                    <a:bodyPr/>
                    <a:lstStyle/>
                    <a:p>
                      <a:pP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nSpc>
                          <a:spcPct val="100000"/>
                        </a:lnSpc>
                        <a:spcBef>
                          <a:spcPts val="1199"/>
                        </a:spcBef>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nSpc>
                          <a:spcPct val="100000"/>
                        </a:lnSpc>
                        <a:spcBef>
                          <a:spcPts val="1199"/>
                        </a:spcBef>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398" name="CustomShape 2"/>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dirty="0">
                <a:solidFill>
                  <a:srgbClr val="0A1731"/>
                </a:solidFill>
                <a:uFill>
                  <a:solidFill>
                    <a:srgbClr val="FFFFFF"/>
                  </a:solidFill>
                </a:uFill>
                <a:latin typeface="Arial"/>
                <a:ea typeface="DejaVu Sans"/>
              </a:rPr>
              <a:t> Page 6 </a:t>
            </a:r>
            <a:endParaRPr lang="en-US" sz="900" b="0" strike="noStrike" spc="-1" dirty="0">
              <a:solidFill>
                <a:srgbClr val="000000"/>
              </a:solidFill>
              <a:uFill>
                <a:solidFill>
                  <a:srgbClr val="FFFFFF"/>
                </a:solidFill>
              </a:uFill>
              <a:latin typeface="Arial"/>
            </a:endParaRPr>
          </a:p>
        </p:txBody>
      </p:sp>
      <p:sp>
        <p:nvSpPr>
          <p:cNvPr id="399" name="CustomShape 3"/>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Forward Schedule Change (1 week)</a:t>
            </a:r>
            <a:endParaRPr lang="en-US" sz="4200" b="0" strike="noStrike" spc="-1">
              <a:solidFill>
                <a:srgbClr val="000000"/>
              </a:solidFill>
              <a:uFill>
                <a:solidFill>
                  <a:srgbClr val="FFFFFF"/>
                </a:solidFill>
              </a:uFill>
              <a:latin typeface="Arial"/>
            </a:endParaRPr>
          </a:p>
        </p:txBody>
      </p:sp>
      <p:graphicFrame>
        <p:nvGraphicFramePr>
          <p:cNvPr id="400" name="Table 4"/>
          <p:cNvGraphicFramePr/>
          <p:nvPr>
            <p:extLst>
              <p:ext uri="{D42A27DB-BD31-4B8C-83A1-F6EECF244321}">
                <p14:modId xmlns:p14="http://schemas.microsoft.com/office/powerpoint/2010/main" val="1758983180"/>
              </p:ext>
            </p:extLst>
          </p:nvPr>
        </p:nvGraphicFramePr>
        <p:xfrm>
          <a:off x="321732" y="1540933"/>
          <a:ext cx="9931739" cy="3988554"/>
        </p:xfrm>
        <a:graphic>
          <a:graphicData uri="http://schemas.openxmlformats.org/drawingml/2006/table">
            <a:tbl>
              <a:tblPr/>
              <a:tblGrid>
                <a:gridCol w="1983172">
                  <a:extLst>
                    <a:ext uri="{9D8B030D-6E8A-4147-A177-3AD203B41FA5}">
                      <a16:colId xmlns:a16="http://schemas.microsoft.com/office/drawing/2014/main" val="20000"/>
                    </a:ext>
                  </a:extLst>
                </a:gridCol>
                <a:gridCol w="2550929">
                  <a:extLst>
                    <a:ext uri="{9D8B030D-6E8A-4147-A177-3AD203B41FA5}">
                      <a16:colId xmlns:a16="http://schemas.microsoft.com/office/drawing/2014/main" val="20001"/>
                    </a:ext>
                  </a:extLst>
                </a:gridCol>
                <a:gridCol w="1415413">
                  <a:extLst>
                    <a:ext uri="{9D8B030D-6E8A-4147-A177-3AD203B41FA5}">
                      <a16:colId xmlns:a16="http://schemas.microsoft.com/office/drawing/2014/main" val="20002"/>
                    </a:ext>
                  </a:extLst>
                </a:gridCol>
                <a:gridCol w="2000551">
                  <a:extLst>
                    <a:ext uri="{9D8B030D-6E8A-4147-A177-3AD203B41FA5}">
                      <a16:colId xmlns:a16="http://schemas.microsoft.com/office/drawing/2014/main" val="20003"/>
                    </a:ext>
                  </a:extLst>
                </a:gridCol>
                <a:gridCol w="1981674">
                  <a:extLst>
                    <a:ext uri="{9D8B030D-6E8A-4147-A177-3AD203B41FA5}">
                      <a16:colId xmlns:a16="http://schemas.microsoft.com/office/drawing/2014/main" val="20004"/>
                    </a:ext>
                  </a:extLst>
                </a:gridCol>
              </a:tblGrid>
              <a:tr h="513834">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Change Ref</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Description</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change  type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Start/Finish Time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Comments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813223">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CRQ000000087987</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PROD: Performing code upgrade on GBFPSXSVC01 storage box to the version 7.8.1.10</a:t>
                      </a:r>
                      <a:endParaRPr lang="en-US" sz="1200" b="0" strike="noStrike" spc="-1">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Normal</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Start Time: 10/16/2019 11:00:00 PM</a:t>
                      </a:r>
                    </a:p>
                    <a:p>
                      <a:pPr algn="ctr">
                        <a:lnSpc>
                          <a:spcPct val="100000"/>
                        </a:lnSpc>
                      </a:pPr>
                      <a:r>
                        <a:rPr lang="en-US" sz="1200" b="0" strike="noStrike" spc="-1" dirty="0">
                          <a:solidFill>
                            <a:srgbClr val="000000"/>
                          </a:solidFill>
                          <a:uFill>
                            <a:solidFill>
                              <a:srgbClr val="FFFFFF"/>
                            </a:solidFill>
                          </a:uFill>
                          <a:latin typeface="+mn-lt"/>
                        </a:rPr>
                        <a:t>End Time: 10/17/2019 6:00:00 AM</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Waiting for SAM to Provide Feasible Dates &amp; confirmation</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240165700"/>
                  </a:ext>
                </a:extLst>
              </a:tr>
              <a:tr h="813223">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CRQ000000087990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PROD: Performing code upgrade on GBNPSXSVC01 storage box to the version 7.8.1.10</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Normal</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Start Time: 10/23/2019 11:00:00 PM</a:t>
                      </a:r>
                    </a:p>
                    <a:p>
                      <a:pPr algn="ctr">
                        <a:lnSpc>
                          <a:spcPct val="100000"/>
                        </a:lnSpc>
                      </a:pPr>
                      <a:r>
                        <a:rPr lang="en-US" sz="1200" b="0" strike="noStrike" spc="-1" dirty="0">
                          <a:solidFill>
                            <a:srgbClr val="000000"/>
                          </a:solidFill>
                          <a:uFill>
                            <a:solidFill>
                              <a:srgbClr val="FFFFFF"/>
                            </a:solidFill>
                          </a:uFill>
                          <a:latin typeface="+mn-lt"/>
                        </a:rPr>
                        <a:t>End Time: 10/24/2019 6:00:00 AM</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mn-lt"/>
                          <a:ea typeface="+mn-ea"/>
                        </a:rPr>
                        <a:t>Waiting for SAM to Provide Feasible Dates &amp; confirmation</a:t>
                      </a:r>
                      <a:endParaRPr lang="en-US" sz="1200" b="0" strike="noStrike" spc="-1" dirty="0">
                        <a:solidFill>
                          <a:srgbClr val="000000"/>
                        </a:solidFill>
                        <a:uFill>
                          <a:solidFill>
                            <a:srgbClr val="FFFFFF"/>
                          </a:solidFill>
                        </a:uFill>
                        <a:latin typeface="+mn-lt"/>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2084204013"/>
                  </a:ext>
                </a:extLst>
              </a:tr>
              <a:tr h="813223">
                <a:tc>
                  <a:txBody>
                    <a:bodyPr/>
                    <a:lstStyle/>
                    <a:p>
                      <a:pPr algn="ctr">
                        <a:lnSpc>
                          <a:spcPct val="100000"/>
                        </a:lnSpc>
                      </a:pPr>
                      <a:r>
                        <a:rPr lang="en-US" sz="1200" b="0" strike="noStrike" spc="-1" dirty="0">
                          <a:solidFill>
                            <a:srgbClr val="000000"/>
                          </a:solidFill>
                          <a:uFill>
                            <a:solidFill>
                              <a:srgbClr val="FFFFFF"/>
                            </a:solidFill>
                          </a:uFill>
                          <a:latin typeface="+mn-lt"/>
                          <a:ea typeface="+mn-ea"/>
                        </a:rPr>
                        <a:t>CRQ000000088043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PROD: </a:t>
                      </a:r>
                      <a:r>
                        <a:rPr lang="en-US" sz="1200" b="0" strike="noStrike" spc="-1" dirty="0" err="1">
                          <a:solidFill>
                            <a:srgbClr val="000000"/>
                          </a:solidFill>
                          <a:uFill>
                            <a:solidFill>
                              <a:srgbClr val="FFFFFF"/>
                            </a:solidFill>
                          </a:uFill>
                          <a:latin typeface="+mn-lt"/>
                          <a:ea typeface="+mn-ea"/>
                        </a:rPr>
                        <a:t>Ontap</a:t>
                      </a:r>
                      <a:r>
                        <a:rPr lang="en-US" sz="1200" b="0" strike="noStrike" spc="-1" dirty="0">
                          <a:solidFill>
                            <a:srgbClr val="000000"/>
                          </a:solidFill>
                          <a:uFill>
                            <a:solidFill>
                              <a:srgbClr val="FFFFFF"/>
                            </a:solidFill>
                          </a:uFill>
                          <a:latin typeface="+mn-lt"/>
                          <a:ea typeface="+mn-ea"/>
                        </a:rPr>
                        <a:t> upgrade on NEMO Dixons NetApp Filers NA13 and NA14</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Normal</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Start Time: 10/01/2019 00:00:00 AM</a:t>
                      </a:r>
                    </a:p>
                    <a:p>
                      <a:pPr algn="ctr">
                        <a:lnSpc>
                          <a:spcPct val="100000"/>
                        </a:lnSpc>
                      </a:pPr>
                      <a:r>
                        <a:rPr lang="en-US" sz="1200" b="0" strike="noStrike" spc="-1" dirty="0">
                          <a:solidFill>
                            <a:srgbClr val="000000"/>
                          </a:solidFill>
                          <a:uFill>
                            <a:solidFill>
                              <a:srgbClr val="FFFFFF"/>
                            </a:solidFill>
                          </a:uFill>
                          <a:latin typeface="+mn-lt"/>
                        </a:rPr>
                        <a:t>End Time: 10/01/2019 8:00:00 AM</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Still haven’t received approvals from the Business team.</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2334887925"/>
                  </a:ext>
                </a:extLst>
              </a:tr>
              <a:tr h="813223">
                <a:tc>
                  <a:txBody>
                    <a:bodyPr/>
                    <a:lstStyle/>
                    <a:p>
                      <a:pPr algn="ctr">
                        <a:lnSpc>
                          <a:spcPct val="100000"/>
                        </a:lnSpc>
                      </a:pPr>
                      <a:r>
                        <a:rPr lang="en-US" sz="1200" b="0" strike="noStrike" spc="-1" dirty="0">
                          <a:solidFill>
                            <a:srgbClr val="000000"/>
                          </a:solidFill>
                          <a:uFill>
                            <a:solidFill>
                              <a:srgbClr val="FFFFFF"/>
                            </a:solidFill>
                          </a:uFill>
                          <a:latin typeface="+mn-lt"/>
                          <a:ea typeface="+mn-ea"/>
                        </a:rPr>
                        <a:t>CRQ000000088141</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PROD: To f</a:t>
                      </a:r>
                      <a:r>
                        <a:rPr lang="en-GB" sz="1200" b="0" strike="noStrike" spc="-1" dirty="0">
                          <a:solidFill>
                            <a:srgbClr val="000000"/>
                          </a:solidFill>
                          <a:uFill>
                            <a:solidFill>
                              <a:srgbClr val="FFFFFF"/>
                            </a:solidFill>
                          </a:uFill>
                          <a:latin typeface="+mn-lt"/>
                          <a:ea typeface="+mn-ea"/>
                        </a:rPr>
                        <a:t>ix the security vulnerabilities APARS need to upgrade NetApp filers NA11 and NA12 to recommended patch version.</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Normal</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Start Time: 10/03/2019 00:00:00 AM</a:t>
                      </a:r>
                    </a:p>
                    <a:p>
                      <a:pPr algn="ctr">
                        <a:lnSpc>
                          <a:spcPct val="100000"/>
                        </a:lnSpc>
                      </a:pPr>
                      <a:r>
                        <a:rPr lang="en-US" sz="1200" b="0" strike="noStrike" spc="-1" dirty="0">
                          <a:solidFill>
                            <a:srgbClr val="000000"/>
                          </a:solidFill>
                          <a:uFill>
                            <a:solidFill>
                              <a:srgbClr val="FFFFFF"/>
                            </a:solidFill>
                          </a:uFill>
                          <a:latin typeface="+mn-lt"/>
                        </a:rPr>
                        <a:t>End Time: 10/03/2019 8:00:00 AM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strike="noStrike" spc="-1" dirty="0">
                        <a:solidFill>
                          <a:srgbClr val="000000"/>
                        </a:solidFill>
                        <a:uFill>
                          <a:solidFill>
                            <a:srgbClr val="FFFFFF"/>
                          </a:solidFill>
                        </a:uFill>
                        <a:latin typeface="+mn-lt"/>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Still haven’t received approvals from the Business team</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35782356"/>
                  </a:ext>
                </a:extLst>
              </a:tr>
            </a:tbl>
          </a:graphicData>
        </a:graphic>
      </p:graphicFrame>
      <p:graphicFrame>
        <p:nvGraphicFramePr>
          <p:cNvPr id="2" name="Table 1">
            <a:extLst>
              <a:ext uri="{FF2B5EF4-FFF2-40B4-BE49-F238E27FC236}">
                <a16:creationId xmlns:a16="http://schemas.microsoft.com/office/drawing/2014/main" id="{3F430CD1-085F-47C4-B1E1-6358DD64362B}"/>
              </a:ext>
            </a:extLst>
          </p:cNvPr>
          <p:cNvGraphicFramePr>
            <a:graphicFrameLocks noGrp="1"/>
          </p:cNvGraphicFramePr>
          <p:nvPr>
            <p:extLst>
              <p:ext uri="{D42A27DB-BD31-4B8C-83A1-F6EECF244321}">
                <p14:modId xmlns:p14="http://schemas.microsoft.com/office/powerpoint/2010/main" val="3560484326"/>
              </p:ext>
            </p:extLst>
          </p:nvPr>
        </p:nvGraphicFramePr>
        <p:xfrm>
          <a:off x="380830" y="5529487"/>
          <a:ext cx="9931739" cy="1005840"/>
        </p:xfrm>
        <a:graphic>
          <a:graphicData uri="http://schemas.openxmlformats.org/drawingml/2006/table">
            <a:tbl>
              <a:tblPr/>
              <a:tblGrid>
                <a:gridCol w="1983172">
                  <a:extLst>
                    <a:ext uri="{9D8B030D-6E8A-4147-A177-3AD203B41FA5}">
                      <a16:colId xmlns:a16="http://schemas.microsoft.com/office/drawing/2014/main" val="113262658"/>
                    </a:ext>
                  </a:extLst>
                </a:gridCol>
                <a:gridCol w="2550929">
                  <a:extLst>
                    <a:ext uri="{9D8B030D-6E8A-4147-A177-3AD203B41FA5}">
                      <a16:colId xmlns:a16="http://schemas.microsoft.com/office/drawing/2014/main" val="1262596658"/>
                    </a:ext>
                  </a:extLst>
                </a:gridCol>
                <a:gridCol w="1415413">
                  <a:extLst>
                    <a:ext uri="{9D8B030D-6E8A-4147-A177-3AD203B41FA5}">
                      <a16:colId xmlns:a16="http://schemas.microsoft.com/office/drawing/2014/main" val="4029352931"/>
                    </a:ext>
                  </a:extLst>
                </a:gridCol>
                <a:gridCol w="2000551">
                  <a:extLst>
                    <a:ext uri="{9D8B030D-6E8A-4147-A177-3AD203B41FA5}">
                      <a16:colId xmlns:a16="http://schemas.microsoft.com/office/drawing/2014/main" val="3792489981"/>
                    </a:ext>
                  </a:extLst>
                </a:gridCol>
                <a:gridCol w="1981674">
                  <a:extLst>
                    <a:ext uri="{9D8B030D-6E8A-4147-A177-3AD203B41FA5}">
                      <a16:colId xmlns:a16="http://schemas.microsoft.com/office/drawing/2014/main" val="2769048040"/>
                    </a:ext>
                  </a:extLst>
                </a:gridCol>
              </a:tblGrid>
              <a:tr h="813223">
                <a:tc>
                  <a:txBody>
                    <a:bodyPr/>
                    <a:lstStyle/>
                    <a:p>
                      <a:pPr algn="ctr">
                        <a:lnSpc>
                          <a:spcPct val="100000"/>
                        </a:lnSpc>
                      </a:pPr>
                      <a:r>
                        <a:rPr lang="en-US" sz="1200" b="0" strike="noStrike" spc="-1" dirty="0">
                          <a:solidFill>
                            <a:srgbClr val="000000"/>
                          </a:solidFill>
                          <a:uFill>
                            <a:solidFill>
                              <a:srgbClr val="FFFFFF"/>
                            </a:solidFill>
                          </a:uFill>
                          <a:latin typeface="+mn-lt"/>
                          <a:ea typeface="+mn-ea"/>
                        </a:rPr>
                        <a:t>CRQ000000091153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Data </a:t>
                      </a:r>
                      <a:r>
                        <a:rPr lang="en-US" sz="1200" b="0" strike="noStrike" spc="-1" dirty="0" err="1">
                          <a:solidFill>
                            <a:srgbClr val="000000"/>
                          </a:solidFill>
                          <a:uFill>
                            <a:solidFill>
                              <a:srgbClr val="FFFFFF"/>
                            </a:solidFill>
                          </a:uFill>
                          <a:latin typeface="+mn-lt"/>
                          <a:ea typeface="+mn-ea"/>
                        </a:rPr>
                        <a:t>centre</a:t>
                      </a:r>
                      <a:r>
                        <a:rPr lang="en-US" sz="1200" b="0" strike="noStrike" spc="-1" dirty="0">
                          <a:solidFill>
                            <a:srgbClr val="000000"/>
                          </a:solidFill>
                          <a:uFill>
                            <a:solidFill>
                              <a:srgbClr val="FFFFFF"/>
                            </a:solidFill>
                          </a:uFill>
                          <a:latin typeface="+mn-lt"/>
                          <a:ea typeface="+mn-ea"/>
                        </a:rPr>
                        <a:t> HWIP team to check the path/cabling between Juno and Apollo switches</a:t>
                      </a:r>
                    </a:p>
                    <a:p>
                      <a:pPr algn="ctr">
                        <a:lnSpc>
                          <a:spcPct val="100000"/>
                        </a:lnSpc>
                      </a:pPr>
                      <a:r>
                        <a:rPr lang="fr-FR" sz="1200" b="0" strike="noStrike" spc="-1" dirty="0">
                          <a:solidFill>
                            <a:srgbClr val="000000"/>
                          </a:solidFill>
                          <a:uFill>
                            <a:solidFill>
                              <a:srgbClr val="FFFFFF"/>
                            </a:solidFill>
                          </a:uFill>
                          <a:latin typeface="+mn-lt"/>
                        </a:rPr>
                        <a:t>service : </a:t>
                      </a:r>
                      <a:r>
                        <a:rPr lang="fr-FR" sz="1200" b="0" strike="noStrike" spc="-1" dirty="0" err="1">
                          <a:solidFill>
                            <a:srgbClr val="000000"/>
                          </a:solidFill>
                          <a:uFill>
                            <a:solidFill>
                              <a:srgbClr val="FFFFFF"/>
                            </a:solidFill>
                          </a:uFill>
                          <a:latin typeface="+mn-lt"/>
                        </a:rPr>
                        <a:t>CPW_UK_File</a:t>
                      </a:r>
                      <a:r>
                        <a:rPr lang="fr-FR" sz="1200" b="0" strike="noStrike" spc="-1">
                          <a:solidFill>
                            <a:srgbClr val="000000"/>
                          </a:solidFill>
                          <a:uFill>
                            <a:solidFill>
                              <a:srgbClr val="FFFFFF"/>
                            </a:solidFill>
                          </a:uFill>
                          <a:latin typeface="+mn-lt"/>
                        </a:rPr>
                        <a:t> Services (CPW Central/PLC)</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Normal</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rPr>
                        <a:t>Start Time: 9/26/2019 21:00</a:t>
                      </a:r>
                    </a:p>
                    <a:p>
                      <a:pPr algn="ctr">
                        <a:lnSpc>
                          <a:spcPct val="100000"/>
                        </a:lnSpc>
                      </a:pPr>
                      <a:r>
                        <a:rPr lang="en-US" sz="1200" b="0" strike="noStrike" spc="-1" dirty="0">
                          <a:solidFill>
                            <a:srgbClr val="000000"/>
                          </a:solidFill>
                          <a:uFill>
                            <a:solidFill>
                              <a:srgbClr val="FFFFFF"/>
                            </a:solidFill>
                          </a:uFill>
                          <a:latin typeface="+mn-lt"/>
                        </a:rPr>
                        <a:t>End Time9/26/2019 23:00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Under CAB Approvals</a:t>
                      </a:r>
                      <a:endParaRPr lang="en-US" sz="12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2241588680"/>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676440" y="1409760"/>
            <a:ext cx="9630000" cy="5296320"/>
          </a:xfrm>
          <a:prstGeom prst="rect">
            <a:avLst/>
          </a:prstGeom>
          <a:noFill/>
          <a:ln>
            <a:noFill/>
          </a:ln>
        </p:spPr>
        <p:style>
          <a:lnRef idx="0">
            <a:scrgbClr r="0" g="0" b="0"/>
          </a:lnRef>
          <a:fillRef idx="0">
            <a:scrgbClr r="0" g="0" b="0"/>
          </a:fillRef>
          <a:effectRef idx="0">
            <a:scrgbClr r="0" g="0" b="0"/>
          </a:effectRef>
          <a:fontRef idx="minor"/>
        </p:style>
        <p:txBody>
          <a:bodyPr lIns="0" tIns="0" rIns="36000" bIns="0"/>
          <a:lstStyle/>
          <a:p>
            <a:pPr>
              <a:lnSpc>
                <a:spcPct val="100000"/>
              </a:lnSpc>
            </a:pPr>
            <a:endParaRPr lang="en-US" sz="1800" b="0" strike="noStrike" spc="-1">
              <a:solidFill>
                <a:srgbClr val="000000"/>
              </a:solidFill>
              <a:uFill>
                <a:solidFill>
                  <a:srgbClr val="FFFFFF"/>
                </a:solidFill>
              </a:uFill>
              <a:latin typeface="Arial"/>
            </a:endParaRPr>
          </a:p>
          <a:p>
            <a:pPr marL="216000" indent="-205920">
              <a:lnSpc>
                <a:spcPct val="100000"/>
              </a:lnSpc>
              <a:buClr>
                <a:srgbClr val="0A1731"/>
              </a:buClr>
              <a:buFont typeface="Arial"/>
              <a:buChar char="•"/>
            </a:pPr>
            <a:r>
              <a:rPr lang="en-US" sz="2000" b="0" strike="noStrike" spc="-1">
                <a:solidFill>
                  <a:srgbClr val="0A1731"/>
                </a:solidFill>
                <a:uFill>
                  <a:solidFill>
                    <a:srgbClr val="FFFFFF"/>
                  </a:solidFill>
                </a:uFill>
                <a:latin typeface="Arial"/>
                <a:ea typeface="DejaVu Sans"/>
              </a:rPr>
              <a:t>Upgrades (To be covered under compliance)</a:t>
            </a:r>
            <a:endParaRPr lang="en-US" sz="2000" b="0" strike="noStrike" spc="-1">
              <a:solidFill>
                <a:srgbClr val="000000"/>
              </a:solidFill>
              <a:uFill>
                <a:solidFill>
                  <a:srgbClr val="FFFFFF"/>
                </a:solidFill>
              </a:uFill>
              <a:latin typeface="Arial"/>
            </a:endParaRPr>
          </a:p>
          <a:p>
            <a:pPr marL="216000" indent="-205920">
              <a:lnSpc>
                <a:spcPct val="100000"/>
              </a:lnSpc>
              <a:buClr>
                <a:srgbClr val="0A1731"/>
              </a:buClr>
              <a:buFont typeface="Arial"/>
              <a:buChar char="•"/>
            </a:pPr>
            <a:r>
              <a:rPr lang="en-US" sz="2000" b="0" strike="noStrike" spc="-1">
                <a:solidFill>
                  <a:srgbClr val="0A1731"/>
                </a:solidFill>
                <a:uFill>
                  <a:solidFill>
                    <a:srgbClr val="FFFFFF"/>
                  </a:solidFill>
                </a:uFill>
                <a:latin typeface="Arial"/>
                <a:ea typeface="DejaVu Sans"/>
              </a:rPr>
              <a:t>Compliance</a:t>
            </a:r>
            <a:endParaRPr lang="en-US" sz="2000" b="0" strike="noStrike" spc="-1">
              <a:solidFill>
                <a:srgbClr val="000000"/>
              </a:solidFill>
              <a:uFill>
                <a:solidFill>
                  <a:srgbClr val="FFFFFF"/>
                </a:solidFill>
              </a:uFill>
              <a:latin typeface="Arial"/>
            </a:endParaRPr>
          </a:p>
        </p:txBody>
      </p:sp>
      <p:sp>
        <p:nvSpPr>
          <p:cNvPr id="402" name="CustomShape 2"/>
          <p:cNvSpPr/>
          <p:nvPr/>
        </p:nvSpPr>
        <p:spPr>
          <a:xfrm>
            <a:off x="6559560" y="7296480"/>
            <a:ext cx="3746880" cy="130320"/>
          </a:xfrm>
          <a:prstGeom prst="rect">
            <a:avLst/>
          </a:prstGeom>
          <a:noFill/>
          <a:ln>
            <a:noFill/>
          </a:ln>
        </p:spPr>
        <p:style>
          <a:lnRef idx="0">
            <a:scrgbClr r="0" g="0" b="0"/>
          </a:lnRef>
          <a:fillRef idx="0">
            <a:scrgbClr r="0" g="0" b="0"/>
          </a:fillRef>
          <a:effectRef idx="0">
            <a:scrgbClr r="0" g="0" b="0"/>
          </a:effectRef>
          <a:fontRef idx="minor"/>
        </p:style>
      </p:sp>
      <p:sp>
        <p:nvSpPr>
          <p:cNvPr id="403" name="CustomShape 3"/>
          <p:cNvSpPr/>
          <p:nvPr/>
        </p:nvSpPr>
        <p:spPr>
          <a:xfrm>
            <a:off x="4622760" y="7287480"/>
            <a:ext cx="685080" cy="13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7 </a:t>
            </a:r>
            <a:endParaRPr lang="en-US" sz="900" b="0" strike="noStrike" spc="-1">
              <a:solidFill>
                <a:srgbClr val="000000"/>
              </a:solidFill>
              <a:uFill>
                <a:solidFill>
                  <a:srgbClr val="FFFFFF"/>
                </a:solidFill>
              </a:uFill>
              <a:latin typeface="Arial"/>
            </a:endParaRPr>
          </a:p>
        </p:txBody>
      </p:sp>
      <p:sp>
        <p:nvSpPr>
          <p:cNvPr id="404" name="CustomShape 4"/>
          <p:cNvSpPr/>
          <p:nvPr/>
        </p:nvSpPr>
        <p:spPr>
          <a:xfrm>
            <a:off x="676440" y="501480"/>
            <a:ext cx="9630000" cy="62892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A1731"/>
                </a:solidFill>
                <a:uFill>
                  <a:solidFill>
                    <a:srgbClr val="FFFFFF"/>
                  </a:solidFill>
                </a:uFill>
                <a:latin typeface="Arial"/>
                <a:ea typeface="DejaVu Sans"/>
              </a:rPr>
              <a:t>Infrastructure Compliance</a:t>
            </a:r>
            <a:endParaRPr lang="en-US" sz="4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6559560" y="7296480"/>
            <a:ext cx="3741120" cy="124560"/>
          </a:xfrm>
          <a:prstGeom prst="rect">
            <a:avLst/>
          </a:prstGeom>
          <a:noFill/>
          <a:ln>
            <a:noFill/>
          </a:ln>
        </p:spPr>
        <p:style>
          <a:lnRef idx="0">
            <a:scrgbClr r="0" g="0" b="0"/>
          </a:lnRef>
          <a:fillRef idx="0">
            <a:scrgbClr r="0" g="0" b="0"/>
          </a:fillRef>
          <a:effectRef idx="0">
            <a:scrgbClr r="0" g="0" b="0"/>
          </a:effectRef>
          <a:fontRef idx="minor"/>
        </p:style>
      </p:sp>
      <p:sp>
        <p:nvSpPr>
          <p:cNvPr id="406" name="CustomShape 2"/>
          <p:cNvSpPr/>
          <p:nvPr/>
        </p:nvSpPr>
        <p:spPr>
          <a:xfrm>
            <a:off x="4622760" y="7287480"/>
            <a:ext cx="679320" cy="133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900" b="0" strike="noStrike" spc="-1">
                <a:solidFill>
                  <a:srgbClr val="0A1731"/>
                </a:solidFill>
                <a:uFill>
                  <a:solidFill>
                    <a:srgbClr val="FFFFFF"/>
                  </a:solidFill>
                </a:uFill>
                <a:latin typeface="Arial"/>
                <a:ea typeface="DejaVu Sans"/>
              </a:rPr>
              <a:t> Page 8 </a:t>
            </a:r>
            <a:endParaRPr lang="en-US" sz="900" b="0" strike="noStrike" spc="-1">
              <a:solidFill>
                <a:srgbClr val="000000"/>
              </a:solidFill>
              <a:uFill>
                <a:solidFill>
                  <a:srgbClr val="FFFFFF"/>
                </a:solidFill>
              </a:uFill>
              <a:latin typeface="Arial"/>
            </a:endParaRPr>
          </a:p>
        </p:txBody>
      </p:sp>
      <p:sp>
        <p:nvSpPr>
          <p:cNvPr id="407" name="CustomShape 3"/>
          <p:cNvSpPr/>
          <p:nvPr/>
        </p:nvSpPr>
        <p:spPr>
          <a:xfrm>
            <a:off x="676440" y="501480"/>
            <a:ext cx="9624240" cy="623160"/>
          </a:xfrm>
          <a:prstGeom prst="rect">
            <a:avLst/>
          </a:prstGeom>
          <a:noFill/>
          <a:ln>
            <a:noFill/>
          </a:ln>
        </p:spPr>
        <p:style>
          <a:lnRef idx="0">
            <a:scrgbClr r="0" g="0" b="0"/>
          </a:lnRef>
          <a:fillRef idx="0">
            <a:scrgbClr r="0" g="0" b="0"/>
          </a:fillRef>
          <a:effectRef idx="0">
            <a:scrgbClr r="0" g="0" b="0"/>
          </a:effectRef>
          <a:fontRef idx="minor"/>
        </p:style>
        <p:txBody>
          <a:bodyPr lIns="0" tIns="0" rIns="78480" bIns="0"/>
          <a:lstStyle/>
          <a:p>
            <a:pPr>
              <a:lnSpc>
                <a:spcPct val="85000"/>
              </a:lnSpc>
            </a:pPr>
            <a:r>
              <a:rPr lang="en-US" sz="4200" b="0" strike="noStrike" spc="-1">
                <a:solidFill>
                  <a:srgbClr val="000000"/>
                </a:solidFill>
                <a:uFill>
                  <a:solidFill>
                    <a:srgbClr val="FFFFFF"/>
                  </a:solidFill>
                </a:uFill>
                <a:latin typeface="Arial"/>
                <a:ea typeface="DejaVu Sans"/>
              </a:rPr>
              <a:t>Firmware upgrade Status  </a:t>
            </a:r>
            <a:endParaRPr lang="en-US" sz="4200" b="0" strike="noStrike" spc="-1">
              <a:solidFill>
                <a:srgbClr val="000000"/>
              </a:solidFill>
              <a:uFill>
                <a:solidFill>
                  <a:srgbClr val="FFFFFF"/>
                </a:solidFill>
              </a:uFill>
              <a:latin typeface="Arial"/>
            </a:endParaRPr>
          </a:p>
        </p:txBody>
      </p:sp>
      <p:graphicFrame>
        <p:nvGraphicFramePr>
          <p:cNvPr id="408" name="Table 4"/>
          <p:cNvGraphicFramePr/>
          <p:nvPr>
            <p:extLst>
              <p:ext uri="{D42A27DB-BD31-4B8C-83A1-F6EECF244321}">
                <p14:modId xmlns:p14="http://schemas.microsoft.com/office/powerpoint/2010/main" val="3036129652"/>
              </p:ext>
            </p:extLst>
          </p:nvPr>
        </p:nvGraphicFramePr>
        <p:xfrm>
          <a:off x="797759" y="1377000"/>
          <a:ext cx="9379174" cy="5682783"/>
        </p:xfrm>
        <a:graphic>
          <a:graphicData uri="http://schemas.openxmlformats.org/drawingml/2006/table">
            <a:tbl>
              <a:tblPr/>
              <a:tblGrid>
                <a:gridCol w="1649486">
                  <a:extLst>
                    <a:ext uri="{9D8B030D-6E8A-4147-A177-3AD203B41FA5}">
                      <a16:colId xmlns:a16="http://schemas.microsoft.com/office/drawing/2014/main" val="20000"/>
                    </a:ext>
                  </a:extLst>
                </a:gridCol>
                <a:gridCol w="1973253">
                  <a:extLst>
                    <a:ext uri="{9D8B030D-6E8A-4147-A177-3AD203B41FA5}">
                      <a16:colId xmlns:a16="http://schemas.microsoft.com/office/drawing/2014/main" val="20001"/>
                    </a:ext>
                  </a:extLst>
                </a:gridCol>
                <a:gridCol w="1291106">
                  <a:extLst>
                    <a:ext uri="{9D8B030D-6E8A-4147-A177-3AD203B41FA5}">
                      <a16:colId xmlns:a16="http://schemas.microsoft.com/office/drawing/2014/main" val="20002"/>
                    </a:ext>
                  </a:extLst>
                </a:gridCol>
                <a:gridCol w="1424867">
                  <a:extLst>
                    <a:ext uri="{9D8B030D-6E8A-4147-A177-3AD203B41FA5}">
                      <a16:colId xmlns:a16="http://schemas.microsoft.com/office/drawing/2014/main" val="20003"/>
                    </a:ext>
                  </a:extLst>
                </a:gridCol>
                <a:gridCol w="3040462">
                  <a:extLst>
                    <a:ext uri="{9D8B030D-6E8A-4147-A177-3AD203B41FA5}">
                      <a16:colId xmlns:a16="http://schemas.microsoft.com/office/drawing/2014/main" val="20004"/>
                    </a:ext>
                  </a:extLst>
                </a:gridCol>
              </a:tblGrid>
              <a:tr h="596597">
                <a:tc>
                  <a:txBody>
                    <a:bodyPr/>
                    <a:lstStyle/>
                    <a:p>
                      <a:pPr algn="ctr">
                        <a:lnSpc>
                          <a:spcPct val="100000"/>
                        </a:lnSpc>
                      </a:pPr>
                      <a:r>
                        <a:rPr lang="en-US" sz="1400" b="1" strike="noStrike" spc="-1">
                          <a:solidFill>
                            <a:srgbClr val="FFFFFF"/>
                          </a:solidFill>
                          <a:uFill>
                            <a:solidFill>
                              <a:srgbClr val="FFFFFF"/>
                            </a:solidFill>
                          </a:uFill>
                          <a:latin typeface="Arial"/>
                          <a:ea typeface="DejaVu Sans"/>
                        </a:rPr>
                        <a:t>Environment</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Storage Device</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Current Code</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dirty="0">
                          <a:solidFill>
                            <a:srgbClr val="FFFFFF"/>
                          </a:solidFill>
                          <a:uFill>
                            <a:solidFill>
                              <a:srgbClr val="FFFFFF"/>
                            </a:solidFill>
                          </a:uFill>
                          <a:latin typeface="Arial"/>
                          <a:ea typeface="DejaVu Sans"/>
                        </a:rPr>
                        <a:t>Target Code</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US" sz="1400" b="1" strike="noStrike" spc="-1">
                          <a:solidFill>
                            <a:srgbClr val="FFFFFF"/>
                          </a:solidFill>
                          <a:uFill>
                            <a:solidFill>
                              <a:srgbClr val="FFFFFF"/>
                            </a:solidFill>
                          </a:uFill>
                          <a:latin typeface="Arial"/>
                          <a:ea typeface="DejaVu Sans"/>
                        </a:rPr>
                        <a:t>Target Date</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526409">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GBGPSXSTO02(V7000)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 (17-June-2019)</a:t>
                      </a:r>
                      <a:endParaRPr lang="en-US" sz="1200" b="0" strike="noStrike" spc="-1">
                        <a:solidFill>
                          <a:srgbClr val="000000"/>
                        </a:solidFill>
                        <a:uFill>
                          <a:solidFill>
                            <a:srgbClr val="FFFFFF"/>
                          </a:solidFill>
                        </a:uFill>
                        <a:latin typeface="Arial"/>
                      </a:endParaRPr>
                    </a:p>
                    <a:p>
                      <a:pPr algn="ctr">
                        <a:lnSpc>
                          <a:spcPct val="100000"/>
                        </a:lnSpc>
                      </a:pP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extLst>
                  <a:ext uri="{0D108BD9-81ED-4DB2-BD59-A6C34878D82A}">
                    <a16:rowId xmlns:a16="http://schemas.microsoft.com/office/drawing/2014/main" val="10001"/>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GBGPSXSTO03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 (17-June-2019)</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EAECF3"/>
                    </a:solidFill>
                  </a:tcPr>
                </a:tc>
                <a:extLst>
                  <a:ext uri="{0D108BD9-81ED-4DB2-BD59-A6C34878D82A}">
                    <a16:rowId xmlns:a16="http://schemas.microsoft.com/office/drawing/2014/main" val="10002"/>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GBNPSXSTO08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September 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GBNPSXSTO03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ea typeface="+mn-ea"/>
                        </a:rPr>
                        <a:t>September 2019</a:t>
                      </a:r>
                      <a:endParaRPr lang="en-US" sz="1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GBNPSXSTO10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7.8.1.8</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7.8.1.10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ea typeface="+mn-ea"/>
                        </a:rPr>
                        <a:t>September 2019</a:t>
                      </a:r>
                      <a:endParaRPr lang="en-US" sz="1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GBNPSXSTO07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7.5.0.13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Completed (25-June-2019)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26409">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GBGPSXSTO01 (SAN80B)</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7.4.2d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Completed  (10-April-2019 )</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26409">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GBNPSXSTO01 (SAN80B)</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7.4.2d</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Completed (20-Aug-2019)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526409">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CPW</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GBNPSXSTO02 (SAN80B)</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7.4.1d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7.4.2d</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mn-lt"/>
                          <a:ea typeface="+mn-ea"/>
                        </a:rPr>
                        <a:t>Completed (20-Aug-2019)</a:t>
                      </a:r>
                      <a:endParaRPr lang="en-US" sz="1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extLst>
                  <a:ext uri="{0D108BD9-81ED-4DB2-BD59-A6C34878D82A}">
                    <a16:rowId xmlns:a16="http://schemas.microsoft.com/office/drawing/2014/main" val="10009"/>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L06V7K02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7.5.0.13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Completed(</a:t>
                      </a:r>
                      <a:r>
                        <a:rPr lang="en-US" sz="1200" b="0" strike="noStrike" spc="-1" dirty="0">
                          <a:solidFill>
                            <a:srgbClr val="000000"/>
                          </a:solidFill>
                          <a:uFill>
                            <a:solidFill>
                              <a:srgbClr val="FFFFFF"/>
                            </a:solidFill>
                          </a:uFill>
                          <a:latin typeface="+mn-lt"/>
                          <a:ea typeface="+mn-ea"/>
                        </a:rPr>
                        <a:t>9-September 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extLst>
                  <a:ext uri="{0D108BD9-81ED-4DB2-BD59-A6C34878D82A}">
                    <a16:rowId xmlns:a16="http://schemas.microsoft.com/office/drawing/2014/main" val="10010"/>
                  </a:ext>
                </a:extLst>
              </a:tr>
              <a:tr h="315845">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 </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L01V7K02 (V7000)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7.5.0.13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ea typeface="+mn-ea"/>
                        </a:rPr>
                        <a:t>Completed 9-September 2019</a:t>
                      </a:r>
                      <a:endParaRPr lang="en-US" sz="1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extLst>
                  <a:ext uri="{0D108BD9-81ED-4DB2-BD59-A6C34878D82A}">
                    <a16:rowId xmlns:a16="http://schemas.microsoft.com/office/drawing/2014/main" val="10011"/>
                  </a:ext>
                </a:extLst>
              </a:tr>
              <a:tr h="453790">
                <a:tc>
                  <a:txBody>
                    <a:bodyPr/>
                    <a:lstStyle/>
                    <a:p>
                      <a:pPr algn="ctr">
                        <a:lnSpc>
                          <a:spcPct val="100000"/>
                        </a:lnSpc>
                      </a:pPr>
                      <a:r>
                        <a:rPr lang="en-US" sz="1200" b="0" strike="noStrike" spc="-1">
                          <a:solidFill>
                            <a:srgbClr val="000000"/>
                          </a:solidFill>
                          <a:uFill>
                            <a:solidFill>
                              <a:srgbClr val="FFFFFF"/>
                            </a:solidFill>
                          </a:uFill>
                          <a:latin typeface="Arial"/>
                          <a:ea typeface="DejaVu Sans"/>
                        </a:rPr>
                        <a:t>Dixons</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L6SVC02 (SVC)</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7.5.0.13</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7.8.1.10</a:t>
                      </a:r>
                      <a:endParaRPr lang="en-US" sz="12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tc>
                  <a:txBody>
                    <a:bodyPr/>
                    <a:lstStyle/>
                    <a:p>
                      <a:pPr algn="ctr">
                        <a:lnSpc>
                          <a:spcPct val="100000"/>
                        </a:lnSpc>
                      </a:pPr>
                      <a:r>
                        <a:rPr lang="en-US" sz="1200" b="0" strike="noStrike" spc="-1">
                          <a:solidFill>
                            <a:srgbClr val="000000"/>
                          </a:solidFill>
                          <a:uFill>
                            <a:solidFill>
                              <a:srgbClr val="FFFFFF"/>
                            </a:solidFill>
                          </a:uFill>
                          <a:latin typeface="Arial"/>
                          <a:ea typeface="DejaVu Sans"/>
                        </a:rPr>
                        <a:t>Completed (</a:t>
                      </a:r>
                      <a:r>
                        <a:rPr lang="en-US" sz="1200" b="0" strike="noStrike" spc="-1">
                          <a:solidFill>
                            <a:srgbClr val="000000"/>
                          </a:solidFill>
                          <a:uFill>
                            <a:solidFill>
                              <a:srgbClr val="FFFFFF"/>
                            </a:solidFill>
                          </a:uFill>
                          <a:latin typeface="+mn-lt"/>
                          <a:ea typeface="+mn-ea"/>
                        </a:rPr>
                        <a:t>9-September 2019)</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CF3"/>
                    </a:solidFill>
                  </a:tcPr>
                </a:tc>
                <a:extLst>
                  <a:ext uri="{0D108BD9-81ED-4DB2-BD59-A6C34878D82A}">
                    <a16:rowId xmlns:a16="http://schemas.microsoft.com/office/drawing/2014/main" val="10012"/>
                  </a:ext>
                </a:extLst>
              </a:tr>
              <a:tr h="315845">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Dixons</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L01SVC02 (SVC)</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7.5.0.13</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algn="ctr">
                        <a:lnSpc>
                          <a:spcPct val="100000"/>
                        </a:lnSpc>
                      </a:pPr>
                      <a:r>
                        <a:rPr lang="en-US" sz="1200" b="0" strike="noStrike" spc="-1" dirty="0">
                          <a:solidFill>
                            <a:srgbClr val="000000"/>
                          </a:solidFill>
                          <a:uFill>
                            <a:solidFill>
                              <a:srgbClr val="FFFFFF"/>
                            </a:solidFill>
                          </a:uFill>
                          <a:latin typeface="Arial"/>
                          <a:ea typeface="DejaVu Sans"/>
                        </a:rPr>
                        <a:t>7.8.1.10</a:t>
                      </a:r>
                      <a:endParaRPr lang="en-US" sz="12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rPr>
                        <a:t>Completed( 9-Sepe-2019)</a:t>
                      </a:r>
                    </a:p>
                  </a:txBody>
                  <a:tcPr>
                    <a:lnL w="12240">
                      <a:solidFill>
                        <a:srgbClr val="FFFFFF"/>
                      </a:solidFill>
                    </a:lnL>
                    <a:lnR w="12240">
                      <a:solidFill>
                        <a:srgbClr val="FFFFFF"/>
                      </a:solidFill>
                    </a:lnR>
                    <a:lnT w="12240">
                      <a:solidFill>
                        <a:srgbClr val="FFFFFF"/>
                      </a:solidFill>
                    </a:lnT>
                    <a:lnB w="12240">
                      <a:solidFill>
                        <a:srgbClr val="FFFFFF"/>
                      </a:solidFill>
                    </a:lnB>
                    <a:solidFill>
                      <a:srgbClr val="D1D8E8"/>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3125</TotalTime>
  <Words>2750</Words>
  <Application>Microsoft Office PowerPoint</Application>
  <PresentationFormat>Custom</PresentationFormat>
  <Paragraphs>896</Paragraphs>
  <Slides>29</Slides>
  <Notes>7</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29</vt:i4>
      </vt:variant>
    </vt:vector>
  </HeadingPairs>
  <TitlesOfParts>
    <vt:vector size="45" baseType="lpstr">
      <vt:lpstr>ARial</vt:lpstr>
      <vt:lpstr>ARial</vt:lpstr>
      <vt:lpstr>Calibri</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Anoosha Alla</dc:creator>
  <dc:description/>
  <cp:lastModifiedBy>Bala Subramanyam H K</cp:lastModifiedBy>
  <cp:revision>3108</cp:revision>
  <dcterms:modified xsi:type="dcterms:W3CDTF">2019-09-25T10:17:28Z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