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369" r:id="rId5"/>
    <p:sldId id="357" r:id="rId6"/>
    <p:sldId id="386" r:id="rId7"/>
    <p:sldId id="336" r:id="rId8"/>
    <p:sldId id="398" r:id="rId9"/>
    <p:sldId id="400" r:id="rId10"/>
    <p:sldId id="401" r:id="rId11"/>
    <p:sldId id="402" r:id="rId12"/>
    <p:sldId id="371" r:id="rId13"/>
  </p:sldIdLst>
  <p:sldSz cx="12192000" cy="6858000"/>
  <p:notesSz cx="6858000" cy="9144000"/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E252D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/>
    <p:restoredTop sz="85900"/>
  </p:normalViewPr>
  <p:slideViewPr>
    <p:cSldViewPr snapToGrid="0" showGuides="1">
      <p:cViewPr varScale="1">
        <p:scale>
          <a:sx n="62" d="100"/>
          <a:sy n="62" d="100"/>
        </p:scale>
        <p:origin x="1056" y="60"/>
      </p:cViewPr>
      <p:guideLst>
        <p:guide orient="horz" pos="2160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3871E68A-867D-448F-A105-ACE22B50F2A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148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0"/>
            <a:r>
              <a:rPr lang="en-US" altLang="zh-CN"/>
              <a:t>Second level</a:t>
            </a:r>
            <a:endParaRPr lang="en-US" altLang="zh-CN"/>
          </a:p>
          <a:p>
            <a:pPr lvl="2" indent="0"/>
            <a:r>
              <a:rPr lang="en-US" altLang="zh-CN"/>
              <a:t>Third level</a:t>
            </a:r>
            <a:endParaRPr lang="en-US" altLang="zh-CN"/>
          </a:p>
          <a:p>
            <a:pPr lvl="3" indent="0"/>
            <a:r>
              <a:rPr lang="en-US" altLang="zh-CN"/>
              <a:t>Fourth level</a:t>
            </a:r>
            <a:endParaRPr lang="en-US" altLang="zh-CN"/>
          </a:p>
          <a:p>
            <a:pPr lvl="4" indent="0"/>
            <a:r>
              <a:rPr lang="en-US" altLang="zh-CN"/>
              <a:t>Fifth level</a:t>
            </a:r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5D86399F-71B3-4BD5-99C3-FEC91374CA8B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8194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8194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r>
              <a:rPr lang="en-US"/>
              <a:t>1) Increase in overall placement percentage up to 25% </a:t>
            </a:r>
            <a:endParaRPr lang="en-US"/>
          </a:p>
          <a:p>
            <a:r>
              <a:rPr lang="en-US"/>
              <a:t>2) 25-30%  students should be placed in higher salary bracket for fresher's(3.5 to 4 LPA)</a:t>
            </a:r>
            <a:endParaRPr lang="en-US"/>
          </a:p>
          <a:p>
            <a:r>
              <a:rPr lang="en-US"/>
              <a:t>3) Free Live Project based internship prigram for selected students in final semester of MCA.</a:t>
            </a:r>
            <a:endParaRPr lang="en-US"/>
          </a:p>
          <a:p>
            <a:r>
              <a:rPr lang="en-US"/>
              <a:t>4) Nominal cost for internship program for other enrolled participants</a:t>
            </a:r>
            <a:endParaRPr lang="en-US"/>
          </a:p>
          <a:p>
            <a:r>
              <a:rPr lang="en-US"/>
              <a:t>5) Paid bootcamps for non enrolled participants with nominal fee.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6"/>
          <p:cNvSpPr/>
          <p:nvPr/>
        </p:nvSpPr>
        <p:spPr>
          <a:xfrm>
            <a:off x="3557588" y="630238"/>
            <a:ext cx="5235575" cy="5229225"/>
          </a:xfrm>
          <a:custGeom>
            <a:avLst/>
            <a:gdLst/>
            <a:ahLst/>
            <a:cxnLst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/>
              <a:t>Click to edit Master subtitle style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913" y="6375400"/>
            <a:ext cx="233045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9888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75400"/>
            <a:ext cx="2328863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075" name="Freeform 6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076" name="Freeform 11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913" y="6375400"/>
            <a:ext cx="149383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8438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513" y="6375400"/>
            <a:ext cx="14874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11"/>
          <p:cNvSpPr/>
          <p:nvPr/>
        </p:nvSpPr>
        <p:spPr>
          <a:xfrm>
            <a:off x="7389813" y="0"/>
            <a:ext cx="4802187" cy="6858000"/>
          </a:xfrm>
          <a:custGeom>
            <a:avLst/>
            <a:gdLst/>
            <a:ahLst/>
            <a:cxnLst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175" y="6375400"/>
            <a:ext cx="123348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438" y="6375400"/>
            <a:ext cx="34829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188" y="6375400"/>
            <a:ext cx="12319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1"/>
          <p:cNvSpPr/>
          <p:nvPr/>
        </p:nvSpPr>
        <p:spPr>
          <a:xfrm>
            <a:off x="7389813" y="0"/>
            <a:ext cx="4802187" cy="6858000"/>
          </a:xfrm>
          <a:custGeom>
            <a:avLst/>
            <a:gdLst/>
            <a:ahLst/>
            <a:cxnLst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2" name="Rectangle 11" title="left edge border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en-US" strike="noStrike" noProof="1"/>
              <a:t>Click icon to add picture</a:t>
            </a:r>
            <a:endParaRPr lang="en-US" strike="noStrike" noProof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175" y="6375400"/>
            <a:ext cx="123348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438" y="6375400"/>
            <a:ext cx="34829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8013" y="6375400"/>
            <a:ext cx="12334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1250950" y="2286000"/>
            <a:ext cx="10179050" cy="35941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2860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0950" y="6375400"/>
            <a:ext cx="233045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5400"/>
            <a:ext cx="28194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1031" name="Freeform 6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://www.picstrainingacademy.com" TargetMode="External"/><Relationship Id="rId3" Type="http://schemas.openxmlformats.org/officeDocument/2006/relationships/hyperlink" Target="http://www.pinetrainingacademy.com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1685" y="160338"/>
            <a:ext cx="10952163" cy="653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173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7174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6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0" y="749300"/>
            <a:ext cx="6000750" cy="5197475"/>
          </a:xfrm>
        </p:spPr>
      </p:pic>
      <p:sp>
        <p:nvSpPr>
          <p:cNvPr id="6" name="Rectangle 5"/>
          <p:cNvSpPr/>
          <p:nvPr/>
        </p:nvSpPr>
        <p:spPr>
          <a:xfrm>
            <a:off x="4466590" y="1891030"/>
            <a:ext cx="7441565" cy="30765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/>
            <a:r>
              <a:rPr lang="en-US" sz="32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Presentation:</a:t>
            </a:r>
            <a:endParaRPr lang="en-US" sz="32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/>
            <a:r>
              <a:rPr lang="en-US" sz="54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 of IoT</a:t>
            </a:r>
            <a:endParaRPr lang="en-US" sz="54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/>
            <a:r>
              <a:rPr lang="en-US" sz="54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endParaRPr lang="en-US" sz="54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/>
            <a:r>
              <a:rPr lang="en-US" sz="54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IoT Project</a:t>
            </a:r>
            <a:endParaRPr lang="en-US" sz="54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3147060" y="1818640"/>
            <a:ext cx="6731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66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Thank You!!</a:t>
            </a:r>
            <a:endParaRPr lang="en-US" sz="66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422900" y="4001135"/>
            <a:ext cx="63265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Connect With Us: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Email: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c2c@pinetrainingacademy.com         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           info@picstrainingacademy.com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Whatsapp: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+91 9015666644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  <a:hlinkClick r:id="rId3"/>
              </a:rPr>
              <a:t>www.pinetrainingacademy.com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  <a:hlinkClick r:id="rId4"/>
              </a:rPr>
              <a:t>www.picstrainingacademy.com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82980" y="3330575"/>
            <a:ext cx="4838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tx1"/>
                </a:solidFill>
                <a:latin typeface="MV Boli" panose="02000500030200090000" charset="0"/>
                <a:cs typeface="MV Boli" panose="02000500030200090000" charset="0"/>
              </a:rPr>
              <a:t>Scan and Submit your feedback</a:t>
            </a:r>
            <a:endParaRPr lang="en-US" sz="2400" b="1">
              <a:solidFill>
                <a:schemeClr val="tx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3790950"/>
            <a:ext cx="3060065" cy="3060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170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685" y="-385445"/>
            <a:ext cx="11888470" cy="7095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173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7174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6" name="Picture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0655" y="-281305"/>
            <a:ext cx="3256915" cy="2820670"/>
          </a:xfrm>
        </p:spPr>
      </p:pic>
      <p:sp>
        <p:nvSpPr>
          <p:cNvPr id="14" name="TextBox 1"/>
          <p:cNvSpPr txBox="1"/>
          <p:nvPr/>
        </p:nvSpPr>
        <p:spPr>
          <a:xfrm>
            <a:off x="2569210" y="2626995"/>
            <a:ext cx="6264275" cy="7505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30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【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01</a:t>
            </a:r>
            <a:r>
              <a:rPr lang="en-US" altLang="zh-CN" sz="30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 】</a:t>
            </a:r>
            <a:r>
              <a:rPr lang="en-US" altLang="zh-CN" sz="24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杨任东竹石体-Heavy" charset="-122"/>
              </a:rPr>
              <a:t>What is IoT?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</a:endParaRPr>
          </a:p>
          <a:p>
            <a:pPr>
              <a:lnSpc>
                <a:spcPts val="1000"/>
              </a:lnSpc>
            </a:pP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64765" y="3333750"/>
            <a:ext cx="5065713" cy="622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【 02 】  </a:t>
            </a:r>
            <a:r>
              <a:rPr lang="en-US" altLang="zh-CN" sz="2800" b="1" dirty="0">
                <a:latin typeface="Calibri" panose="020F0502020204030204" charset="0"/>
                <a:ea typeface="杨任东竹石体-Heavy" charset="-122"/>
                <a:cs typeface="Calibri" panose="020F0502020204030204" charset="0"/>
                <a:sym typeface="等线" charset="0"/>
              </a:rPr>
              <a:t>High Level components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  <a:sym typeface="等线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570480" y="4043680"/>
            <a:ext cx="4984115" cy="622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【 03 】 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杨任东竹石体-Heavy" charset="-122"/>
                <a:cs typeface="Calibri" panose="020F0502020204030204" charset="0"/>
                <a:sym typeface="等线" charset="0"/>
              </a:rPr>
              <a:t>Proposed IoT Project</a:t>
            </a:r>
            <a:r>
              <a:rPr lang="en-US" altLang="zh-CN" sz="30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 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  <a:sym typeface="等线" charset="0"/>
            </a:endParaRPr>
          </a:p>
        </p:txBody>
      </p:sp>
      <p:sp>
        <p:nvSpPr>
          <p:cNvPr id="46" name="CustomShape 1"/>
          <p:cNvSpPr/>
          <p:nvPr/>
        </p:nvSpPr>
        <p:spPr>
          <a:xfrm>
            <a:off x="4357370" y="514350"/>
            <a:ext cx="3966210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Contents?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570480" y="4665980"/>
            <a:ext cx="9084310" cy="622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【 04 】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杨任东竹石体-Heavy" charset="-122"/>
                <a:cs typeface="Calibri" panose="020F0502020204030204" charset="0"/>
                <a:sym typeface="等线" charset="0"/>
              </a:rPr>
              <a:t>IoT Device Management:  Multi-Platform Web Portal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  <a:sym typeface="等线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4" grpId="0"/>
      <p:bldP spid="4" grpId="1"/>
      <p:bldP spid="9" grpId="0"/>
      <p:bldP spid="9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CustomShape 1"/>
          <p:cNvSpPr/>
          <p:nvPr/>
        </p:nvSpPr>
        <p:spPr>
          <a:xfrm>
            <a:off x="4471035" y="384810"/>
            <a:ext cx="4631055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What is IoT?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889760" y="1235710"/>
            <a:ext cx="95040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In layman term, the concept of combining computers, sensors, and networks to monitor and control devices. 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28140" y="3862705"/>
            <a:ext cx="47250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chemeClr val="tx1"/>
                </a:solidFill>
                <a:latin typeface="MV Boli" panose="02000500030200090000" charset="0"/>
                <a:cs typeface="MV Boli" panose="02000500030200090000" charset="0"/>
              </a:rPr>
              <a:t>Berif Explanation...</a:t>
            </a:r>
            <a:endParaRPr lang="en-US" sz="4000" b="1">
              <a:solidFill>
                <a:schemeClr val="tx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55" y="2362835"/>
            <a:ext cx="490537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" y="-288925"/>
            <a:ext cx="1958975" cy="13881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CustomShape 1"/>
          <p:cNvSpPr/>
          <p:nvPr/>
        </p:nvSpPr>
        <p:spPr>
          <a:xfrm>
            <a:off x="2784475" y="384810"/>
            <a:ext cx="6317615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Computers and  IoT?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65" y="1430655"/>
            <a:ext cx="4816475" cy="2662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980" y="1430655"/>
            <a:ext cx="5449570" cy="308102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262380" y="4093210"/>
            <a:ext cx="406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Not a Smart Devices</a:t>
            </a:r>
            <a:endParaRPr lang="en-US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372860" y="4511675"/>
            <a:ext cx="456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Microcontrollers makes a Devices Smart</a:t>
            </a:r>
            <a:endParaRPr lang="en-US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CustomShape 1"/>
          <p:cNvSpPr/>
          <p:nvPr/>
        </p:nvSpPr>
        <p:spPr>
          <a:xfrm>
            <a:off x="2592705" y="200025"/>
            <a:ext cx="9044940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Experimental Boards for R &amp; D?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848360" y="1382395"/>
            <a:ext cx="52031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Adrino and Raspberry Pi....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20" y="2059940"/>
            <a:ext cx="8011795" cy="4551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CustomShape 1"/>
          <p:cNvSpPr/>
          <p:nvPr/>
        </p:nvSpPr>
        <p:spPr>
          <a:xfrm>
            <a:off x="2714625" y="114300"/>
            <a:ext cx="9044940" cy="7226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Project Workflow?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938530" y="1510665"/>
            <a:ext cx="52031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Proposed IoT Project....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705" y="1904365"/>
            <a:ext cx="4191000" cy="35147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333625" y="5579110"/>
            <a:ext cx="445008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latin typeface="MV Boli" panose="02000500030200090000" charset="0"/>
                <a:cs typeface="MV Boli" panose="02000500030200090000" charset="0"/>
              </a:rPr>
              <a:t>Counter Device</a:t>
            </a:r>
            <a:endParaRPr lang="en-US" sz="2800" b="1">
              <a:solidFill>
                <a:schemeClr val="tx1"/>
              </a:solidFill>
              <a:latin typeface="MV Boli" panose="02000500030200090000" charset="0"/>
              <a:cs typeface="MV Boli" panose="02000500030200090000" charset="0"/>
            </a:endParaRPr>
          </a:p>
          <a:p>
            <a:r>
              <a:rPr lang="en-US" sz="24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(College Library </a:t>
            </a:r>
            <a:r>
              <a:rPr lang="en-US" sz="24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  <a:sym typeface="+mn-ea"/>
              </a:rPr>
              <a:t>Footfall </a:t>
            </a:r>
            <a:r>
              <a:rPr lang="en-US" sz="24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)</a:t>
            </a:r>
            <a:endParaRPr lang="en-US" sz="24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58280" y="2468880"/>
            <a:ext cx="10807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39050" y="1904365"/>
            <a:ext cx="1380490" cy="1134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916545" y="2032635"/>
            <a:ext cx="1102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Web Portal</a:t>
            </a:r>
            <a:r>
              <a:rPr lang="en-US" sz="2800" b="1"/>
              <a:t> </a:t>
            </a:r>
            <a:endParaRPr lang="en-US" sz="2800" b="1"/>
          </a:p>
        </p:txBody>
      </p:sp>
      <p:sp>
        <p:nvSpPr>
          <p:cNvPr id="10" name="Text Box 9"/>
          <p:cNvSpPr txBox="1"/>
          <p:nvPr/>
        </p:nvSpPr>
        <p:spPr>
          <a:xfrm>
            <a:off x="9019540" y="1510665"/>
            <a:ext cx="305816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Html 5 &amp; CSS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Latest web technologies 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Relational Database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DB Connectivity 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Backend Services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Agile 1 week Sprints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Simulated Unit Testing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580640" y="349250"/>
            <a:ext cx="8308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Architecture of IOT Web Portal!!</a:t>
            </a:r>
            <a:endParaRPr lang="en-US" sz="3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1730" y="5847080"/>
            <a:ext cx="5368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Micro-Service Architecture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1441450"/>
            <a:ext cx="10968990" cy="4239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337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6925" y="160338"/>
            <a:ext cx="10952163" cy="653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14340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4341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345" name="Content Placeholder 72" descr="A close up of a 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5413" y="160338"/>
            <a:ext cx="1633537" cy="141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152140" y="160655"/>
            <a:ext cx="6489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and SDLC</a:t>
            </a:r>
            <a:endParaRPr lang="en-US" sz="3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785" y="1296670"/>
            <a:ext cx="10533380" cy="54013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337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6925" y="160338"/>
            <a:ext cx="10952163" cy="653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trike="noStrike" noProof="1"/>
              <a:t>1) Increase in overall placement percentage up to 25% 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2) 25-30%  students should be placed in higher salary bracket for fresher's(3.5 to 4 LPA)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3) Free Live Project based internship prigram for selected students in final semester of MCA.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4) Nominal cost for internship program for other enrolled participants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5) Paid bootcamps for non enrolled participants with nominal fee.</a:t>
            </a:r>
            <a:endParaRPr lang="en-US" strike="noStrike" noProof="1"/>
          </a:p>
        </p:txBody>
      </p:sp>
      <p:sp>
        <p:nvSpPr>
          <p:cNvPr id="14340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4341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345" name="Content Placeholder 72" descr="A close up of a 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1143" y="-77152"/>
            <a:ext cx="1633537" cy="141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1915160" y="160655"/>
            <a:ext cx="98342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Exposer Of Tools And Technologies </a:t>
            </a:r>
            <a:endParaRPr lang="en-US" sz="3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4430" y="2321560"/>
            <a:ext cx="4229735" cy="403669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89550" y="902335"/>
            <a:ext cx="3961765" cy="2765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695" y="3667760"/>
            <a:ext cx="3419475" cy="313436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WPS Presentation</Application>
  <PresentationFormat>Widescreen</PresentationFormat>
  <Paragraphs>78</Paragraphs>
  <Slides>10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Gill Sans MT</vt:lpstr>
      <vt:lpstr>Cambria</vt:lpstr>
      <vt:lpstr>幼圆</vt:lpstr>
      <vt:lpstr>Calibri</vt:lpstr>
      <vt:lpstr>杨任东竹石体-Heavy</vt:lpstr>
      <vt:lpstr>等线</vt:lpstr>
      <vt:lpstr>Arial</vt:lpstr>
      <vt:lpstr>MV Boli</vt:lpstr>
      <vt:lpstr>Microsoft YaHei</vt:lpstr>
      <vt:lpstr>Arial Unicode MS</vt:lpstr>
      <vt:lpstr>Impact</vt:lpstr>
      <vt:lpstr>Badge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ruhim</dc:creator>
  <cp:lastModifiedBy>bahug</cp:lastModifiedBy>
  <cp:revision>116</cp:revision>
  <dcterms:created xsi:type="dcterms:W3CDTF">2019-04-10T12:05:00Z</dcterms:created>
  <dcterms:modified xsi:type="dcterms:W3CDTF">2019-08-25T05:53:05Z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