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8" r:id="rId10"/>
    <p:sldId id="263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6ECA7-3433-4383-B6D1-357C3B7CD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64AAE5-2C10-4A95-A2A4-04319912B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A0709-0DC8-45F4-8D5F-EB07AF30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E536-8C31-40E2-9B8E-1406B1B29A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43109-D3BC-4A06-B6FD-AE6B315E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786FF7-A031-4EEB-A75B-774CCBB6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454A-9A46-4FBB-91F7-4279BF9E0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2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B2A0E-6281-4BE1-A378-1A89D51F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EFD63F-EFD0-4FC7-8042-DE22D67C2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DCFBA-DA1F-4F42-8B1B-1D298410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E536-8C31-40E2-9B8E-1406B1B29A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B15E9-1314-418D-85BA-0A36CB41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C62A8-7A9B-4574-A3F6-D73290AF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454A-9A46-4FBB-91F7-4279BF9E0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7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9B2CB-D13B-4B46-9613-823A8ED3A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AEAED2-A837-41D5-A49C-452EACED0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D4520-4066-42CD-8C37-DC19620C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E536-8C31-40E2-9B8E-1406B1B29A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93290-9B81-4BFD-A9DA-FEA1FE81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BD49E-569B-4CF8-91EF-5AEE6E64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454A-9A46-4FBB-91F7-4279BF9E0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4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B637B-D749-4F33-9E28-87B91BCE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9D6BE-8111-44DC-865C-C931C870B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7B142-D0CD-431C-ABB3-49AFAEA1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E536-8C31-40E2-9B8E-1406B1B29A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E1DBE-B81C-45B6-A32F-BB93C38A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BBF10-F862-484F-9CD4-E692986F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454A-9A46-4FBB-91F7-4279BF9E0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3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F6461-C21E-43D2-AC1D-C99C5CD3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63FB5-2CE0-44C6-BB6D-E0653D21D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52CE7-4E4D-4CF2-94C0-992A4DA1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E536-8C31-40E2-9B8E-1406B1B29A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BA1D4-0C20-45F4-94DC-F58F6A6B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CD6D8-6D53-4852-9446-628ACBC9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454A-9A46-4FBB-91F7-4279BF9E0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55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E5EDE-F3FC-4E4E-A9C3-58EB0E06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45289-4DCF-40F5-9C35-D11DE4E6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D7BF1-972A-48AA-A675-BEC5E144F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64850C-41B1-4F9F-959B-84CFCEA8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E536-8C31-40E2-9B8E-1406B1B29A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A47C8-23D1-499D-B3CB-A0AAE319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0DA448-9837-40C6-8761-7F37155D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454A-9A46-4FBB-91F7-4279BF9E0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26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332FE-1813-4A0E-B535-E4593658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6063C-9E8D-43C5-9F8F-15ABD8CFB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8027F7-3AF3-4AA9-B33C-8F162E95A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35D74F-20A4-4D5B-B42E-F92AC3A09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E7DFB2-1E38-4EEB-8FBE-D2ED8EC08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9082C5-EC87-449C-BD52-49544A91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E536-8C31-40E2-9B8E-1406B1B29A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014D5D-7233-42A6-B3BC-6FEF24B0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F6BB36-E2AF-438B-B457-4A9BCDDD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454A-9A46-4FBB-91F7-4279BF9E0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16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F7B77-F125-49B3-A4A4-4623A62A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865596-EDE0-45A0-8E26-4899A263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E536-8C31-40E2-9B8E-1406B1B29A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B705BC-42C4-4AF1-8FD5-A3F3DE20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EF38DC-9843-4205-8C00-7A5700AD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454A-9A46-4FBB-91F7-4279BF9E0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84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CD9B42-AA62-4549-9929-E5D0E842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E536-8C31-40E2-9B8E-1406B1B29A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B2B464-7847-4193-A087-FDC42AB6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966982-76C8-4AC7-AADF-38AF53AF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454A-9A46-4FBB-91F7-4279BF9E0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6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6E486-22FD-49E4-B84F-D3591EC6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49C7A-F725-45D5-A340-31C55D43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63A6C5-32C5-47FF-AFEC-AF84E5E0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0205E-BA24-48D9-A397-DBE2BD87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E536-8C31-40E2-9B8E-1406B1B29A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27CB96-852F-4D0A-9FE0-7A196C7C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E14986-6765-4902-9695-C0EDFA7D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454A-9A46-4FBB-91F7-4279BF9E0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3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A1DDF-D2A9-4F13-8C47-AAA5265E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31920A-79EF-49C9-B4B7-1A2D92422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AEEDA9-A71A-4710-AE14-35A7D3131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6E7E9B-AE46-40F6-960A-CF157AF2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E536-8C31-40E2-9B8E-1406B1B29A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00DD6E-D622-4323-B0B2-AF57537A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F7869-D8B6-412E-B736-2D2EF135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454A-9A46-4FBB-91F7-4279BF9E0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15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53D714-BE11-418B-B67B-723683E8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60CDF-2FB6-4878-BEBA-08FEF73DA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B67F6-5B84-4F4F-A086-D2655B6C2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8E536-8C31-40E2-9B8E-1406B1B29AFE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9E795-4996-42BE-8998-85BB17375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46EEF-4886-4558-AB9C-303618391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454A-9A46-4FBB-91F7-4279BF9E0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9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EF1ED-00D0-498D-86D8-ADD7829F2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Generate SQL Query Hierarchically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40385C-4663-4739-8979-CE9022E8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孙培艺 </a:t>
            </a:r>
            <a:r>
              <a:rPr lang="en-US" altLang="zh-CN" dirty="0"/>
              <a:t>1500012899 </a:t>
            </a:r>
            <a:r>
              <a:rPr lang="zh-CN" altLang="en-US" dirty="0"/>
              <a:t>信科学院</a:t>
            </a:r>
            <a:endParaRPr lang="en-US" altLang="zh-CN" dirty="0"/>
          </a:p>
          <a:p>
            <a:r>
              <a:rPr lang="zh-CN" altLang="en-US" dirty="0"/>
              <a:t>张煌昭 </a:t>
            </a:r>
            <a:r>
              <a:rPr lang="en-US" altLang="zh-CN" dirty="0"/>
              <a:t>1400017707 </a:t>
            </a:r>
            <a:r>
              <a:rPr lang="zh-CN" altLang="en-US" dirty="0"/>
              <a:t>元培学院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947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D09F8-7BDA-4B1F-A913-2384B7F2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30"/>
            <a:ext cx="10515600" cy="1325563"/>
          </a:xfrm>
        </p:spPr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C9139A-CFD6-4D3A-866F-75BF0031A3B9}"/>
              </a:ext>
            </a:extLst>
          </p:cNvPr>
          <p:cNvSpPr/>
          <p:nvPr/>
        </p:nvSpPr>
        <p:spPr>
          <a:xfrm>
            <a:off x="3543300" y="1642389"/>
            <a:ext cx="963386" cy="489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AGG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7C1018-394B-4136-9444-66A7B61D3401}"/>
              </a:ext>
            </a:extLst>
          </p:cNvPr>
          <p:cNvSpPr/>
          <p:nvPr/>
        </p:nvSpPr>
        <p:spPr>
          <a:xfrm>
            <a:off x="5132614" y="1341649"/>
            <a:ext cx="963386" cy="489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agg</a:t>
            </a:r>
            <a:r>
              <a:rPr lang="en-US" altLang="zh-CN" dirty="0">
                <a:solidFill>
                  <a:schemeClr val="tx1"/>
                </a:solidFill>
              </a:rPr>
              <a:t> op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CF6F00-B1D4-45E4-8344-76A05015FB0B}"/>
              </a:ext>
            </a:extLst>
          </p:cNvPr>
          <p:cNvSpPr/>
          <p:nvPr/>
        </p:nvSpPr>
        <p:spPr>
          <a:xfrm>
            <a:off x="5132614" y="1945176"/>
            <a:ext cx="963386" cy="489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column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DC3AF0-0775-4158-A8D7-5135C30D21E5}"/>
              </a:ext>
            </a:extLst>
          </p:cNvPr>
          <p:cNvSpPr/>
          <p:nvPr/>
        </p:nvSpPr>
        <p:spPr>
          <a:xfrm>
            <a:off x="3543300" y="2627425"/>
            <a:ext cx="963386" cy="489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column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40544B6-EBFD-48FD-9734-EF646B8D549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917372" y="1887318"/>
            <a:ext cx="625928" cy="48985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C72DEBB-E94B-401B-A057-BD78E04AD55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917372" y="2377175"/>
            <a:ext cx="625928" cy="49517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9AFBA0F-8D7C-44A3-973E-DDADF8AAC89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506686" y="1586578"/>
            <a:ext cx="625928" cy="30074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ED4E1A5-117C-4DC5-B197-9BB805A2C443}"/>
              </a:ext>
            </a:extLst>
          </p:cNvPr>
          <p:cNvSpPr/>
          <p:nvPr/>
        </p:nvSpPr>
        <p:spPr>
          <a:xfrm>
            <a:off x="386029" y="3892230"/>
            <a:ext cx="963386" cy="4898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78E9A3-13E1-4143-87E5-299EB4872F9D}"/>
              </a:ext>
            </a:extLst>
          </p:cNvPr>
          <p:cNvSpPr/>
          <p:nvPr/>
        </p:nvSpPr>
        <p:spPr>
          <a:xfrm rot="5400000">
            <a:off x="3543299" y="2132246"/>
            <a:ext cx="963386" cy="489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5AE0D51-1A51-4601-888D-147AD18DFFC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506686" y="1887318"/>
            <a:ext cx="625928" cy="302787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45D5C28B-888E-4DE3-B3F7-9E6C8087109D}"/>
              </a:ext>
            </a:extLst>
          </p:cNvPr>
          <p:cNvSpPr/>
          <p:nvPr/>
        </p:nvSpPr>
        <p:spPr>
          <a:xfrm>
            <a:off x="3543299" y="3296188"/>
            <a:ext cx="963386" cy="489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table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F55EE4-5F36-4092-83AC-12428581D668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2917372" y="3541117"/>
            <a:ext cx="625927" cy="588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0356C47-C3F6-494C-98C4-7AF1FD87F0E1}"/>
              </a:ext>
            </a:extLst>
          </p:cNvPr>
          <p:cNvCxnSpPr>
            <a:cxnSpLocks/>
            <a:stCxn id="30" idx="3"/>
            <a:endCxn id="46" idx="1"/>
          </p:cNvCxnSpPr>
          <p:nvPr/>
        </p:nvCxnSpPr>
        <p:spPr>
          <a:xfrm>
            <a:off x="2917372" y="4137160"/>
            <a:ext cx="625925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FB7B80A9-63F3-4F05-AA15-6BACAB3823A1}"/>
              </a:ext>
            </a:extLst>
          </p:cNvPr>
          <p:cNvSpPr/>
          <p:nvPr/>
        </p:nvSpPr>
        <p:spPr>
          <a:xfrm>
            <a:off x="3543297" y="3892231"/>
            <a:ext cx="1343561" cy="489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Nested 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564A5248-A4E3-4825-B17A-33D5D8BAB632}"/>
              </a:ext>
            </a:extLst>
          </p:cNvPr>
          <p:cNvGrpSpPr/>
          <p:nvPr/>
        </p:nvGrpSpPr>
        <p:grpSpPr>
          <a:xfrm>
            <a:off x="1953986" y="1547332"/>
            <a:ext cx="963386" cy="5184513"/>
            <a:chOff x="2831824" y="1517515"/>
            <a:chExt cx="963386" cy="518451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68D40F5-7074-4DB7-89EA-81234504719F}"/>
                </a:ext>
              </a:extLst>
            </p:cNvPr>
            <p:cNvSpPr/>
            <p:nvPr/>
          </p:nvSpPr>
          <p:spPr>
            <a:xfrm>
              <a:off x="2831824" y="1517515"/>
              <a:ext cx="963386" cy="4898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select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BD89E7D-F9B5-4FF7-A62F-16E3184C6EE8}"/>
                </a:ext>
              </a:extLst>
            </p:cNvPr>
            <p:cNvSpPr/>
            <p:nvPr/>
          </p:nvSpPr>
          <p:spPr>
            <a:xfrm>
              <a:off x="2831824" y="2102429"/>
              <a:ext cx="963386" cy="4898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SELECT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47C1DD5-3D51-41F6-81EA-DA7D0527259A}"/>
                </a:ext>
              </a:extLst>
            </p:cNvPr>
            <p:cNvSpPr/>
            <p:nvPr/>
          </p:nvSpPr>
          <p:spPr>
            <a:xfrm>
              <a:off x="2831824" y="2687343"/>
              <a:ext cx="963386" cy="4898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from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4815239-2A29-4EF9-B8EB-FDCBDE38D814}"/>
                </a:ext>
              </a:extLst>
            </p:cNvPr>
            <p:cNvSpPr/>
            <p:nvPr/>
          </p:nvSpPr>
          <p:spPr>
            <a:xfrm>
              <a:off x="2831824" y="3272257"/>
              <a:ext cx="963386" cy="4898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TABLE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B19DA4B-D628-45A2-AA57-A46AA5302B77}"/>
                </a:ext>
              </a:extLst>
            </p:cNvPr>
            <p:cNvSpPr/>
            <p:nvPr/>
          </p:nvSpPr>
          <p:spPr>
            <a:xfrm>
              <a:off x="2831824" y="3862414"/>
              <a:ext cx="963386" cy="4898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ROOT’</a:t>
              </a:r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EC67B11-D82E-4A99-9B81-287284B6C31F}"/>
                </a:ext>
              </a:extLst>
            </p:cNvPr>
            <p:cNvSpPr/>
            <p:nvPr/>
          </p:nvSpPr>
          <p:spPr>
            <a:xfrm>
              <a:off x="2831824" y="4447430"/>
              <a:ext cx="963386" cy="4898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where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C71724E-704D-4C01-8CEA-8F1A026F4304}"/>
                </a:ext>
              </a:extLst>
            </p:cNvPr>
            <p:cNvSpPr/>
            <p:nvPr/>
          </p:nvSpPr>
          <p:spPr>
            <a:xfrm>
              <a:off x="2831824" y="5032446"/>
              <a:ext cx="963386" cy="4898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WHERE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4E0F84E-6174-497F-AACC-A0080BED467E}"/>
                </a:ext>
              </a:extLst>
            </p:cNvPr>
            <p:cNvSpPr/>
            <p:nvPr/>
          </p:nvSpPr>
          <p:spPr>
            <a:xfrm>
              <a:off x="2831824" y="5627155"/>
              <a:ext cx="963386" cy="4898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group by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A608D08-9054-4351-8E68-338930D8FBEE}"/>
                </a:ext>
              </a:extLst>
            </p:cNvPr>
            <p:cNvSpPr/>
            <p:nvPr/>
          </p:nvSpPr>
          <p:spPr>
            <a:xfrm>
              <a:off x="2831824" y="6212171"/>
              <a:ext cx="963386" cy="4898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GROUP</a:t>
              </a:r>
              <a:endParaRPr lang="zh-CN" altLang="en-US" dirty="0"/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312D266E-0296-44C8-AB62-2584AECA6F01}"/>
              </a:ext>
            </a:extLst>
          </p:cNvPr>
          <p:cNvSpPr/>
          <p:nvPr/>
        </p:nvSpPr>
        <p:spPr>
          <a:xfrm>
            <a:off x="3543297" y="4304910"/>
            <a:ext cx="963386" cy="3446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CLAUSE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8A1BE1A-612A-4038-ADD3-2678056EFA2C}"/>
              </a:ext>
            </a:extLst>
          </p:cNvPr>
          <p:cNvSpPr/>
          <p:nvPr/>
        </p:nvSpPr>
        <p:spPr>
          <a:xfrm>
            <a:off x="3543297" y="5134854"/>
            <a:ext cx="963386" cy="3446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CLAUSE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5B86EB2-C468-4526-8F8F-76263B10A825}"/>
              </a:ext>
            </a:extLst>
          </p:cNvPr>
          <p:cNvSpPr/>
          <p:nvPr/>
        </p:nvSpPr>
        <p:spPr>
          <a:xfrm>
            <a:off x="3543297" y="4724712"/>
            <a:ext cx="963386" cy="344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47A9826-F560-42AD-80F6-AB9C9EAA157F}"/>
              </a:ext>
            </a:extLst>
          </p:cNvPr>
          <p:cNvCxnSpPr>
            <a:cxnSpLocks/>
            <a:stCxn id="51" idx="3"/>
            <a:endCxn id="57" idx="1"/>
          </p:cNvCxnSpPr>
          <p:nvPr/>
        </p:nvCxnSpPr>
        <p:spPr>
          <a:xfrm flipV="1">
            <a:off x="2917372" y="4477247"/>
            <a:ext cx="625925" cy="82994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F11C0CD-0CB2-46BD-A510-B02B0E73C3B0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2917372" y="4897050"/>
            <a:ext cx="625925" cy="4101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372E383-B540-4107-967B-BFFCDD230521}"/>
              </a:ext>
            </a:extLst>
          </p:cNvPr>
          <p:cNvCxnSpPr>
            <a:cxnSpLocks/>
            <a:stCxn id="51" idx="3"/>
            <a:endCxn id="58" idx="1"/>
          </p:cNvCxnSpPr>
          <p:nvPr/>
        </p:nvCxnSpPr>
        <p:spPr>
          <a:xfrm flipV="1">
            <a:off x="2917372" y="5307191"/>
            <a:ext cx="625925" cy="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E33148C-89C7-4DBA-95CD-EA3E73879C95}"/>
              </a:ext>
            </a:extLst>
          </p:cNvPr>
          <p:cNvSpPr/>
          <p:nvPr/>
        </p:nvSpPr>
        <p:spPr>
          <a:xfrm>
            <a:off x="5132614" y="3910540"/>
            <a:ext cx="963386" cy="344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column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1037A52-02E2-4465-8F70-C7DFF8463030}"/>
              </a:ext>
            </a:extLst>
          </p:cNvPr>
          <p:cNvSpPr/>
          <p:nvPr/>
        </p:nvSpPr>
        <p:spPr>
          <a:xfrm>
            <a:off x="5132608" y="4303841"/>
            <a:ext cx="963386" cy="344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2BEA9EA-AB30-417F-9F8D-8823DBE5892A}"/>
              </a:ext>
            </a:extLst>
          </p:cNvPr>
          <p:cNvSpPr/>
          <p:nvPr/>
        </p:nvSpPr>
        <p:spPr>
          <a:xfrm>
            <a:off x="5132608" y="4698211"/>
            <a:ext cx="963386" cy="344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43583BD-A5B4-410D-ADED-9AA534F6A53E}"/>
              </a:ext>
            </a:extLst>
          </p:cNvPr>
          <p:cNvCxnSpPr>
            <a:cxnSpLocks/>
            <a:stCxn id="57" idx="3"/>
            <a:endCxn id="86" idx="1"/>
          </p:cNvCxnSpPr>
          <p:nvPr/>
        </p:nvCxnSpPr>
        <p:spPr>
          <a:xfrm flipV="1">
            <a:off x="4506683" y="4082878"/>
            <a:ext cx="625931" cy="394369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DFD0607-C9E9-4E66-967D-73DAB300723E}"/>
              </a:ext>
            </a:extLst>
          </p:cNvPr>
          <p:cNvCxnSpPr>
            <a:cxnSpLocks/>
            <a:stCxn id="57" idx="3"/>
            <a:endCxn id="88" idx="1"/>
          </p:cNvCxnSpPr>
          <p:nvPr/>
        </p:nvCxnSpPr>
        <p:spPr>
          <a:xfrm flipV="1">
            <a:off x="4506683" y="4476179"/>
            <a:ext cx="625925" cy="1068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699E347-833C-473C-890B-44AEE3C9BBCA}"/>
              </a:ext>
            </a:extLst>
          </p:cNvPr>
          <p:cNvCxnSpPr>
            <a:cxnSpLocks/>
            <a:stCxn id="57" idx="3"/>
            <a:endCxn id="89" idx="1"/>
          </p:cNvCxnSpPr>
          <p:nvPr/>
        </p:nvCxnSpPr>
        <p:spPr>
          <a:xfrm>
            <a:off x="4506683" y="4477247"/>
            <a:ext cx="625925" cy="393302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DCCDA1F-1C42-414F-B442-4780FCE7A25D}"/>
              </a:ext>
            </a:extLst>
          </p:cNvPr>
          <p:cNvCxnSpPr>
            <a:cxnSpLocks/>
            <a:stCxn id="58" idx="3"/>
            <a:endCxn id="102" idx="1"/>
          </p:cNvCxnSpPr>
          <p:nvPr/>
        </p:nvCxnSpPr>
        <p:spPr>
          <a:xfrm>
            <a:off x="4506683" y="5307191"/>
            <a:ext cx="625925" cy="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9E971BD3-54F7-43BD-B305-007D377D1376}"/>
              </a:ext>
            </a:extLst>
          </p:cNvPr>
          <p:cNvSpPr/>
          <p:nvPr/>
        </p:nvSpPr>
        <p:spPr>
          <a:xfrm>
            <a:off x="5132608" y="5134854"/>
            <a:ext cx="963386" cy="34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881441F-9E96-4650-A36A-4EC8767498B3}"/>
              </a:ext>
            </a:extLst>
          </p:cNvPr>
          <p:cNvSpPr/>
          <p:nvPr/>
        </p:nvSpPr>
        <p:spPr>
          <a:xfrm>
            <a:off x="3543297" y="6314578"/>
            <a:ext cx="963386" cy="344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column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D761D76E-3E8C-423A-B6D6-898AEACFFCCC}"/>
              </a:ext>
            </a:extLst>
          </p:cNvPr>
          <p:cNvSpPr/>
          <p:nvPr/>
        </p:nvSpPr>
        <p:spPr>
          <a:xfrm rot="5400000">
            <a:off x="3543297" y="5941656"/>
            <a:ext cx="963386" cy="344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D4DA5BF-0E2E-4181-A2CC-2129791C5C3E}"/>
              </a:ext>
            </a:extLst>
          </p:cNvPr>
          <p:cNvSpPr/>
          <p:nvPr/>
        </p:nvSpPr>
        <p:spPr>
          <a:xfrm>
            <a:off x="3549685" y="5589664"/>
            <a:ext cx="963386" cy="344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column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ED63DBF-8218-4DF3-ACB4-8A5CB073DA2F}"/>
              </a:ext>
            </a:extLst>
          </p:cNvPr>
          <p:cNvCxnSpPr>
            <a:cxnSpLocks/>
            <a:stCxn id="53" idx="3"/>
            <a:endCxn id="107" idx="1"/>
          </p:cNvCxnSpPr>
          <p:nvPr/>
        </p:nvCxnSpPr>
        <p:spPr>
          <a:xfrm flipV="1">
            <a:off x="2917372" y="6486916"/>
            <a:ext cx="625925" cy="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E7CB715-A405-496F-8B45-7E3AF813B5F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 flipV="1">
            <a:off x="2917372" y="5762002"/>
            <a:ext cx="632313" cy="72491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37AD7273-49E5-47B0-9140-800B2D44D1F0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349415" y="1792261"/>
            <a:ext cx="604571" cy="234489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24518373-F802-47DB-8652-231CEEB89874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1349415" y="2377175"/>
            <a:ext cx="604571" cy="175998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690C281-F9B7-4D1E-A382-B4CBAFFC0661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1349415" y="2962089"/>
            <a:ext cx="604571" cy="117507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B569154-FC9C-4CD4-8E32-DDA7BF2112B7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 flipV="1">
            <a:off x="1349415" y="3547003"/>
            <a:ext cx="604571" cy="59015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DC00D2F7-2460-432A-BB69-66485AF19F89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1349415" y="4137159"/>
            <a:ext cx="604571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0FCC2375-2BED-4F10-80B4-361F2B9DA242}"/>
              </a:ext>
            </a:extLst>
          </p:cNvPr>
          <p:cNvCxnSpPr>
            <a:cxnSpLocks/>
            <a:stCxn id="14" idx="3"/>
            <a:endCxn id="49" idx="1"/>
          </p:cNvCxnSpPr>
          <p:nvPr/>
        </p:nvCxnSpPr>
        <p:spPr>
          <a:xfrm>
            <a:off x="1349415" y="4137159"/>
            <a:ext cx="604571" cy="58501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B69F61F2-9B84-455A-B53D-80A6DD25861A}"/>
              </a:ext>
            </a:extLst>
          </p:cNvPr>
          <p:cNvCxnSpPr>
            <a:cxnSpLocks/>
            <a:stCxn id="14" idx="3"/>
            <a:endCxn id="51" idx="1"/>
          </p:cNvCxnSpPr>
          <p:nvPr/>
        </p:nvCxnSpPr>
        <p:spPr>
          <a:xfrm>
            <a:off x="1349415" y="4137159"/>
            <a:ext cx="604571" cy="117003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442B157A-5D64-4EA2-A090-ED70491559CF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349415" y="4137159"/>
            <a:ext cx="604571" cy="17647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41C03B3-B9C3-4E67-BDEB-38955EEDFC41}"/>
              </a:ext>
            </a:extLst>
          </p:cNvPr>
          <p:cNvCxnSpPr>
            <a:cxnSpLocks/>
            <a:stCxn id="14" idx="3"/>
            <a:endCxn id="53" idx="1"/>
          </p:cNvCxnSpPr>
          <p:nvPr/>
        </p:nvCxnSpPr>
        <p:spPr>
          <a:xfrm>
            <a:off x="1349415" y="4137159"/>
            <a:ext cx="604571" cy="234975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内容占位符 2">
            <a:extLst>
              <a:ext uri="{FF2B5EF4-FFF2-40B4-BE49-F238E27FC236}">
                <a16:creationId xmlns:a16="http://schemas.microsoft.com/office/drawing/2014/main" id="{409D9CFA-26FA-4666-A061-BFF83957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564" y="1825625"/>
            <a:ext cx="5393407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ROOT generates the ‘skeleton’ for the entire SQL query.</a:t>
            </a:r>
          </a:p>
          <a:p>
            <a:pPr marL="514350" indent="-514350">
              <a:buAutoNum type="arabicPeriod"/>
            </a:pPr>
            <a:r>
              <a:rPr lang="en-US" altLang="zh-CN" dirty="0"/>
              <a:t>Level 1 procedures generate the ‘skeleton’ for their specific domains.</a:t>
            </a:r>
          </a:p>
          <a:p>
            <a:pPr marL="514350" indent="-514350">
              <a:buAutoNum type="arabicPeriod"/>
            </a:pPr>
            <a:r>
              <a:rPr lang="en-US" altLang="zh-CN" dirty="0"/>
              <a:t>Low level procedures fill and complete the query.</a:t>
            </a:r>
          </a:p>
          <a:p>
            <a:pPr marL="514350" indent="-514350">
              <a:buAutoNum type="arabicPeriod"/>
            </a:pPr>
            <a:r>
              <a:rPr lang="en-US" altLang="zh-CN" dirty="0"/>
              <a:t>Nested SQLs are allowed, by invoking ROOT’ procedure.</a:t>
            </a:r>
          </a:p>
        </p:txBody>
      </p:sp>
    </p:spTree>
    <p:extLst>
      <p:ext uri="{BB962C8B-B14F-4D97-AF65-F5344CB8AC3E}">
        <p14:creationId xmlns:p14="http://schemas.microsoft.com/office/powerpoint/2010/main" val="92352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7" grpId="0"/>
      <p:bldP spid="35" grpId="0" animBg="1"/>
      <p:bldP spid="46" grpId="0"/>
      <p:bldP spid="57" grpId="0" animBg="1"/>
      <p:bldP spid="58" grpId="0" animBg="1"/>
      <p:bldP spid="60" grpId="0" animBg="1"/>
      <p:bldP spid="86" grpId="0" animBg="1"/>
      <p:bldP spid="88" grpId="0" animBg="1"/>
      <p:bldP spid="89" grpId="0" animBg="1"/>
      <p:bldP spid="102" grpId="0"/>
      <p:bldP spid="107" grpId="0" animBg="1"/>
      <p:bldP spid="108" grpId="0"/>
      <p:bldP spid="1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06D4F-1DC0-427F-81F1-77492E94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532E9-8CA7-4BE0-B587-094D569DD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Gradients: DB, NL queries, SQL queries, </a:t>
            </a:r>
            <a:r>
              <a:rPr lang="en-US" altLang="zh-CN" b="1" dirty="0"/>
              <a:t>SQL frontend compiler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SQL frontend compiler translates the SQL query to the procedure invoking hierarchy.</a:t>
            </a:r>
          </a:p>
          <a:p>
            <a:r>
              <a:rPr lang="en-US" altLang="zh-CN" dirty="0"/>
              <a:t>Use the frontend compiler to generate dataset for each kind of procedure from the raw dataset.</a:t>
            </a:r>
          </a:p>
          <a:p>
            <a:r>
              <a:rPr lang="en-US" altLang="zh-CN" dirty="0"/>
              <a:t>Top-down train each procedure, from ROOT to the lowest-level procedures.</a:t>
            </a:r>
          </a:p>
          <a:p>
            <a:r>
              <a:rPr lang="en-US" altLang="zh-CN" dirty="0"/>
              <a:t>Use CE to compute losses for the upper procedures.</a:t>
            </a:r>
          </a:p>
          <a:p>
            <a:r>
              <a:rPr lang="en-US" altLang="zh-CN" dirty="0"/>
              <a:t>Use RL to compute the losses for the lower procedures.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30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0A491-641F-4834-9B41-54DA4AD6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Advantages &amp; Shortcomings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601A7-ADF6-4AAE-B519-A5D53051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Advantages</a:t>
            </a:r>
          </a:p>
          <a:p>
            <a:pPr lvl="1"/>
            <a:r>
              <a:rPr lang="en-US" altLang="zh-CN" dirty="0"/>
              <a:t>Universal – Theoretically, this hierarchical model is capable to generate SQL without any constraints.</a:t>
            </a:r>
          </a:p>
          <a:p>
            <a:pPr lvl="1"/>
            <a:r>
              <a:rPr lang="en-US" altLang="zh-CN" dirty="0"/>
              <a:t>Imitation – This hierarchical model ‘imitates’ human behaviors in SQL query generation.</a:t>
            </a:r>
          </a:p>
          <a:p>
            <a:r>
              <a:rPr lang="en-US" altLang="zh-CN" dirty="0"/>
              <a:t>Shortcomings</a:t>
            </a:r>
          </a:p>
          <a:p>
            <a:pPr lvl="1"/>
            <a:r>
              <a:rPr lang="en-US" altLang="zh-CN" dirty="0"/>
              <a:t>Lack of dataset – The current datasets are often too small, and always too simple</a:t>
            </a:r>
          </a:p>
          <a:p>
            <a:pPr lvl="1"/>
            <a:r>
              <a:rPr lang="en-US" altLang="zh-CN" dirty="0"/>
              <a:t>Language dependent – The model cannot be transferred from one SQL language to another (e.g. MySQL to </a:t>
            </a:r>
            <a:r>
              <a:rPr lang="en-US" altLang="zh-CN" dirty="0" err="1"/>
              <a:t>SQLServer</a:t>
            </a:r>
            <a:r>
              <a:rPr lang="en-US" altLang="zh-CN" dirty="0"/>
              <a:t>), because the grammars are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7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AC06A-51CE-4543-B46A-1B025D32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BD746-578B-48DD-A553-48693DF0C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78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40D21-4020-4237-86E3-A7D470D6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14682-46D5-499F-90B6-FFBCFEFD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Quick review of </a:t>
            </a:r>
            <a:r>
              <a:rPr lang="en-US" altLang="zh-CN" dirty="0" err="1"/>
              <a:t>SQLNet</a:t>
            </a:r>
            <a:r>
              <a:rPr lang="en-US" altLang="zh-CN" dirty="0"/>
              <a:t> &amp; Seq2SQL.</a:t>
            </a:r>
          </a:p>
          <a:p>
            <a:r>
              <a:rPr lang="en-US" altLang="zh-CN" dirty="0"/>
              <a:t>Quick introduction of PHPs</a:t>
            </a:r>
          </a:p>
          <a:p>
            <a:r>
              <a:rPr lang="en-US" altLang="zh-CN" dirty="0"/>
              <a:t>Hierarchical SQL generation.</a:t>
            </a:r>
          </a:p>
          <a:p>
            <a:r>
              <a:rPr lang="en-US" altLang="zh-CN" dirty="0"/>
              <a:t>An example.</a:t>
            </a:r>
          </a:p>
          <a:p>
            <a:r>
              <a:rPr lang="en-US" altLang="zh-CN" dirty="0"/>
              <a:t>Training algorithm.</a:t>
            </a:r>
          </a:p>
          <a:p>
            <a:r>
              <a:rPr lang="en-US" altLang="zh-CN" dirty="0"/>
              <a:t>Advantages &amp; shortcomings.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22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07B95-3B7C-40A7-A381-0890650D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SQLNet</a:t>
            </a:r>
            <a:r>
              <a:rPr lang="en-US" altLang="zh-CN" dirty="0"/>
              <a:t> &amp; Seq2SQL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6DB2B-42E8-4277-9BE2-23B1EB2F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Split one single sequence of a simple SQL query into several sub-sequences.</a:t>
            </a:r>
          </a:p>
          <a:p>
            <a:pPr lvl="1"/>
            <a:r>
              <a:rPr lang="en-US" altLang="zh-CN" dirty="0"/>
              <a:t>E.g. SELECT xxx FROM xxx WHERE xxx.</a:t>
            </a:r>
          </a:p>
          <a:p>
            <a:r>
              <a:rPr lang="en-US" altLang="zh-CN" dirty="0"/>
              <a:t>Carefully design modules to generate each sub-sequence independently.</a:t>
            </a:r>
          </a:p>
          <a:p>
            <a:pPr lvl="1"/>
            <a:r>
              <a:rPr lang="en-US" altLang="zh-CN" dirty="0"/>
              <a:t>E.g. Aggregation operation module, SELECT column module, etc.</a:t>
            </a:r>
          </a:p>
          <a:p>
            <a:r>
              <a:rPr lang="en-US" altLang="zh-CN" dirty="0"/>
              <a:t>Use reinforcement learning to ‘compute’ the training loss.</a:t>
            </a:r>
          </a:p>
          <a:p>
            <a:pPr lvl="1"/>
            <a:r>
              <a:rPr lang="en-US" altLang="zh-CN" dirty="0"/>
              <a:t>E.g. Error SQL – -1; wrong result – 0; correct result -- +1;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03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F15B6-872F-48D4-830F-3150F9AD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SQLNet</a:t>
            </a:r>
            <a:r>
              <a:rPr lang="en-US" altLang="zh-CN" dirty="0"/>
              <a:t> &amp; Seq2SQL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FBA57-E6C3-47BC-8D59-ACF6C912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column FROM table WHERE a=b and c&gt;d</a:t>
            </a:r>
          </a:p>
          <a:p>
            <a:r>
              <a:rPr lang="en-US" altLang="zh-CN" dirty="0"/>
              <a:t>SELECT COUNT(column) FROM table WHERE a=b</a:t>
            </a:r>
          </a:p>
          <a:p>
            <a:r>
              <a:rPr lang="en-US" altLang="zh-CN" dirty="0"/>
              <a:t>SELECT column FROM</a:t>
            </a:r>
          </a:p>
          <a:p>
            <a:pPr marL="0" indent="0">
              <a:buNone/>
            </a:pPr>
            <a:r>
              <a:rPr lang="en-US" altLang="zh-CN" dirty="0"/>
              <a:t>	(SELECT xxx FROM xxx WHERE xxx) as table WHERE xxx</a:t>
            </a:r>
          </a:p>
          <a:p>
            <a:endParaRPr lang="en-US" altLang="zh-CN" dirty="0"/>
          </a:p>
          <a:p>
            <a:r>
              <a:rPr lang="en-US" altLang="zh-CN" dirty="0"/>
              <a:t>These models are too weak. They can only generate SQL sequences for those really simple queries.</a:t>
            </a:r>
          </a:p>
          <a:p>
            <a:r>
              <a:rPr lang="en-US" altLang="zh-CN" dirty="0"/>
              <a:t>No nested SQL, no complicated SQL, etc.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5BC239-43DC-4CAD-BA30-21A7C774944D}"/>
              </a:ext>
            </a:extLst>
          </p:cNvPr>
          <p:cNvSpPr txBox="1"/>
          <p:nvPr/>
        </p:nvSpPr>
        <p:spPr>
          <a:xfrm>
            <a:off x="9244667" y="1825624"/>
            <a:ext cx="72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430663-00BA-4353-8654-A848DF9E2802}"/>
              </a:ext>
            </a:extLst>
          </p:cNvPr>
          <p:cNvSpPr txBox="1"/>
          <p:nvPr/>
        </p:nvSpPr>
        <p:spPr>
          <a:xfrm>
            <a:off x="9244667" y="2348844"/>
            <a:ext cx="72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C9330D-0E1D-4EB5-AA2D-227F9B271F87}"/>
              </a:ext>
            </a:extLst>
          </p:cNvPr>
          <p:cNvSpPr txBox="1"/>
          <p:nvPr/>
        </p:nvSpPr>
        <p:spPr>
          <a:xfrm>
            <a:off x="9244667" y="2872063"/>
            <a:ext cx="72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×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3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2CDB4-BCDE-44AB-96BB-E7185BC4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PHPs – Inspiration of our 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8FA0A-354B-4545-A654-80215BD0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CD41A6-7888-4CE1-9151-11BBD11B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29" y="2055472"/>
            <a:ext cx="10033142" cy="389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8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1EC32-9BC8-4969-A484-9447C36A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BCEBBB-864C-452C-91C6-48FCAB5F2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PHPs – Parametrized Hierarchical Procedures</a:t>
            </a:r>
          </a:p>
          <a:p>
            <a:r>
              <a:rPr lang="en-US" altLang="zh-CN" dirty="0"/>
              <a:t>‘Programs are hierarchy of procedure calls’.</a:t>
            </a:r>
          </a:p>
          <a:p>
            <a:r>
              <a:rPr lang="en-US" altLang="zh-CN" dirty="0"/>
              <a:t>Procedures are allowed to invoke other low-level procedures(e.g. function call), or take one action (e.g. SL/SR in a Turing machine).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AA01CD-EE41-4AC9-A60B-96C6ADBA28E5}"/>
              </a:ext>
            </a:extLst>
          </p:cNvPr>
          <p:cNvSpPr/>
          <p:nvPr/>
        </p:nvSpPr>
        <p:spPr>
          <a:xfrm>
            <a:off x="3230336" y="5146900"/>
            <a:ext cx="963386" cy="4898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FD7FCC-8573-4C6E-8754-5FA895937720}"/>
              </a:ext>
            </a:extLst>
          </p:cNvPr>
          <p:cNvSpPr/>
          <p:nvPr/>
        </p:nvSpPr>
        <p:spPr>
          <a:xfrm>
            <a:off x="4819650" y="4393974"/>
            <a:ext cx="963386" cy="4898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6A7953-8DC2-4A7A-BFE9-E1657CD6FF26}"/>
              </a:ext>
            </a:extLst>
          </p:cNvPr>
          <p:cNvSpPr/>
          <p:nvPr/>
        </p:nvSpPr>
        <p:spPr>
          <a:xfrm>
            <a:off x="6408964" y="4004469"/>
            <a:ext cx="963386" cy="489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FDBFC0-D133-4A21-9133-DBD44E69D762}"/>
              </a:ext>
            </a:extLst>
          </p:cNvPr>
          <p:cNvSpPr/>
          <p:nvPr/>
        </p:nvSpPr>
        <p:spPr>
          <a:xfrm>
            <a:off x="7998278" y="4001294"/>
            <a:ext cx="963386" cy="489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write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D2F76D-EDC3-4FFD-A388-CAA125B47F8F}"/>
              </a:ext>
            </a:extLst>
          </p:cNvPr>
          <p:cNvSpPr/>
          <p:nvPr/>
        </p:nvSpPr>
        <p:spPr>
          <a:xfrm>
            <a:off x="6408964" y="4738688"/>
            <a:ext cx="963386" cy="489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CARRY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85AB3B-F3F5-4C6E-8F76-8A5FCD744D9C}"/>
              </a:ext>
            </a:extLst>
          </p:cNvPr>
          <p:cNvSpPr/>
          <p:nvPr/>
        </p:nvSpPr>
        <p:spPr>
          <a:xfrm>
            <a:off x="7998278" y="4738688"/>
            <a:ext cx="963386" cy="489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carry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CD3108-553D-4E69-A4AE-651BF6BDD771}"/>
              </a:ext>
            </a:extLst>
          </p:cNvPr>
          <p:cNvSpPr/>
          <p:nvPr/>
        </p:nvSpPr>
        <p:spPr>
          <a:xfrm>
            <a:off x="4819650" y="5943487"/>
            <a:ext cx="963386" cy="4898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AAF065-7F90-4E7F-B86F-930798A51E6C}"/>
              </a:ext>
            </a:extLst>
          </p:cNvPr>
          <p:cNvSpPr/>
          <p:nvPr/>
        </p:nvSpPr>
        <p:spPr>
          <a:xfrm>
            <a:off x="6408964" y="5553982"/>
            <a:ext cx="963386" cy="489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WRITE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59C717-58B8-4111-B8FA-63833A189281}"/>
              </a:ext>
            </a:extLst>
          </p:cNvPr>
          <p:cNvSpPr/>
          <p:nvPr/>
        </p:nvSpPr>
        <p:spPr>
          <a:xfrm>
            <a:off x="7998278" y="5550807"/>
            <a:ext cx="963386" cy="489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write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86C1CD3-B962-49FB-8B03-15538EC2368F}"/>
              </a:ext>
            </a:extLst>
          </p:cNvPr>
          <p:cNvSpPr/>
          <p:nvPr/>
        </p:nvSpPr>
        <p:spPr>
          <a:xfrm>
            <a:off x="6408964" y="6288201"/>
            <a:ext cx="963386" cy="489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CARRY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0AFA8C-F694-4D7B-AF3F-A3801A524BC9}"/>
              </a:ext>
            </a:extLst>
          </p:cNvPr>
          <p:cNvSpPr/>
          <p:nvPr/>
        </p:nvSpPr>
        <p:spPr>
          <a:xfrm>
            <a:off x="7998278" y="6288201"/>
            <a:ext cx="963386" cy="489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carry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4442798-A834-438F-B59B-D6C4C0397911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193722" y="4638903"/>
            <a:ext cx="625928" cy="75292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E7B832B-D7A6-46D2-93F5-6E0F00521DAE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4193722" y="5391829"/>
            <a:ext cx="625928" cy="79658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5A2319A-D60D-4EEE-8BD3-3F8FCD49264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783036" y="4249398"/>
            <a:ext cx="625928" cy="38950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FB3BB0C-AD21-4D97-9705-1CE7B4361A6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783036" y="4638903"/>
            <a:ext cx="625928" cy="34471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C8AAD70-5182-445B-8AEE-70E883641A7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5783036" y="5798911"/>
            <a:ext cx="625928" cy="38950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9FFF13C-5BF4-4BA6-99FF-25429C61C19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783036" y="6188416"/>
            <a:ext cx="625928" cy="34471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D20FC44-F7A7-4F22-A928-4BA193EB6BE4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7372350" y="6533130"/>
            <a:ext cx="625928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CB4E3E8-37B7-4F07-9D08-4088091AA5E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72350" y="4246223"/>
            <a:ext cx="625928" cy="3175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8AD5FEA-DA9F-4848-A1F6-9DFF3BBADB5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372350" y="4983617"/>
            <a:ext cx="625928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84DEDDF-C859-43B1-BFA9-E6A2943984F0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258050" y="5795736"/>
            <a:ext cx="740228" cy="3174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13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39746-C50E-477C-8FF7-7CF95ADA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SQL Generation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E3AC9-7AD3-4BAC-8B96-8873B51ED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would a man do, when he was asked to translate NL to SQL?</a:t>
            </a:r>
          </a:p>
          <a:p>
            <a:r>
              <a:rPr lang="en-US" altLang="zh-CN" dirty="0"/>
              <a:t>DEVIDE AND CONQUER!</a:t>
            </a:r>
          </a:p>
          <a:p>
            <a:r>
              <a:rPr lang="en-US" altLang="zh-CN" dirty="0"/>
              <a:t>Normally, he would draw a draft first.</a:t>
            </a:r>
          </a:p>
          <a:p>
            <a:r>
              <a:rPr lang="en-US" altLang="zh-CN" dirty="0"/>
              <a:t>Then he carefully fill those easy blanks in his draft, and draw some detailed drafts for those complex blanks.</a:t>
            </a:r>
          </a:p>
          <a:p>
            <a:r>
              <a:rPr lang="en-US" altLang="zh-CN" dirty="0"/>
              <a:t>At last, the draft is complete. </a:t>
            </a:r>
          </a:p>
        </p:txBody>
      </p:sp>
      <p:pic>
        <p:nvPicPr>
          <p:cNvPr id="1026" name="Picture 2" descr="âéª¨æ¶ èè äººâçå¾çæç´¢ç»æ">
            <a:extLst>
              <a:ext uri="{FF2B5EF4-FFF2-40B4-BE49-F238E27FC236}">
                <a16:creationId xmlns:a16="http://schemas.microsoft.com/office/drawing/2014/main" id="{93BCB347-AF19-4A4E-A5DE-9CBAACC97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" t="4724" r="4594" b="6299"/>
          <a:stretch/>
        </p:blipFill>
        <p:spPr bwMode="auto">
          <a:xfrm>
            <a:off x="9568069" y="4301928"/>
            <a:ext cx="2623931" cy="255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0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39746-C50E-477C-8FF7-7CF95ADA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SQL Generation - 2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E3AC9-7AD3-4BAC-8B96-8873B51ED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Apply the idea of procedures.</a:t>
            </a:r>
          </a:p>
          <a:p>
            <a:r>
              <a:rPr lang="en-US" altLang="zh-CN" dirty="0"/>
              <a:t>Each procedure generate a sequence, consisting of </a:t>
            </a:r>
            <a:r>
              <a:rPr lang="en-US" altLang="zh-CN" dirty="0" err="1"/>
              <a:t>invokings</a:t>
            </a:r>
            <a:r>
              <a:rPr lang="en-US" altLang="zh-CN" dirty="0"/>
              <a:t> of lower-level procedures and SQL tokens.</a:t>
            </a:r>
          </a:p>
          <a:p>
            <a:r>
              <a:rPr lang="en-US" altLang="zh-CN" dirty="0"/>
              <a:t>Procedures can only invoke other grammatically correct procedures. The implementation is to apply a constraint on the vocabulary.</a:t>
            </a:r>
          </a:p>
          <a:p>
            <a:r>
              <a:rPr lang="en-US" altLang="zh-CN" dirty="0"/>
              <a:t>The ROOT procedure is allowed to invoke the ROOT’ procedure, which has all privileges of ROOT except for invoking ROOT’ itself.</a:t>
            </a:r>
          </a:p>
          <a:p>
            <a:endParaRPr lang="en-US" altLang="zh-CN" dirty="0"/>
          </a:p>
          <a:p>
            <a:r>
              <a:rPr lang="en-US" altLang="zh-CN" dirty="0"/>
              <a:t>Substantially, we want to generate the SQL syntax tree.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71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39746-C50E-477C-8FF7-7CF95ADA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SQL Generation - 3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E3AC9-7AD3-4BAC-8B96-8873B51ED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Each non-ROOT procedure is a seq2seq decoder, which combines the </a:t>
            </a:r>
            <a:r>
              <a:rPr lang="en-US" altLang="zh-CN" dirty="0" err="1"/>
              <a:t>Ptr</a:t>
            </a:r>
            <a:r>
              <a:rPr lang="en-US" altLang="zh-CN" dirty="0"/>
              <a:t>-net decoder and the LSTM decoder.</a:t>
            </a:r>
          </a:p>
          <a:p>
            <a:pPr lvl="1"/>
            <a:r>
              <a:rPr lang="en-US" altLang="zh-CN" dirty="0" err="1"/>
              <a:t>Ptr</a:t>
            </a:r>
            <a:r>
              <a:rPr lang="en-US" altLang="zh-CN" dirty="0"/>
              <a:t>/token selection is controlled by a </a:t>
            </a:r>
            <a:r>
              <a:rPr lang="en-US" altLang="zh-CN" dirty="0" err="1"/>
              <a:t>softmax</a:t>
            </a:r>
            <a:r>
              <a:rPr lang="en-US" altLang="zh-CN" dirty="0"/>
              <a:t> gate.</a:t>
            </a:r>
          </a:p>
          <a:p>
            <a:pPr lvl="1"/>
            <a:r>
              <a:rPr lang="en-US" altLang="zh-CN" dirty="0"/>
              <a:t>The pointer chooses one token in the input sequence.</a:t>
            </a:r>
          </a:p>
          <a:p>
            <a:pPr lvl="1"/>
            <a:r>
              <a:rPr lang="en-US" altLang="zh-CN" dirty="0"/>
              <a:t>The token generation module generate one token in the vocabulary.</a:t>
            </a:r>
          </a:p>
          <a:p>
            <a:r>
              <a:rPr lang="en-US" altLang="zh-CN" dirty="0"/>
              <a:t>The ROOT procedure is a complete seq2seq encoder-decoder pair. </a:t>
            </a:r>
          </a:p>
          <a:p>
            <a:pPr lvl="1"/>
            <a:r>
              <a:rPr lang="en-US" altLang="zh-CN" dirty="0"/>
              <a:t>The ROOT procedure encodes the input sequence</a:t>
            </a:r>
          </a:p>
          <a:p>
            <a:pPr lvl="1"/>
            <a:r>
              <a:rPr lang="en-US" altLang="zh-CN" dirty="0"/>
              <a:t>Then, it generates the skeleton sequence, and sets the initialization state for each procedure it invokes, based on its encoding.</a:t>
            </a:r>
          </a:p>
        </p:txBody>
      </p:sp>
    </p:spTree>
    <p:extLst>
      <p:ext uri="{BB962C8B-B14F-4D97-AF65-F5344CB8AC3E}">
        <p14:creationId xmlns:p14="http://schemas.microsoft.com/office/powerpoint/2010/main" val="19270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703</Words>
  <Application>Microsoft Office PowerPoint</Application>
  <PresentationFormat>宽屏</PresentationFormat>
  <Paragraphs>112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Generate SQL Query Hierarchically</vt:lpstr>
      <vt:lpstr>Overview</vt:lpstr>
      <vt:lpstr>SQLNet &amp; Seq2SQL</vt:lpstr>
      <vt:lpstr>SQLNet &amp; Seq2SQL</vt:lpstr>
      <vt:lpstr>PHPs – Inspiration of our idea</vt:lpstr>
      <vt:lpstr>PHPs</vt:lpstr>
      <vt:lpstr>Hierarchical SQL Generation</vt:lpstr>
      <vt:lpstr>Hierarchical SQL Generation - 2</vt:lpstr>
      <vt:lpstr>Hierarchical SQL Generation - 3</vt:lpstr>
      <vt:lpstr>An Example</vt:lpstr>
      <vt:lpstr>Training Algorithm</vt:lpstr>
      <vt:lpstr>Advantages &amp; Shortcomings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 SQL Query Hierarchically</dc:title>
  <dc:creator>635615042@qq.com</dc:creator>
  <cp:lastModifiedBy>635615042@qq.com</cp:lastModifiedBy>
  <cp:revision>13</cp:revision>
  <dcterms:created xsi:type="dcterms:W3CDTF">2018-07-03T12:19:34Z</dcterms:created>
  <dcterms:modified xsi:type="dcterms:W3CDTF">2018-07-03T14:28:03Z</dcterms:modified>
</cp:coreProperties>
</file>