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5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66225-0708-4E5E-9AF4-0AB44F752BDF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135FE-4529-4125-9D9E-64ABA4CFF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6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135FE-4529-4125-9D9E-64ABA4CFF0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9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135FE-4529-4125-9D9E-64ABA4CFF0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3AD4E-9D94-4D8A-9785-3B1CF0058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1E7EDA-B1D4-402A-ACAA-EFA7C700E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3638A-FB41-4A9A-97B3-5F708DAD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7261-862D-42DA-B802-D9E152C5728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D1933-48FD-4690-A3D6-D1E20F81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8AE3F-930A-4B48-90D6-B33A4F0D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E3E-3F07-4DCC-B9E4-05F25C63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1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437B-E7DA-46E9-A978-76119810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02265C-DE8C-412C-B7F1-7EE689DE8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A256E-3521-4011-AF4E-EB23F65F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7261-862D-42DA-B802-D9E152C5728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3DE3D-7759-4311-B69E-72DFC91D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029F0-4E57-4B61-BEFC-94CA6682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E3E-3F07-4DCC-B9E4-05F25C63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5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D2587-B735-4916-A802-4E6699DAC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140CD4-2B77-4A7E-B34F-9E6C64379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828C-A23B-48A9-B77F-20C64352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7261-862D-42DA-B802-D9E152C5728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DEA31-8441-40D2-9286-73CB885F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3206D-8B79-4DD3-A1AE-CD248E8A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E3E-3F07-4DCC-B9E4-05F25C63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3CAEF-9644-4C00-AB83-36421D39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4CCD2-C8BE-46CA-AF21-60D6AE96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9AC19-7B9F-497D-A2D6-55AE2D36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7261-862D-42DA-B802-D9E152C5728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29759-66DC-4CB5-8BC0-42C24F70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2C449-798A-422F-8AE9-B13F5465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E3E-3F07-4DCC-B9E4-05F25C63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0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3765-F4A4-4F54-855F-4351A15D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728A0B-AF3B-43DA-AA0B-D31209DB1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C8889-F43D-4030-8E1B-B1FD8358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7261-862D-42DA-B802-D9E152C5728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E5CDD-E90F-41FF-9611-2FC53F3C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D77DD-C580-46C3-B42B-8ACA6009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E3E-3F07-4DCC-B9E4-05F25C63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3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EDB8A-2D40-4685-A24D-631886C1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F62EF-E23C-482E-9F5B-5037035E8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877BB-F20C-4A77-87D3-A6379FDCA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C5B2A-635D-471C-8E2A-88ED5EA5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7261-862D-42DA-B802-D9E152C5728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E24014-36CD-4F3C-B55E-CACA73F0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FEF49-3E3D-4799-B2AF-686C795D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E3E-3F07-4DCC-B9E4-05F25C63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5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5F461-01F5-418A-9DD5-89EE6995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005F57-A74D-44B7-BE88-F050BEAF6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65CB14-EE42-4080-91CF-CB4A7C814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FDDFD2-F501-41EE-92C5-1B272440E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39DE0D-0F08-4A8E-BA31-82BEECF79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8CE693-9F06-44CC-B1B0-F4B242BE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7261-862D-42DA-B802-D9E152C5728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0FCD08-B00C-4C68-A123-86435B84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62F3A5-9499-477B-85A7-43C8F2EB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E3E-3F07-4DCC-B9E4-05F25C63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6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2F32B-2C68-44C3-9EB5-6F0354DC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889A6-B1C9-490A-AA4B-F474628C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7261-862D-42DA-B802-D9E152C5728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F29372-EB84-467B-B708-46EC4EC6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4EF5FC-4696-4FC6-ACD0-7DC7C52A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E3E-3F07-4DCC-B9E4-05F25C63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15D254-A927-4ABC-9ADF-8DC42D77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7261-862D-42DA-B802-D9E152C5728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3D7E8C-F19D-4D7F-996D-9D7972B5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C0E7B0-A3DA-4808-9E2E-AF563C90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E3E-3F07-4DCC-B9E4-05F25C63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4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EFC1F-2A3A-470A-9F9B-86DCDB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AFEF5-D837-4BCE-9B4B-6D290611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946162-CEDC-4B48-980C-D8EC903D8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F0A30-A6C2-461F-922B-0C803CF8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7261-862D-42DA-B802-D9E152C5728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F043C-E689-4272-B924-EF70935D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725BC-B7BE-42C1-B9B4-DBA3EB5F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E3E-3F07-4DCC-B9E4-05F25C63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2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DBAE0-D3D7-4DCD-A9B6-F520C062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99764E-46F9-4E42-A0B8-D1F966C46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4ABD61-68DC-4E19-8430-E0FFB73CD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9527A-4EBB-43F5-AE3D-7F099831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7261-862D-42DA-B802-D9E152C5728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75B89-8FBD-4EEA-8D2F-29CD44AC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E093B-5EBB-44DD-8873-E08E469F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E3E-3F07-4DCC-B9E4-05F25C63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6E7922-71DC-4BCC-8925-BD98444E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11388-9732-4B9A-9A66-C5C54671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05307-13E3-4D3F-9E8A-DD91A6752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7261-862D-42DA-B802-D9E152C5728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07199-8F3C-4829-85B6-0CA94F8F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AA0F2-8F33-4264-8D56-E2DD1DE32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AE3E-3F07-4DCC-B9E4-05F25C63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09101-C077-4F9B-B5F7-25E3C542C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Generating SQL queries from NL descriptions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30F95-FE55-444C-856B-19237089E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Huangzhao</a:t>
            </a:r>
            <a:r>
              <a:rPr lang="en-US" altLang="zh-CN" dirty="0"/>
              <a:t>, </a:t>
            </a:r>
            <a:r>
              <a:rPr lang="en-US" altLang="zh-CN" dirty="0" err="1"/>
              <a:t>Yuanpei</a:t>
            </a:r>
            <a:r>
              <a:rPr lang="en-US" altLang="zh-CN" dirty="0"/>
              <a:t> College</a:t>
            </a:r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50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8D4E5-E909-4EB0-9181-DCA73A74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Augmented </a:t>
            </a:r>
            <a:r>
              <a:rPr lang="en-US" altLang="zh-CN" dirty="0" err="1"/>
              <a:t>Ptr</a:t>
            </a:r>
            <a:r>
              <a:rPr lang="en-US" altLang="zh-CN" dirty="0"/>
              <a:t>-Nets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EFC52-82AF-4AD8-B28F-617EC41D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SQL query tokens.</a:t>
            </a:r>
          </a:p>
          <a:p>
            <a:pPr lvl="1"/>
            <a:r>
              <a:rPr lang="en-US" altLang="zh-CN" dirty="0"/>
              <a:t>The NL question.</a:t>
            </a:r>
          </a:p>
          <a:p>
            <a:pPr lvl="1"/>
            <a:r>
              <a:rPr lang="en-US" altLang="zh-CN" dirty="0"/>
              <a:t>The column names.</a:t>
            </a:r>
          </a:p>
          <a:p>
            <a:pPr lvl="1"/>
            <a:r>
              <a:rPr lang="en-US" altLang="zh-CN" dirty="0"/>
              <a:t>The SQL key words.</a:t>
            </a:r>
          </a:p>
          <a:p>
            <a:r>
              <a:rPr lang="en-US" altLang="zh-CN" dirty="0"/>
              <a:t>Augmented input sequence = columns + key words + question.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2C8C68-CA4B-42F9-A985-F0B80AC0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581150"/>
            <a:ext cx="8591550" cy="1847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8BB6EE-93ED-45F2-B73C-D21B3347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251" y="5709957"/>
            <a:ext cx="7565497" cy="4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8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363BD-0867-4A05-B90F-D5066241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Augmented </a:t>
            </a:r>
            <a:r>
              <a:rPr lang="en-US" altLang="zh-CN" dirty="0" err="1"/>
              <a:t>Ptr</a:t>
            </a:r>
            <a:r>
              <a:rPr lang="en-US" altLang="zh-CN" dirty="0"/>
              <a:t>-Nets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DC45D-E185-432C-9F13-E68B47212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Ptr</a:t>
            </a:r>
            <a:r>
              <a:rPr lang="en-US" altLang="zh-CN" dirty="0"/>
              <a:t>-Nets on the augmented input sequence.</a:t>
            </a:r>
          </a:p>
          <a:p>
            <a:endParaRPr lang="en-US" altLang="zh-CN" dirty="0"/>
          </a:p>
          <a:p>
            <a:r>
              <a:rPr lang="en-US" altLang="zh-CN" dirty="0"/>
              <a:t>Capable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queries.</a:t>
            </a:r>
          </a:p>
          <a:p>
            <a:r>
              <a:rPr lang="en-US" altLang="zh-CN" dirty="0"/>
              <a:t>Incapable to leverage the structure inherent in SQL.</a:t>
            </a:r>
          </a:p>
          <a:p>
            <a:pPr lvl="1"/>
            <a:r>
              <a:rPr lang="en-US" altLang="zh-CN" dirty="0"/>
              <a:t>Aggregation operation</a:t>
            </a:r>
          </a:p>
          <a:p>
            <a:pPr lvl="1"/>
            <a:r>
              <a:rPr lang="en-US" altLang="zh-CN" dirty="0"/>
              <a:t>Column names in the SELECT column(s)</a:t>
            </a:r>
          </a:p>
          <a:p>
            <a:r>
              <a:rPr lang="en-US" altLang="zh-CN" dirty="0"/>
              <a:t>Regarding ‘A AND B’ and ‘B AND A’ as different WHERE clauses.</a:t>
            </a:r>
          </a:p>
        </p:txBody>
      </p:sp>
    </p:spTree>
    <p:extLst>
      <p:ext uri="{BB962C8B-B14F-4D97-AF65-F5344CB8AC3E}">
        <p14:creationId xmlns:p14="http://schemas.microsoft.com/office/powerpoint/2010/main" val="280847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96159-4F52-4B27-93A8-E16720DC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Augmented </a:t>
            </a:r>
            <a:r>
              <a:rPr lang="en-US" altLang="zh-CN" dirty="0" err="1"/>
              <a:t>Ptr</a:t>
            </a:r>
            <a:r>
              <a:rPr lang="en-US" altLang="zh-CN" dirty="0"/>
              <a:t>-Nets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B428D-5813-4601-BBC5-47A35974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CD7349-A6F9-4802-80B2-AC05F56C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15" y="2405062"/>
            <a:ext cx="8613969" cy="37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7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B2140B2E-189B-4335-A54D-0DA76C1C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Seq2SQL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CCFBBEA-74AE-4D3A-94D2-6EDC92AC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A typical SQL query: </a:t>
            </a:r>
          </a:p>
          <a:p>
            <a:pPr marL="0" indent="0" algn="ctr">
              <a:buNone/>
            </a:pPr>
            <a:r>
              <a:rPr lang="en-US" altLang="zh-CN" dirty="0"/>
              <a:t>SELECT COUNT xxx FROM … WHERE xxx AND xxx AND …</a:t>
            </a:r>
          </a:p>
          <a:p>
            <a:endParaRPr lang="en-US" altLang="zh-CN" dirty="0"/>
          </a:p>
          <a:p>
            <a:r>
              <a:rPr lang="en-US" altLang="zh-CN" dirty="0"/>
              <a:t>Modules</a:t>
            </a:r>
          </a:p>
          <a:p>
            <a:pPr lvl="1"/>
            <a:r>
              <a:rPr lang="en-US" altLang="zh-CN" dirty="0"/>
              <a:t>Aggregation classifier</a:t>
            </a:r>
          </a:p>
          <a:p>
            <a:pPr lvl="1"/>
            <a:r>
              <a:rPr lang="en-US" altLang="zh-CN" dirty="0"/>
              <a:t>SELECT column pointer</a:t>
            </a:r>
          </a:p>
          <a:p>
            <a:pPr lvl="1"/>
            <a:r>
              <a:rPr lang="en-US" altLang="zh-CN" dirty="0"/>
              <a:t>WHERE clause pointer decoder</a:t>
            </a:r>
          </a:p>
          <a:p>
            <a:r>
              <a:rPr lang="en-US" altLang="zh-CN" dirty="0"/>
              <a:t>The modules are based on attention mechanism and augmented </a:t>
            </a:r>
            <a:r>
              <a:rPr lang="en-US" altLang="zh-CN" dirty="0" err="1"/>
              <a:t>Ptr</a:t>
            </a:r>
            <a:r>
              <a:rPr lang="en-US" altLang="zh-CN" dirty="0"/>
              <a:t>-Nets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D764EF-579F-40F2-A428-40072ADFB61B}"/>
              </a:ext>
            </a:extLst>
          </p:cNvPr>
          <p:cNvSpPr/>
          <p:nvPr/>
        </p:nvSpPr>
        <p:spPr>
          <a:xfrm>
            <a:off x="2984610" y="2318657"/>
            <a:ext cx="1061358" cy="518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36B0849-D6CD-4841-8C7A-D8A3579EB8E2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515289" y="2836863"/>
            <a:ext cx="10078" cy="100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323742E-E425-44B5-BF86-AC5225D4CEA6}"/>
              </a:ext>
            </a:extLst>
          </p:cNvPr>
          <p:cNvSpPr/>
          <p:nvPr/>
        </p:nvSpPr>
        <p:spPr>
          <a:xfrm>
            <a:off x="4171471" y="2318657"/>
            <a:ext cx="508431" cy="518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06FFF27-90C2-4771-A80C-C98E5BF8F6D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425687" y="2836863"/>
            <a:ext cx="31056" cy="144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C077A0D-0250-4ACE-A4B8-F5AF2AA0D6E8}"/>
              </a:ext>
            </a:extLst>
          </p:cNvPr>
          <p:cNvSpPr/>
          <p:nvPr/>
        </p:nvSpPr>
        <p:spPr>
          <a:xfrm>
            <a:off x="7349775" y="2322965"/>
            <a:ext cx="3178629" cy="518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D12241-402F-4050-8482-528F2FC28E5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357063" y="2841171"/>
            <a:ext cx="3582027" cy="174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40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E8712-B770-4DF6-AA49-763BB70C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Seq2SQL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D5FD6-2A8F-4D3D-BC36-6446BB12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Aggregation operation</a:t>
            </a:r>
          </a:p>
          <a:p>
            <a:pPr lvl="1"/>
            <a:r>
              <a:rPr lang="en-US" altLang="zh-CN" dirty="0"/>
              <a:t>Decide whether to use aggregation or not.</a:t>
            </a:r>
          </a:p>
          <a:p>
            <a:pPr lvl="1"/>
            <a:r>
              <a:rPr lang="en-US" altLang="zh-CN" dirty="0"/>
              <a:t>Compute the attention score over the augmented sequence</a:t>
            </a:r>
          </a:p>
          <a:p>
            <a:pPr lvl="1"/>
            <a:r>
              <a:rPr lang="en-US" altLang="zh-CN" dirty="0"/>
              <a:t>Linearly combine the tokens in the augmented sequence, using the attention score as combination weight.</a:t>
            </a:r>
          </a:p>
          <a:p>
            <a:pPr lvl="1"/>
            <a:r>
              <a:rPr lang="en-US" altLang="zh-CN" dirty="0"/>
              <a:t>MLP classification upon the combination result.</a:t>
            </a:r>
          </a:p>
          <a:p>
            <a:pPr lvl="1"/>
            <a:r>
              <a:rPr lang="en-US" altLang="zh-CN" dirty="0"/>
              <a:t>Classification targets are [COUNT, MIN, MAX, …, __NO_AGGREGATION__]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04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8E554-C7B8-4967-B782-131E5A8E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Seq2SQL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97978-172E-4385-B8B2-20552F46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SELECT column pointer</a:t>
            </a:r>
          </a:p>
          <a:p>
            <a:pPr lvl="1"/>
            <a:r>
              <a:rPr lang="en-US" altLang="zh-CN" dirty="0"/>
              <a:t>Choose the most suitable column in the table columns.</a:t>
            </a:r>
          </a:p>
          <a:p>
            <a:pPr lvl="1"/>
            <a:r>
              <a:rPr lang="en-US" altLang="zh-CN" dirty="0"/>
              <a:t>Compute vector representation for each column using LSTM.</a:t>
            </a:r>
          </a:p>
          <a:p>
            <a:pPr lvl="1"/>
            <a:r>
              <a:rPr lang="en-US" altLang="zh-CN" dirty="0"/>
              <a:t>Combine the augmented sequence similarly in ‘Aggregation operation’.</a:t>
            </a:r>
          </a:p>
          <a:p>
            <a:pPr lvl="1"/>
            <a:r>
              <a:rPr lang="en-US" altLang="zh-CN" dirty="0"/>
              <a:t>MLP classification.</a:t>
            </a:r>
          </a:p>
          <a:p>
            <a:r>
              <a:rPr lang="en-US" altLang="zh-CN" dirty="0"/>
              <a:t>WHERE clause pointer decoder</a:t>
            </a:r>
          </a:p>
          <a:p>
            <a:pPr lvl="1"/>
            <a:r>
              <a:rPr lang="en-US" altLang="zh-CN" dirty="0"/>
              <a:t>Generate the where clauses.</a:t>
            </a:r>
          </a:p>
          <a:p>
            <a:pPr lvl="1"/>
            <a:r>
              <a:rPr lang="en-US" altLang="zh-CN" dirty="0"/>
              <a:t>Augmented </a:t>
            </a:r>
            <a:r>
              <a:rPr lang="en-US" altLang="zh-CN" dirty="0" err="1"/>
              <a:t>Ptr</a:t>
            </a:r>
            <a:r>
              <a:rPr lang="en-US" altLang="zh-CN" dirty="0"/>
              <a:t>-Nets.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279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0C2F-76DB-4EC4-87DC-13AA4EEA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Seq2SQL (4)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104BF6-8C07-47C2-9D49-807154B7F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Loss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𝑎𝑔𝑔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𝑤h𝑒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𝑎𝑔𝑔</m:t>
                        </m:r>
                      </m:sup>
                    </m:s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sup>
                    </m:sSup>
                  </m:oMath>
                </a14:m>
                <a:r>
                  <a:rPr lang="en-US" altLang="zh-CN" dirty="0"/>
                  <a:t> use cross entropy, because the ground truth for them is viable.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𝑤h𝑒</m:t>
                        </m:r>
                      </m:sup>
                    </m:sSup>
                  </m:oMath>
                </a14:m>
                <a:r>
                  <a:rPr lang="en-US" altLang="zh-CN" dirty="0"/>
                  <a:t> is generated by RL techniques, because the ground truth has multiple choices.</a:t>
                </a:r>
              </a:p>
              <a:p>
                <a:pPr lvl="1"/>
                <a:r>
                  <a:rPr lang="en-US" altLang="zh-CN" dirty="0"/>
                  <a:t>‘WHERE (clause a) AND (clause b)’ vs. ‘WHERE (clause b) AND (clause a)’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104BF6-8C07-47C2-9D49-807154B7F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CAAEE5B-B687-4F62-85BF-ECE620FD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792" y="5192072"/>
            <a:ext cx="8930416" cy="9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8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93669-CC94-4525-A3DD-18776592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4CD77-5E15-4100-BBCE-EDE97528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WikiSQL</a:t>
            </a:r>
            <a:r>
              <a:rPr lang="en-US" altLang="zh-CN" dirty="0"/>
              <a:t> – A collection of questions, corresponding SQL queries and SQL tables.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FDFE58-4B4D-4903-8647-EC3E46DB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9" y="3740150"/>
            <a:ext cx="7219950" cy="2752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9EEAE0-34AF-4F77-A4F1-9F12ED53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95" y="2546423"/>
            <a:ext cx="3667805" cy="43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ABA5B62-28AE-4AF3-BC0A-EFCA09DA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465AB48-B93C-4413-AB88-C2219133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Execution accuracy:</a:t>
            </a:r>
          </a:p>
          <a:p>
            <a:endParaRPr lang="en-US" altLang="zh-CN" dirty="0"/>
          </a:p>
          <a:p>
            <a:r>
              <a:rPr lang="en-US" altLang="zh-CN" dirty="0"/>
              <a:t>Logical form accuracy: </a:t>
            </a:r>
          </a:p>
          <a:p>
            <a:endParaRPr lang="en-US" altLang="zh-CN" dirty="0"/>
          </a:p>
          <a:p>
            <a:r>
              <a:rPr lang="en-US" altLang="zh-CN" dirty="0"/>
              <a:t>Because </a:t>
            </a:r>
            <a:r>
              <a:rPr lang="en-US" altLang="zh-CN" dirty="0" err="1"/>
              <a:t>acc</a:t>
            </a:r>
            <a:r>
              <a:rPr lang="en-US" altLang="zh-CN" baseline="-25000" dirty="0" err="1"/>
              <a:t>lf</a:t>
            </a:r>
            <a:r>
              <a:rPr lang="en-US" altLang="zh-CN" dirty="0"/>
              <a:t> penalizes correct queries different from the ground truth, it is used only to evaluate the model, instead of training.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038328-023F-4E65-8E5D-B522EE44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648" y="1825625"/>
            <a:ext cx="2923561" cy="5885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9EED09-C6DF-41A6-9859-CE2D72ED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742" y="2754313"/>
            <a:ext cx="2079398" cy="5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6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0EAF750-4B9A-4944-A05C-7FBA6DFF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09D200E-F39C-4262-A392-3F9108F3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F4A7A8-D381-4B89-8CFF-31E690A1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32" y="2284412"/>
            <a:ext cx="1047933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8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13336-7E80-4781-83F1-3726E990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FE6C5-FB4F-48B7-9876-D2B53A52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98BEFB-205E-4B60-8423-4C28C29B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2677319"/>
            <a:ext cx="8696325" cy="26479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B2F4B9-0541-48A8-A2ED-7537F9398C21}"/>
              </a:ext>
            </a:extLst>
          </p:cNvPr>
          <p:cNvSpPr/>
          <p:nvPr/>
        </p:nvSpPr>
        <p:spPr>
          <a:xfrm rot="20700000">
            <a:off x="4258234" y="3411420"/>
            <a:ext cx="3675530" cy="11797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</a:rPr>
              <a:t>REJECTED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244D5-BAF4-4FFE-B4B0-0BDF5FAF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Inspirations &amp; Weaknesses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3AB77-EA18-451A-A5CD-8BA57977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Inspirations</a:t>
            </a:r>
          </a:p>
          <a:p>
            <a:pPr lvl="1"/>
            <a:r>
              <a:rPr lang="en-US" altLang="zh-CN" dirty="0"/>
              <a:t>Make full use of the existing works, and maybe 1 + 1 &gt; 2.</a:t>
            </a:r>
          </a:p>
          <a:p>
            <a:pPr lvl="1"/>
            <a:r>
              <a:rPr lang="en-US" altLang="zh-CN" dirty="0"/>
              <a:t>Combine multiple well designed modules, when the single universal model is incapable the task.</a:t>
            </a:r>
          </a:p>
          <a:p>
            <a:pPr lvl="1"/>
            <a:r>
              <a:rPr lang="en-US" altLang="zh-CN" dirty="0"/>
              <a:t>Use RL when the loss function is not viable.</a:t>
            </a:r>
          </a:p>
          <a:p>
            <a:pPr lvl="1"/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68ABB5C-C8EF-4DBD-ADE7-54208D201A9F}"/>
              </a:ext>
            </a:extLst>
          </p:cNvPr>
          <p:cNvSpPr txBox="1">
            <a:spLocks/>
          </p:cNvSpPr>
          <p:nvPr/>
        </p:nvSpPr>
        <p:spPr>
          <a:xfrm>
            <a:off x="6400802" y="1825625"/>
            <a:ext cx="4953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Weaknesses</a:t>
            </a:r>
          </a:p>
          <a:p>
            <a:pPr lvl="1"/>
            <a:r>
              <a:rPr lang="en-US" altLang="zh-CN" dirty="0"/>
              <a:t>Although the task is interesting, the model is lack of innovation.</a:t>
            </a:r>
          </a:p>
          <a:p>
            <a:pPr lvl="1"/>
            <a:r>
              <a:rPr lang="en-US" altLang="zh-CN" dirty="0"/>
              <a:t>The modules are too specific, and the model is not transferrable.</a:t>
            </a:r>
          </a:p>
          <a:p>
            <a:pPr lvl="1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242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EC697-40EA-4EB2-A13A-427DCCB6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thoughts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429BD-7E59-47FC-840D-848A9E66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Pretrain the sequence generation model before training, and force it to generate sequences in the form of “SELECT FROM WHERE”. Hopefully, the pretraining can help with the generated query structure.</a:t>
            </a:r>
          </a:p>
          <a:p>
            <a:r>
              <a:rPr lang="en-US" altLang="zh-CN" dirty="0"/>
              <a:t>Use manually set filters/masks in the output layer to help maintaining the correctness of the query structure.</a:t>
            </a:r>
          </a:p>
          <a:p>
            <a:r>
              <a:rPr lang="en-US" altLang="zh-CN" dirty="0"/>
              <a:t>Apply tree-based RNN/LSTM to generate nested SQL queries.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52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6735E-6291-47FD-AE42-23BE6B92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690DA-C498-4A8B-8B1B-E7E79E85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Zhong V, </a:t>
            </a:r>
            <a:r>
              <a:rPr lang="en-US" altLang="zh-CN" dirty="0" err="1"/>
              <a:t>Xiong</a:t>
            </a:r>
            <a:r>
              <a:rPr lang="en-US" altLang="zh-CN" dirty="0"/>
              <a:t> C, </a:t>
            </a:r>
            <a:r>
              <a:rPr lang="en-US" altLang="zh-CN" dirty="0" err="1"/>
              <a:t>Socher</a:t>
            </a:r>
            <a:r>
              <a:rPr lang="en-US" altLang="zh-CN" dirty="0"/>
              <a:t> R. Seq2SQL: Generating Structured Queries from Natural Language using Reinforcement Learning[J]. 2017.</a:t>
            </a:r>
          </a:p>
          <a:p>
            <a:r>
              <a:rPr lang="en-US" altLang="zh-CN" dirty="0"/>
              <a:t>Graves A. Supervised Sequence Labelling with Recurrent Neural Networks[M]. Springer Berlin Heidelberg, 2012.</a:t>
            </a:r>
            <a:endParaRPr lang="zh-CN" altLang="en-US" dirty="0"/>
          </a:p>
          <a:p>
            <a:r>
              <a:rPr lang="en-US" altLang="zh-CN" dirty="0" err="1"/>
              <a:t>Vinyals</a:t>
            </a:r>
            <a:r>
              <a:rPr lang="en-US" altLang="zh-CN" dirty="0"/>
              <a:t> O, Fortunato M, </a:t>
            </a:r>
            <a:r>
              <a:rPr lang="en-US" altLang="zh-CN" dirty="0" err="1"/>
              <a:t>Jaitly</a:t>
            </a:r>
            <a:r>
              <a:rPr lang="en-US" altLang="zh-CN" dirty="0"/>
              <a:t> N. Pointer Networks[J]. Computer Science, 2015.</a:t>
            </a:r>
            <a:endParaRPr lang="zh-CN" altLang="en-US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286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A7D7B-6C4D-4A73-8310-3F52EBE7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4541-13E1-4658-ACE1-AA6A7AFF8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F279B29E-BF48-42C0-B56D-2E78C733EAA3}"/>
              </a:ext>
            </a:extLst>
          </p:cNvPr>
          <p:cNvSpPr/>
          <p:nvPr/>
        </p:nvSpPr>
        <p:spPr>
          <a:xfrm>
            <a:off x="4536141" y="2441435"/>
            <a:ext cx="3119718" cy="3119718"/>
          </a:xfrm>
          <a:prstGeom prst="smileyFace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0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B15FD-5E27-4C24-9490-DFB04957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44C0A-B511-4C05-960E-4D52BCAC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Task &amp; difficulties</a:t>
            </a:r>
          </a:p>
          <a:p>
            <a:r>
              <a:rPr lang="en-US" altLang="zh-CN" dirty="0"/>
              <a:t>Introduction to sequence generation</a:t>
            </a:r>
          </a:p>
          <a:p>
            <a:pPr lvl="1"/>
            <a:r>
              <a:rPr lang="en-US" altLang="zh-CN" dirty="0"/>
              <a:t>Sequence completion by RNN / LSTM </a:t>
            </a:r>
          </a:p>
          <a:p>
            <a:pPr lvl="1"/>
            <a:r>
              <a:rPr lang="en-US" altLang="zh-CN" dirty="0"/>
              <a:t>Seq2seq framework</a:t>
            </a:r>
          </a:p>
          <a:p>
            <a:pPr lvl="1"/>
            <a:r>
              <a:rPr lang="en-US" altLang="zh-CN" dirty="0" err="1"/>
              <a:t>Ptr</a:t>
            </a:r>
            <a:r>
              <a:rPr lang="en-US" altLang="zh-CN" dirty="0"/>
              <a:t>-Nets</a:t>
            </a:r>
          </a:p>
          <a:p>
            <a:r>
              <a:rPr lang="en-US" altLang="zh-CN" dirty="0"/>
              <a:t>Seq2SQL (the paper)</a:t>
            </a:r>
          </a:p>
          <a:p>
            <a:pPr lvl="1"/>
            <a:r>
              <a:rPr lang="en-US" altLang="zh-CN" dirty="0"/>
              <a:t>Model: Aggregation operation + SELECT column + WHERE clause</a:t>
            </a:r>
          </a:p>
          <a:p>
            <a:pPr lvl="1"/>
            <a:r>
              <a:rPr lang="en-US" altLang="zh-CN" dirty="0"/>
              <a:t>Augmented </a:t>
            </a:r>
            <a:r>
              <a:rPr lang="en-US" altLang="zh-CN" dirty="0" err="1"/>
              <a:t>Ptr</a:t>
            </a:r>
            <a:r>
              <a:rPr lang="en-US" altLang="zh-CN" dirty="0"/>
              <a:t>-Nets</a:t>
            </a:r>
          </a:p>
          <a:p>
            <a:pPr lvl="1"/>
            <a:r>
              <a:rPr lang="en-US" altLang="zh-CN" dirty="0"/>
              <a:t>Dataset: </a:t>
            </a:r>
            <a:r>
              <a:rPr lang="en-US" altLang="zh-CN" dirty="0" err="1"/>
              <a:t>WikiSQL</a:t>
            </a:r>
            <a:endParaRPr lang="en-US" altLang="zh-CN" dirty="0"/>
          </a:p>
          <a:p>
            <a:pPr lvl="1"/>
            <a:r>
              <a:rPr lang="en-US" altLang="zh-CN" dirty="0"/>
              <a:t>Evaluation &amp; result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87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EB750-BF0D-4A91-A953-6800C4FC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Task: to generate SQL query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C39B8-9327-4E0D-8FC5-AD577C2B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Seq2seq-based models have achieved a lot in many fields.</a:t>
            </a:r>
          </a:p>
          <a:p>
            <a:pPr lvl="1"/>
            <a:r>
              <a:rPr lang="en-US" altLang="zh-CN" dirty="0"/>
              <a:t>NLP: machine translation, automatic QA, machine comprehension, etc.</a:t>
            </a:r>
          </a:p>
          <a:p>
            <a:pPr lvl="1"/>
            <a:r>
              <a:rPr lang="en-US" altLang="zh-CN" dirty="0"/>
              <a:t>Programming language: API completion, code-comment generation, etc.</a:t>
            </a:r>
          </a:p>
          <a:p>
            <a:endParaRPr lang="en-US" altLang="zh-CN" dirty="0"/>
          </a:p>
          <a:p>
            <a:r>
              <a:rPr lang="en-US" altLang="zh-CN" dirty="0"/>
              <a:t>‘Translation’: NL description -&gt; SQL query.</a:t>
            </a:r>
          </a:p>
          <a:p>
            <a:endParaRPr lang="en-US" altLang="zh-CN" dirty="0"/>
          </a:p>
          <a:p>
            <a:r>
              <a:rPr lang="en-US" altLang="zh-CN" dirty="0"/>
              <a:t>A dream</a:t>
            </a:r>
          </a:p>
          <a:p>
            <a:pPr lvl="1"/>
            <a:r>
              <a:rPr lang="en-US" altLang="zh-CN" dirty="0"/>
              <a:t>‘Which clerk lives in the same city with his or her manager, and earns more than the average salary?’</a:t>
            </a:r>
          </a:p>
          <a:p>
            <a:pPr lvl="1"/>
            <a:r>
              <a:rPr lang="en-US" altLang="zh-CN" dirty="0"/>
              <a:t>‘SELECT </a:t>
            </a:r>
            <a:r>
              <a:rPr lang="en-US" altLang="zh-CN" dirty="0" err="1"/>
              <a:t>blabla</a:t>
            </a:r>
            <a:r>
              <a:rPr lang="en-US" altLang="zh-CN" dirty="0"/>
              <a:t> FROM </a:t>
            </a:r>
            <a:r>
              <a:rPr lang="en-US" altLang="zh-CN" dirty="0" err="1"/>
              <a:t>blabla</a:t>
            </a:r>
            <a:r>
              <a:rPr lang="en-US" altLang="zh-CN" dirty="0"/>
              <a:t>(SELECT </a:t>
            </a:r>
            <a:r>
              <a:rPr lang="en-US" altLang="zh-CN" dirty="0" err="1"/>
              <a:t>blabla</a:t>
            </a:r>
            <a:r>
              <a:rPr lang="en-US" altLang="zh-CN" dirty="0"/>
              <a:t> FROM </a:t>
            </a:r>
            <a:r>
              <a:rPr lang="en-US" altLang="zh-CN" dirty="0" err="1"/>
              <a:t>blabla</a:t>
            </a:r>
            <a:r>
              <a:rPr lang="en-US" altLang="zh-CN" dirty="0"/>
              <a:t> WHERE </a:t>
            </a:r>
            <a:r>
              <a:rPr lang="en-US" altLang="zh-CN" dirty="0" err="1"/>
              <a:t>blabla</a:t>
            </a:r>
            <a:r>
              <a:rPr lang="en-US" altLang="zh-CN" dirty="0"/>
              <a:t>)</a:t>
            </a:r>
            <a:r>
              <a:rPr lang="en-US" altLang="zh-CN" dirty="0" err="1"/>
              <a:t>blabla</a:t>
            </a:r>
            <a:r>
              <a:rPr lang="en-US" altLang="zh-CN" dirty="0"/>
              <a:t> WHERE </a:t>
            </a:r>
            <a:r>
              <a:rPr lang="en-US" altLang="zh-CN" dirty="0" err="1"/>
              <a:t>blabla</a:t>
            </a:r>
            <a:r>
              <a:rPr lang="en-US" altLang="zh-CN" dirty="0"/>
              <a:t>(SELECT </a:t>
            </a:r>
            <a:r>
              <a:rPr lang="en-US" altLang="zh-CN" dirty="0" err="1"/>
              <a:t>blabla</a:t>
            </a:r>
            <a:r>
              <a:rPr lang="en-US" altLang="zh-CN" dirty="0"/>
              <a:t> FROM </a:t>
            </a:r>
            <a:r>
              <a:rPr lang="en-US" altLang="zh-CN" dirty="0" err="1"/>
              <a:t>blabla</a:t>
            </a:r>
            <a:r>
              <a:rPr lang="en-US" altLang="zh-CN" dirty="0"/>
              <a:t> WHERE </a:t>
            </a:r>
            <a:r>
              <a:rPr lang="en-US" altLang="zh-CN" dirty="0" err="1"/>
              <a:t>blabla</a:t>
            </a:r>
            <a:r>
              <a:rPr lang="en-US" altLang="zh-CN" dirty="0"/>
              <a:t>)</a:t>
            </a:r>
            <a:r>
              <a:rPr lang="en-US" altLang="zh-CN" dirty="0" err="1"/>
              <a:t>blabla</a:t>
            </a:r>
            <a:r>
              <a:rPr lang="en-US" altLang="zh-CN" dirty="0"/>
              <a:t>’.</a:t>
            </a:r>
            <a:endParaRPr lang="zh-CN" altLang="en-US" dirty="0"/>
          </a:p>
        </p:txBody>
      </p:sp>
      <p:sp>
        <p:nvSpPr>
          <p:cNvPr id="4" name="箭头: 手杖形 3">
            <a:extLst>
              <a:ext uri="{FF2B5EF4-FFF2-40B4-BE49-F238E27FC236}">
                <a16:creationId xmlns:a16="http://schemas.microsoft.com/office/drawing/2014/main" id="{759EBA73-22F2-4D01-A787-7369E5000E84}"/>
              </a:ext>
            </a:extLst>
          </p:cNvPr>
          <p:cNvSpPr/>
          <p:nvPr/>
        </p:nvSpPr>
        <p:spPr>
          <a:xfrm rot="5400000" flipV="1">
            <a:off x="619125" y="4978857"/>
            <a:ext cx="971551" cy="53339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5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9F8AA-2272-429F-8E2D-073F6A61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vs. difficulties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0220C-FE1F-43D2-9603-8CDBF683B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528" y="1825625"/>
            <a:ext cx="4795158" cy="4351338"/>
          </a:xfrm>
        </p:spPr>
        <p:txBody>
          <a:bodyPr/>
          <a:lstStyle/>
          <a:p>
            <a:r>
              <a:rPr lang="en-US" altLang="zh-CN" dirty="0"/>
              <a:t>Difficulties</a:t>
            </a:r>
          </a:p>
          <a:p>
            <a:pPr lvl="1"/>
            <a:r>
              <a:rPr lang="en-US" altLang="zh-CN" dirty="0"/>
              <a:t>Very strict structure</a:t>
            </a:r>
          </a:p>
          <a:p>
            <a:pPr lvl="1"/>
            <a:r>
              <a:rPr lang="en-US" altLang="zh-CN" dirty="0"/>
              <a:t>Nested SQL?</a:t>
            </a:r>
          </a:p>
          <a:p>
            <a:pPr lvl="1"/>
            <a:r>
              <a:rPr lang="en-US" altLang="zh-CN" dirty="0"/>
              <a:t>Verbose NL description?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628C628-E384-4C4D-8BF0-DBAF74A402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95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Advantages</a:t>
            </a:r>
          </a:p>
          <a:p>
            <a:pPr lvl="1"/>
            <a:r>
              <a:rPr lang="en-US" altLang="zh-CN" dirty="0"/>
              <a:t>Previous models perform well in other fields, such as NLP.</a:t>
            </a:r>
          </a:p>
          <a:p>
            <a:pPr lvl="1"/>
            <a:r>
              <a:rPr lang="en-US" altLang="zh-CN" dirty="0"/>
              <a:t>Strict structure, such as SELECT FROM WHERE.</a:t>
            </a:r>
          </a:p>
          <a:p>
            <a:pPr lvl="1"/>
            <a:r>
              <a:rPr lang="en-US" altLang="zh-CN" dirty="0"/>
              <a:t>SQL queries are usually short.</a:t>
            </a:r>
          </a:p>
          <a:p>
            <a:pPr lvl="1"/>
            <a:r>
              <a:rPr lang="en-US" altLang="zh-CN" dirty="0"/>
              <a:t>Almost all tokens are in the NL description / DB structure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6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CD65B-B210-417E-BC4F-C21B5C98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Modified 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D65C3-2491-4BAB-BB16-6BF702AD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To generate </a:t>
            </a:r>
            <a:r>
              <a:rPr lang="en-US" altLang="zh-CN" dirty="0">
                <a:solidFill>
                  <a:srgbClr val="FF0000"/>
                </a:solidFill>
              </a:rPr>
              <a:t>simple</a:t>
            </a:r>
            <a:r>
              <a:rPr lang="en-US" altLang="zh-CN" dirty="0"/>
              <a:t> SQL queries from not-very-long NL descriptions.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SQL query structure is strongly restricted.</a:t>
            </a:r>
          </a:p>
          <a:p>
            <a:pPr lvl="1"/>
            <a:r>
              <a:rPr lang="en-US" altLang="zh-CN" dirty="0"/>
              <a:t>“SELECT [column names] FROM [table names] WHERE [where clause] AND/OR [where clause] AND/OR …”</a:t>
            </a:r>
          </a:p>
          <a:p>
            <a:r>
              <a:rPr lang="en-US" altLang="zh-CN" dirty="0"/>
              <a:t>The NL descriptions are not too verbose.</a:t>
            </a:r>
          </a:p>
          <a:p>
            <a:endParaRPr lang="en-US" altLang="zh-CN" dirty="0"/>
          </a:p>
          <a:p>
            <a:r>
              <a:rPr lang="en-US" altLang="zh-CN" dirty="0"/>
              <a:t>Only one table in the database.</a:t>
            </a:r>
          </a:p>
          <a:p>
            <a:r>
              <a:rPr lang="en-US" altLang="zh-CN" dirty="0"/>
              <a:t>Only one column required in the query.</a:t>
            </a:r>
          </a:p>
        </p:txBody>
      </p:sp>
    </p:spTree>
    <p:extLst>
      <p:ext uri="{BB962C8B-B14F-4D97-AF65-F5344CB8AC3E}">
        <p14:creationId xmlns:p14="http://schemas.microsoft.com/office/powerpoint/2010/main" val="5228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AAE8F-0DB2-43E3-9AEC-6256B547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RNN &amp; LSTM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59F3A-E288-4A36-8403-DDF4BC70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MLP</a:t>
            </a:r>
          </a:p>
          <a:p>
            <a:r>
              <a:rPr lang="en-US" altLang="zh-CN" dirty="0"/>
              <a:t>RNN</a:t>
            </a:r>
          </a:p>
          <a:p>
            <a:r>
              <a:rPr lang="en-US" altLang="zh-CN" dirty="0"/>
              <a:t>Bi-RNN</a:t>
            </a:r>
          </a:p>
          <a:p>
            <a:r>
              <a:rPr lang="en-US" altLang="zh-CN" dirty="0"/>
              <a:t>LSTM</a:t>
            </a:r>
          </a:p>
          <a:p>
            <a:r>
              <a:rPr lang="en-US" altLang="zh-CN" dirty="0"/>
              <a:t>Bi-LSTM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7F30FA-71B0-461E-BC09-D096FA529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497" y="0"/>
            <a:ext cx="4393503" cy="33147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2279E0-50F7-4029-BA29-708A8314B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499" y="-15764"/>
            <a:ext cx="5569861" cy="29586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142163-99CB-4B0F-80CC-BD9A5342D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796" y="2943225"/>
            <a:ext cx="5021887" cy="36258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B42DAE-814B-4B17-A7FF-9AB737CD17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541" y="2521819"/>
            <a:ext cx="3024958" cy="40591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5F8F0E-EA04-4D62-8137-C21D3632BC76}"/>
              </a:ext>
            </a:extLst>
          </p:cNvPr>
          <p:cNvSpPr txBox="1"/>
          <p:nvPr/>
        </p:nvSpPr>
        <p:spPr>
          <a:xfrm>
            <a:off x="0" y="6581001"/>
            <a:ext cx="1032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Graves A. Supervised Sequence Labelling with Recurrent Neural Networks[M]. Springer Berlin Heidelberg, 2012.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280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5163-C873-44C7-A511-53AEF749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seq2seq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7DDA6-8B54-4F39-AF4A-CEF3676FA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 sequence sub-models.</a:t>
            </a:r>
          </a:p>
          <a:p>
            <a:pPr lvl="1"/>
            <a:r>
              <a:rPr lang="en-US" altLang="zh-CN" dirty="0"/>
              <a:t>The encoder encodes the input sequence, and generates the ‘intermediate vector’.</a:t>
            </a:r>
          </a:p>
          <a:p>
            <a:pPr lvl="1"/>
            <a:r>
              <a:rPr lang="en-US" altLang="zh-CN" dirty="0"/>
              <a:t>The intermediate vector contains all information the decoder should be aware of.</a:t>
            </a:r>
          </a:p>
          <a:p>
            <a:pPr lvl="1"/>
            <a:r>
              <a:rPr lang="en-US" altLang="zh-CN" dirty="0"/>
              <a:t>The decoder takes in the intermediate vector as initialized hidden state, and generates the output sequence.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55C2BD-EBB4-4381-A497-C2B6B7D2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4249887"/>
            <a:ext cx="4362450" cy="26081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DB62B6-77E4-4943-BF4A-D342F809017B}"/>
              </a:ext>
            </a:extLst>
          </p:cNvPr>
          <p:cNvSpPr txBox="1"/>
          <p:nvPr/>
        </p:nvSpPr>
        <p:spPr>
          <a:xfrm>
            <a:off x="0" y="6581001"/>
            <a:ext cx="1032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Vinyals</a:t>
            </a:r>
            <a:r>
              <a:rPr lang="en-US" altLang="zh-CN" sz="1200" dirty="0"/>
              <a:t> O, Fortunato M, </a:t>
            </a:r>
            <a:r>
              <a:rPr lang="en-US" altLang="zh-CN" sz="1200" dirty="0" err="1"/>
              <a:t>Jaitly</a:t>
            </a:r>
            <a:r>
              <a:rPr lang="en-US" altLang="zh-CN" sz="1200" dirty="0"/>
              <a:t> N. Pointer Networks[J]. Computer Science, 2015.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966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CA15C-DAB2-4CFC-BC26-8FE56367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Ptr</a:t>
            </a:r>
            <a:r>
              <a:rPr lang="en-US" altLang="zh-CN" dirty="0"/>
              <a:t>-Nets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5E78F-D0F7-4D26-8215-AB793347D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encoder and the intermediate vector are the same as seq2seq.</a:t>
            </a:r>
          </a:p>
          <a:p>
            <a:r>
              <a:rPr lang="en-US" altLang="zh-CN" dirty="0"/>
              <a:t>For each timestep, the decoder choose the proper token from the input sequence and generate it as the output of this timestep.</a:t>
            </a:r>
          </a:p>
          <a:p>
            <a:r>
              <a:rPr lang="en-US" altLang="zh-CN" dirty="0"/>
              <a:t>‘Properness’ is generated using attention mechanism.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97A468-4D73-43EB-B2F2-36000424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3736181"/>
            <a:ext cx="3943350" cy="31218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339348-3502-4E76-B78E-385FA274E10C}"/>
              </a:ext>
            </a:extLst>
          </p:cNvPr>
          <p:cNvSpPr txBox="1"/>
          <p:nvPr/>
        </p:nvSpPr>
        <p:spPr>
          <a:xfrm>
            <a:off x="0" y="6581001"/>
            <a:ext cx="1032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Vinyals</a:t>
            </a:r>
            <a:r>
              <a:rPr lang="en-US" altLang="zh-CN" sz="1200" dirty="0"/>
              <a:t> O, Fortunato M, </a:t>
            </a:r>
            <a:r>
              <a:rPr lang="en-US" altLang="zh-CN" sz="1200" dirty="0" err="1"/>
              <a:t>Jaitly</a:t>
            </a:r>
            <a:r>
              <a:rPr lang="en-US" altLang="zh-CN" sz="1200" dirty="0"/>
              <a:t> N. Pointer Networks[J]. Computer Science, 2015.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796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1022</Words>
  <Application>Microsoft Office PowerPoint</Application>
  <PresentationFormat>宽屏</PresentationFormat>
  <Paragraphs>144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Generating SQL queries from NL descriptions</vt:lpstr>
      <vt:lpstr>PowerPoint 演示文稿</vt:lpstr>
      <vt:lpstr>Outline</vt:lpstr>
      <vt:lpstr>Task: to generate SQL query</vt:lpstr>
      <vt:lpstr>Advantages vs. difficulties</vt:lpstr>
      <vt:lpstr>Modified task</vt:lpstr>
      <vt:lpstr>Introduction to RNN &amp; LSTM</vt:lpstr>
      <vt:lpstr>Introduction to seq2seq</vt:lpstr>
      <vt:lpstr>Introduction to Ptr-Nets</vt:lpstr>
      <vt:lpstr>Augmented Ptr-Nets</vt:lpstr>
      <vt:lpstr>Augmented Ptr-Nets (2)</vt:lpstr>
      <vt:lpstr>Augmented Ptr-Nets (3)</vt:lpstr>
      <vt:lpstr>Seq2SQL</vt:lpstr>
      <vt:lpstr>Seq2SQL (2)</vt:lpstr>
      <vt:lpstr>Seq2SQL (3)</vt:lpstr>
      <vt:lpstr>Seq2SQL (4)</vt:lpstr>
      <vt:lpstr>Dataset</vt:lpstr>
      <vt:lpstr>Evaluation</vt:lpstr>
      <vt:lpstr>Result</vt:lpstr>
      <vt:lpstr>Inspirations &amp; Weaknesses</vt:lpstr>
      <vt:lpstr>My thoughts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SQL queries from NL descriptions</dc:title>
  <dc:creator>635615042@qq.com</dc:creator>
  <cp:lastModifiedBy>635615042@qq.com</cp:lastModifiedBy>
  <cp:revision>25</cp:revision>
  <dcterms:created xsi:type="dcterms:W3CDTF">2018-05-24T12:44:15Z</dcterms:created>
  <dcterms:modified xsi:type="dcterms:W3CDTF">2018-05-25T03:33:03Z</dcterms:modified>
</cp:coreProperties>
</file>