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76" r:id="rId4"/>
    <p:sldId id="257" r:id="rId5"/>
    <p:sldId id="275" r:id="rId6"/>
    <p:sldId id="258" r:id="rId7"/>
    <p:sldId id="261" r:id="rId8"/>
    <p:sldId id="262" r:id="rId9"/>
    <p:sldId id="263" r:id="rId10"/>
    <p:sldId id="264" r:id="rId11"/>
    <p:sldId id="277" r:id="rId12"/>
    <p:sldId id="278" r:id="rId13"/>
    <p:sldId id="265" r:id="rId14"/>
    <p:sldId id="259" r:id="rId15"/>
    <p:sldId id="260" r:id="rId16"/>
    <p:sldId id="266" r:id="rId17"/>
    <p:sldId id="267" r:id="rId18"/>
    <p:sldId id="268" r:id="rId19"/>
    <p:sldId id="269" r:id="rId20"/>
    <p:sldId id="272" r:id="rId21"/>
    <p:sldId id="273" r:id="rId22"/>
    <p:sldId id="274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4EA61D7-81CB-4985-9DD8-3563BF50C972}">
          <p14:sldIdLst>
            <p14:sldId id="256"/>
            <p14:sldId id="279"/>
          </p14:sldIdLst>
        </p14:section>
        <p14:section name="背景和意义" id="{3C898498-EA2F-4A0E-84CE-EDA1F6BAA0FE}">
          <p14:sldIdLst>
            <p14:sldId id="276"/>
            <p14:sldId id="257"/>
            <p14:sldId id="275"/>
          </p14:sldIdLst>
        </p14:section>
        <p14:section name="功能" id="{8B7953F7-47B6-4BD5-9128-6B3EFB2F6CEE}">
          <p14:sldIdLst>
            <p14:sldId id="258"/>
            <p14:sldId id="261"/>
            <p14:sldId id="262"/>
            <p14:sldId id="263"/>
            <p14:sldId id="264"/>
          </p14:sldIdLst>
        </p14:section>
        <p14:section name="特色与优势" id="{41CA35E4-4643-445B-B403-ECC49B7FEB4F}">
          <p14:sldIdLst>
            <p14:sldId id="277"/>
            <p14:sldId id="278"/>
            <p14:sldId id="265"/>
            <p14:sldId id="259"/>
          </p14:sldIdLst>
        </p14:section>
        <p14:section name="设计与实现" id="{43D15BAA-80FF-4FB6-8805-0B0598A1277C}">
          <p14:sldIdLst>
            <p14:sldId id="260"/>
            <p14:sldId id="266"/>
            <p14:sldId id="267"/>
            <p14:sldId id="268"/>
            <p14:sldId id="269"/>
            <p14:sldId id="272"/>
            <p14:sldId id="273"/>
            <p14:sldId id="274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0" autoAdjust="0"/>
    <p:restoredTop sz="80721" autoAdjust="0"/>
  </p:normalViewPr>
  <p:slideViewPr>
    <p:cSldViewPr snapToGrid="0">
      <p:cViewPr varScale="1">
        <p:scale>
          <a:sx n="60" d="100"/>
          <a:sy n="60" d="100"/>
        </p:scale>
        <p:origin x="1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CD018-E07C-4EFD-BDE7-B47AA55B6114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762C2-AD83-40FA-BE0F-C88727972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网络操作少而精</a:t>
            </a:r>
            <a:r>
              <a:rPr lang="zh-CN" altLang="en-US" sz="1200" baseline="0" dirty="0" smtClean="0"/>
              <a:t>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方面，手机应用仅读取必要的信息，不下载多余的网页、脚本程序、图片、动画等文件；另一方面，本系统包含一个定制的代理服务器，它代替客户端解析并缓存通知等通用信息，手机客户端再从服务器读取解析后的“干货”，更准确快速。这些机制能减少用户等待时间和消耗的手机流量，明显减少查询信息所需的时间，同时也减轻学校服务器的负担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易于查找信息    一两步即可进入所需页面。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应用自动显示当天的课程安排，可以查看自己的学籍等个人信息，可以使用筛选、查找功能查询各网站各类别（如通知、规定、可下载资料、招聘快讯等）的信息。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用户可以随时随地快捷便利地查到所需信息。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除了能够高效地抓取信息外，应用还在本地保存抓取到的信息，可在后台自动更新，减少了多余的网络操作。用户可以修改本地数据，记录附注，实用性得到提高。</a:t>
            </a: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62C2-AD83-40FA-BE0F-C887279723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0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62C2-AD83-40FA-BE0F-C887279723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4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061" y="2404534"/>
            <a:ext cx="7173531" cy="1646302"/>
          </a:xfrm>
        </p:spPr>
        <p:txBody>
          <a:bodyPr/>
          <a:lstStyle/>
          <a:p>
            <a:r>
              <a:rPr lang="zh-CN" altLang="en-US" dirty="0"/>
              <a:t>安卓平台天津理工大学学生信息查询系统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0903" y="4926598"/>
            <a:ext cx="5825202" cy="109689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柏</a:t>
            </a:r>
            <a:r>
              <a:rPr lang="zh-CN" altLang="en-US" sz="3200" dirty="0" smtClean="0"/>
              <a:t>杰</a:t>
            </a:r>
            <a:endParaRPr lang="en-US" altLang="zh-CN" sz="3200" dirty="0" smtClean="0"/>
          </a:p>
          <a:p>
            <a:r>
              <a:rPr lang="en-US" altLang="zh-CN" sz="2400" dirty="0" smtClean="0"/>
              <a:t>20106173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16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软件设置</a:t>
            </a:r>
          </a:p>
        </p:txBody>
      </p:sp>
      <p:pic>
        <p:nvPicPr>
          <p:cNvPr id="4" name="设置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</p:spTree>
    <p:extLst>
      <p:ext uri="{BB962C8B-B14F-4D97-AF65-F5344CB8AC3E}">
        <p14:creationId xmlns:p14="http://schemas.microsoft.com/office/powerpoint/2010/main" val="121140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特色与优势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70456" y="1800000"/>
            <a:ext cx="3929362" cy="4328471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本系统由三部分组成，如右表所示。</a:t>
            </a:r>
            <a:endParaRPr lang="en-US" altLang="zh-CN" sz="2400" dirty="0" smtClean="0"/>
          </a:p>
          <a:p>
            <a:r>
              <a:rPr lang="zh-CN" altLang="en-US" sz="2400" dirty="0" smtClean="0"/>
              <a:t>解析代理服务器代理了客户端的解析过程，缓存了通知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通用（</a:t>
            </a:r>
            <a:r>
              <a:rPr lang="zh-CN" altLang="en-US" sz="2400" dirty="0"/>
              <a:t>非</a:t>
            </a:r>
            <a:r>
              <a:rPr lang="zh-CN" altLang="en-US" sz="2400" dirty="0" smtClean="0"/>
              <a:t>个人）信息的解析</a:t>
            </a:r>
            <a:r>
              <a:rPr lang="zh-CN" altLang="en-US" sz="2400" dirty="0"/>
              <a:t>结果</a:t>
            </a:r>
            <a:r>
              <a:rPr lang="zh-CN" altLang="en-US" sz="2400" dirty="0" smtClean="0"/>
              <a:t>，客户端通过它读取信息可以显著提高</a:t>
            </a:r>
            <a:r>
              <a:rPr lang="zh-CN" altLang="en-US" sz="2400" dirty="0"/>
              <a:t>效率，减少用户的等待时间</a:t>
            </a:r>
            <a:r>
              <a:rPr lang="zh-CN" altLang="en-US" sz="2400" dirty="0" smtClean="0"/>
              <a:t>，最小化流量消耗。</a:t>
            </a:r>
            <a:endParaRPr lang="en-US" altLang="zh-CN" sz="2400" dirty="0" smtClean="0"/>
          </a:p>
          <a:p>
            <a:r>
              <a:rPr lang="zh-CN" altLang="en-US" sz="2400" dirty="0" smtClean="0"/>
              <a:t>代理服务器也减轻</a:t>
            </a:r>
            <a:r>
              <a:rPr lang="zh-CN" altLang="en-US" sz="2400" dirty="0"/>
              <a:t>了学校网站的</a:t>
            </a:r>
            <a:r>
              <a:rPr lang="zh-CN" altLang="en-US" sz="2400" dirty="0" smtClean="0"/>
              <a:t>负担。</a:t>
            </a:r>
            <a:endParaRPr lang="zh-CN" altLang="en-US" sz="24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5255355"/>
              </p:ext>
            </p:extLst>
          </p:nvPr>
        </p:nvGraphicFramePr>
        <p:xfrm>
          <a:off x="4320000" y="1800000"/>
          <a:ext cx="374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组件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任务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网站内容解析器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从学校各网站读取网页，解析信息。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解析代理服务程序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定时从学校网站解析信息，发布解析后的结果。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手机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客户端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保存解析到的数据。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根据用户命令，整理并显示数据。</a:t>
                      </a:r>
                      <a:endParaRPr lang="en-US" altLang="zh-CN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70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解析代理服务器</a:t>
            </a:r>
            <a:r>
              <a:rPr lang="en-US" altLang="zh-CN" dirty="0" smtClean="0"/>
              <a:t>——GAE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4" name="仪表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332000"/>
            <a:ext cx="7344000" cy="5389549"/>
          </a:xfrm>
        </p:spPr>
      </p:pic>
      <p:pic>
        <p:nvPicPr>
          <p:cNvPr id="7" name="日志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332000"/>
            <a:ext cx="7344000" cy="5389548"/>
          </a:xfrm>
          <a:prstGeom prst="rect">
            <a:avLst/>
          </a:prstGeom>
        </p:spPr>
      </p:pic>
      <p:pic>
        <p:nvPicPr>
          <p:cNvPr id="8" name="数据存储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" y="1332000"/>
            <a:ext cx="8912506" cy="47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64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网络操作少而精</a:t>
            </a:r>
            <a:endParaRPr lang="en-US" altLang="zh-CN" sz="3600" dirty="0" smtClean="0"/>
          </a:p>
          <a:p>
            <a:r>
              <a:rPr lang="zh-CN" altLang="en-US" sz="3600" dirty="0" smtClean="0"/>
              <a:t>易于查找信息</a:t>
            </a:r>
            <a:endParaRPr lang="en-US" altLang="zh-CN" sz="3600" dirty="0" smtClean="0"/>
          </a:p>
          <a:p>
            <a:r>
              <a:rPr lang="zh-CN" altLang="en-US" sz="3600" dirty="0"/>
              <a:t>可随时随地离线</a:t>
            </a:r>
            <a:r>
              <a:rPr lang="zh-CN" altLang="en-US" sz="3600" dirty="0" smtClean="0"/>
              <a:t>使用</a:t>
            </a:r>
          </a:p>
          <a:p>
            <a:r>
              <a:rPr lang="zh-CN" altLang="en-US" sz="3600" dirty="0" smtClean="0"/>
              <a:t>实用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8350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设计与实现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系统用例图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08" y="1690248"/>
            <a:ext cx="6971622" cy="48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8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组件和部署模型</a:t>
            </a:r>
            <a:endParaRPr lang="zh-CN" altLang="en-US" dirty="0"/>
          </a:p>
        </p:txBody>
      </p:sp>
      <p:pic>
        <p:nvPicPr>
          <p:cNvPr id="14" name="组件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908000"/>
            <a:ext cx="6537590" cy="2716213"/>
          </a:xfrm>
          <a:prstGeom prst="rect">
            <a:avLst/>
          </a:prstGeom>
        </p:spPr>
      </p:pic>
      <p:pic>
        <p:nvPicPr>
          <p:cNvPr id="15" name="部署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908000"/>
            <a:ext cx="8001002" cy="3139426"/>
          </a:xfrm>
          <a:prstGeom prst="rect">
            <a:avLst/>
          </a:prstGeom>
        </p:spPr>
      </p:pic>
      <p:pic>
        <p:nvPicPr>
          <p:cNvPr id="16" name="依赖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" y="1908000"/>
            <a:ext cx="7639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03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器类图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7998"/>
            <a:ext cx="9144000" cy="31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20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解析器交互过程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8001" y="1400629"/>
            <a:ext cx="6954158" cy="51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1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应用背景和</a:t>
            </a:r>
            <a:r>
              <a:rPr lang="zh-CN" altLang="en-US" sz="3600" dirty="0" smtClean="0">
                <a:latin typeface="+mj-ea"/>
                <a:ea typeface="+mj-ea"/>
              </a:rPr>
              <a:t>意义</a:t>
            </a:r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 smtClean="0">
                <a:latin typeface="+mj-ea"/>
                <a:ea typeface="+mj-ea"/>
              </a:rPr>
              <a:t>功能</a:t>
            </a:r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>
                <a:latin typeface="+mj-ea"/>
                <a:ea typeface="+mj-ea"/>
              </a:rPr>
              <a:t>特色与</a:t>
            </a:r>
            <a:r>
              <a:rPr lang="zh-CN" altLang="en-US" sz="3600" dirty="0" smtClean="0">
                <a:latin typeface="+mj-ea"/>
                <a:ea typeface="+mj-ea"/>
              </a:rPr>
              <a:t>优势</a:t>
            </a:r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>
                <a:latin typeface="+mj-ea"/>
                <a:ea typeface="+mj-ea"/>
              </a:rPr>
              <a:t>设计与</a:t>
            </a:r>
            <a:r>
              <a:rPr lang="zh-CN" altLang="en-US" sz="3600" dirty="0" smtClean="0">
                <a:latin typeface="+mj-ea"/>
                <a:ea typeface="+mj-ea"/>
              </a:rPr>
              <a:t>实现</a:t>
            </a:r>
            <a:endParaRPr lang="en-US" altLang="zh-CN" sz="3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2622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器的使用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571" y="1329867"/>
            <a:ext cx="81570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注：以下代码和运行结果来自集成测试类</a:t>
            </a:r>
            <a:r>
              <a:rPr lang="en-US" altLang="zh-CN" sz="1600" dirty="0" err="1" smtClean="0"/>
              <a:t>ParserTest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2400" dirty="0" err="1" smtClean="0"/>
              <a:t>ConnectionAgent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SSFWWebsiteConnectionAgent</a:t>
            </a:r>
            <a:r>
              <a:rPr lang="en-US" altLang="zh-CN" sz="2400" dirty="0"/>
              <a:t>().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setAccount</a:t>
            </a:r>
            <a:r>
              <a:rPr lang="en-US" altLang="zh-CN" sz="2400" dirty="0"/>
              <a:t>("20106173", "20106173");</a:t>
            </a:r>
          </a:p>
          <a:p>
            <a:r>
              <a:rPr lang="en-US" altLang="zh-CN" sz="2400" dirty="0"/>
              <a:t>Map&lt;String, Map&lt;String, String&gt;&gt; </a:t>
            </a:r>
            <a:r>
              <a:rPr lang="en-US" altLang="zh-CN" sz="2400" dirty="0" err="1"/>
              <a:t>personalInformation</a:t>
            </a:r>
            <a:r>
              <a:rPr lang="en-US" altLang="zh-CN" sz="2400" dirty="0"/>
              <a:t>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PersonalInformationParser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setConnectionAgent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.parse();</a:t>
            </a:r>
          </a:p>
          <a:p>
            <a:r>
              <a:rPr lang="en-US" altLang="zh-CN" sz="2400" dirty="0"/>
              <a:t>List&lt;Course&gt; courses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SelectedCourseParser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setConnectionAgent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.parse();</a:t>
            </a:r>
          </a:p>
        </p:txBody>
      </p:sp>
    </p:spTree>
    <p:extLst>
      <p:ext uri="{BB962C8B-B14F-4D97-AF65-F5344CB8AC3E}">
        <p14:creationId xmlns:p14="http://schemas.microsoft.com/office/powerpoint/2010/main" val="1077153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器的使用（续）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570" y="1066799"/>
            <a:ext cx="85344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-------------------- </a:t>
            </a:r>
            <a:r>
              <a:rPr lang="zh-CN" altLang="en-US" sz="1050" dirty="0"/>
              <a:t>个人信息 </a:t>
            </a:r>
            <a:r>
              <a:rPr lang="en-US" altLang="zh-CN" sz="1050" dirty="0"/>
              <a:t>--------------------</a:t>
            </a:r>
          </a:p>
          <a:p>
            <a:r>
              <a:rPr lang="en-US" altLang="zh-CN" sz="1050" dirty="0"/>
              <a:t>{</a:t>
            </a:r>
            <a:r>
              <a:rPr lang="zh-CN" altLang="en-US" sz="1050" dirty="0"/>
              <a:t>联系方式</a:t>
            </a:r>
            <a:r>
              <a:rPr lang="en-US" altLang="zh-CN" sz="1050" dirty="0"/>
              <a:t>={</a:t>
            </a:r>
            <a:r>
              <a:rPr lang="zh-CN" altLang="en-US" sz="1050" dirty="0"/>
              <a:t>家长电话</a:t>
            </a:r>
            <a:r>
              <a:rPr lang="en-US" altLang="zh-CN" sz="1050" dirty="0"/>
              <a:t>=13081106100, </a:t>
            </a:r>
            <a:r>
              <a:rPr lang="zh-CN" altLang="en-US" sz="1050" dirty="0"/>
              <a:t>个人邮箱</a:t>
            </a:r>
            <a:r>
              <a:rPr lang="en-US" altLang="zh-CN" sz="1050" dirty="0"/>
              <a:t>=baijie1991@gmail.com, </a:t>
            </a:r>
            <a:r>
              <a:rPr lang="zh-CN" altLang="en-US" sz="1050" dirty="0"/>
              <a:t>个人手机</a:t>
            </a:r>
            <a:r>
              <a:rPr lang="en-US" altLang="zh-CN" sz="1050" dirty="0"/>
              <a:t>=15620906177, </a:t>
            </a:r>
            <a:r>
              <a:rPr lang="zh-CN" altLang="en-US" sz="1050" dirty="0"/>
              <a:t>校区</a:t>
            </a:r>
            <a:r>
              <a:rPr lang="en-US" altLang="zh-CN" sz="1050" dirty="0"/>
              <a:t>=2, </a:t>
            </a:r>
            <a:r>
              <a:rPr lang="zh-CN" altLang="en-US" sz="1050" dirty="0"/>
              <a:t>家长工作单位</a:t>
            </a:r>
            <a:r>
              <a:rPr lang="en-US" altLang="zh-CN" sz="1050" dirty="0"/>
              <a:t>=</a:t>
            </a:r>
            <a:r>
              <a:rPr lang="zh-CN" altLang="en-US" sz="1050" dirty="0"/>
              <a:t>部队</a:t>
            </a:r>
            <a:r>
              <a:rPr lang="en-US" altLang="zh-CN" sz="1050" dirty="0"/>
              <a:t>, </a:t>
            </a:r>
            <a:r>
              <a:rPr lang="zh-CN" altLang="en-US" sz="1050" dirty="0"/>
              <a:t>家庭邮编</a:t>
            </a:r>
            <a:r>
              <a:rPr lang="en-US" altLang="zh-CN" sz="1050" dirty="0"/>
              <a:t>=050207, </a:t>
            </a:r>
            <a:r>
              <a:rPr lang="zh-CN" altLang="en-US" sz="1050" dirty="0"/>
              <a:t>家庭电话</a:t>
            </a:r>
            <a:r>
              <a:rPr lang="en-US" altLang="zh-CN" sz="1050" dirty="0"/>
              <a:t>=0311-87973959, </a:t>
            </a:r>
            <a:r>
              <a:rPr lang="zh-CN" altLang="en-US" sz="1050" dirty="0"/>
              <a:t>家长关系</a:t>
            </a:r>
            <a:r>
              <a:rPr lang="en-US" altLang="zh-CN" sz="1050" dirty="0"/>
              <a:t>=01, </a:t>
            </a:r>
            <a:r>
              <a:rPr lang="zh-CN" altLang="en-US" sz="1050" dirty="0"/>
              <a:t>家长姓名</a:t>
            </a:r>
            <a:r>
              <a:rPr lang="en-US" altLang="zh-CN" sz="1050" dirty="0"/>
              <a:t>=</a:t>
            </a:r>
            <a:r>
              <a:rPr lang="zh-CN" altLang="en-US" sz="1050" dirty="0"/>
              <a:t>柏俊泽</a:t>
            </a:r>
            <a:r>
              <a:rPr lang="en-US" altLang="zh-CN" sz="1050" dirty="0"/>
              <a:t>}, </a:t>
            </a:r>
            <a:r>
              <a:rPr lang="zh-CN" altLang="en-US" sz="1050" dirty="0"/>
              <a:t>基本信息</a:t>
            </a:r>
            <a:r>
              <a:rPr lang="en-US" altLang="zh-CN" sz="1050" dirty="0"/>
              <a:t>={</a:t>
            </a:r>
            <a:r>
              <a:rPr lang="zh-CN" altLang="en-US" sz="1050" dirty="0"/>
              <a:t>姓名</a:t>
            </a:r>
            <a:r>
              <a:rPr lang="en-US" altLang="zh-CN" sz="1050" dirty="0"/>
              <a:t>=</a:t>
            </a:r>
            <a:r>
              <a:rPr lang="zh-CN" altLang="en-US" sz="1050" dirty="0"/>
              <a:t>柏杰</a:t>
            </a:r>
            <a:r>
              <a:rPr lang="en-US" altLang="zh-CN" sz="1050" dirty="0"/>
              <a:t>, </a:t>
            </a:r>
            <a:r>
              <a:rPr lang="zh-CN" altLang="en-US" sz="1050" dirty="0"/>
              <a:t>民族</a:t>
            </a:r>
            <a:r>
              <a:rPr lang="en-US" altLang="zh-CN" sz="1050" dirty="0"/>
              <a:t>=23, </a:t>
            </a:r>
            <a:r>
              <a:rPr lang="zh-CN" altLang="en-US" sz="1050" dirty="0"/>
              <a:t>证件号码</a:t>
            </a:r>
            <a:r>
              <a:rPr lang="en-US" altLang="zh-CN" sz="1050" dirty="0"/>
              <a:t>=130103199103082112, </a:t>
            </a:r>
            <a:r>
              <a:rPr lang="zh-CN" altLang="en-US" sz="1050" dirty="0"/>
              <a:t>出生日期</a:t>
            </a:r>
            <a:r>
              <a:rPr lang="en-US" altLang="zh-CN" sz="1050" dirty="0"/>
              <a:t>=1991-03-08, </a:t>
            </a:r>
            <a:r>
              <a:rPr lang="zh-CN" altLang="en-US" sz="1050" dirty="0"/>
              <a:t>政治面貌</a:t>
            </a:r>
            <a:r>
              <a:rPr lang="en-US" altLang="zh-CN" sz="1050" dirty="0"/>
              <a:t>=3, </a:t>
            </a:r>
            <a:r>
              <a:rPr lang="zh-CN" altLang="en-US" sz="1050" dirty="0"/>
              <a:t>学号</a:t>
            </a:r>
            <a:r>
              <a:rPr lang="en-US" altLang="zh-CN" sz="1050" dirty="0"/>
              <a:t>=20106173, </a:t>
            </a:r>
            <a:r>
              <a:rPr lang="zh-CN" altLang="en-US" sz="1050" dirty="0"/>
              <a:t>证件类型</a:t>
            </a:r>
            <a:r>
              <a:rPr lang="en-US" altLang="zh-CN" sz="1050" dirty="0"/>
              <a:t>=1, </a:t>
            </a:r>
            <a:r>
              <a:rPr lang="zh-CN" altLang="en-US" sz="1050" dirty="0"/>
              <a:t>姓名拼音</a:t>
            </a:r>
            <a:r>
              <a:rPr lang="en-US" altLang="zh-CN" sz="1050" dirty="0"/>
              <a:t>=Bo </a:t>
            </a:r>
            <a:r>
              <a:rPr lang="en-US" altLang="zh-CN" sz="1050" dirty="0" err="1"/>
              <a:t>Jie</a:t>
            </a:r>
            <a:r>
              <a:rPr lang="en-US" altLang="zh-CN" sz="1050" dirty="0"/>
              <a:t>, </a:t>
            </a:r>
            <a:r>
              <a:rPr lang="zh-CN" altLang="en-US" sz="1050" dirty="0"/>
              <a:t>籍贯</a:t>
            </a:r>
            <a:r>
              <a:rPr lang="en-US" altLang="zh-CN" sz="1050" dirty="0"/>
              <a:t>=130400, </a:t>
            </a:r>
            <a:r>
              <a:rPr lang="zh-CN" altLang="en-US" sz="1050" dirty="0"/>
              <a:t>国家地区</a:t>
            </a:r>
            <a:r>
              <a:rPr lang="en-US" altLang="zh-CN" sz="1050" dirty="0"/>
              <a:t>=01, </a:t>
            </a:r>
            <a:r>
              <a:rPr lang="zh-CN" altLang="en-US" sz="1050" dirty="0"/>
              <a:t>性别</a:t>
            </a:r>
            <a:r>
              <a:rPr lang="en-US" altLang="zh-CN" sz="1050" dirty="0"/>
              <a:t>=1}, </a:t>
            </a:r>
            <a:r>
              <a:rPr lang="zh-CN" altLang="en-US" sz="1050" dirty="0"/>
              <a:t>学籍信息</a:t>
            </a:r>
            <a:r>
              <a:rPr lang="en-US" altLang="zh-CN" sz="1050" dirty="0"/>
              <a:t>={</a:t>
            </a:r>
            <a:r>
              <a:rPr lang="zh-CN" altLang="en-US" sz="1050" dirty="0"/>
              <a:t>班级</a:t>
            </a:r>
            <a:r>
              <a:rPr lang="en-US" altLang="zh-CN" sz="1050" dirty="0"/>
              <a:t>=0607201006, </a:t>
            </a:r>
            <a:r>
              <a:rPr lang="zh-CN" altLang="en-US" sz="1050" dirty="0"/>
              <a:t>是否在籍</a:t>
            </a:r>
            <a:r>
              <a:rPr lang="en-US" altLang="zh-CN" sz="1050" dirty="0"/>
              <a:t>=1, </a:t>
            </a:r>
            <a:r>
              <a:rPr lang="zh-CN" altLang="en-US" sz="1050" dirty="0"/>
              <a:t>年级</a:t>
            </a:r>
            <a:r>
              <a:rPr lang="en-US" altLang="zh-CN" sz="1050" dirty="0"/>
              <a:t>=2010, </a:t>
            </a:r>
            <a:r>
              <a:rPr lang="zh-CN" altLang="en-US" sz="1050" dirty="0"/>
              <a:t>学生类别</a:t>
            </a:r>
            <a:r>
              <a:rPr lang="en-US" altLang="zh-CN" sz="1050" dirty="0"/>
              <a:t>=1, </a:t>
            </a:r>
            <a:r>
              <a:rPr lang="zh-CN" altLang="en-US" sz="1050" dirty="0"/>
              <a:t>是否在校</a:t>
            </a:r>
            <a:r>
              <a:rPr lang="en-US" altLang="zh-CN" sz="1050" dirty="0"/>
              <a:t>=1, </a:t>
            </a:r>
            <a:r>
              <a:rPr lang="zh-CN" altLang="en-US" sz="1050" dirty="0"/>
              <a:t>院系</a:t>
            </a:r>
            <a:r>
              <a:rPr lang="en-US" altLang="zh-CN" sz="1050" dirty="0"/>
              <a:t>=06, </a:t>
            </a:r>
            <a:r>
              <a:rPr lang="zh-CN" altLang="en-US" sz="1050" dirty="0"/>
              <a:t>学制</a:t>
            </a:r>
            <a:r>
              <a:rPr lang="en-US" altLang="zh-CN" sz="1050" dirty="0"/>
              <a:t>=4, </a:t>
            </a:r>
            <a:r>
              <a:rPr lang="zh-CN" altLang="en-US" sz="1050" dirty="0"/>
              <a:t>专业</a:t>
            </a:r>
            <a:r>
              <a:rPr lang="en-US" altLang="zh-CN" sz="1050" dirty="0"/>
              <a:t>=0607, </a:t>
            </a:r>
            <a:r>
              <a:rPr lang="zh-CN" altLang="en-US" sz="1050" dirty="0"/>
              <a:t>学籍状态</a:t>
            </a:r>
            <a:r>
              <a:rPr lang="en-US" altLang="zh-CN" sz="1050" dirty="0"/>
              <a:t>=1}, </a:t>
            </a:r>
            <a:r>
              <a:rPr lang="zh-CN" altLang="en-US" sz="1050" dirty="0"/>
              <a:t>入学信息</a:t>
            </a:r>
            <a:r>
              <a:rPr lang="en-US" altLang="zh-CN" sz="1050" dirty="0"/>
              <a:t>={</a:t>
            </a:r>
            <a:r>
              <a:rPr lang="zh-CN" altLang="en-US" sz="1050" dirty="0"/>
              <a:t>招生季度</a:t>
            </a:r>
            <a:r>
              <a:rPr lang="en-US" altLang="zh-CN" sz="1050" dirty="0"/>
              <a:t>=01, </a:t>
            </a:r>
            <a:r>
              <a:rPr lang="zh-CN" altLang="en-US" sz="1050" dirty="0"/>
              <a:t>考生号</a:t>
            </a:r>
            <a:r>
              <a:rPr lang="en-US" altLang="zh-CN" sz="1050" dirty="0"/>
              <a:t>=10130103150617, </a:t>
            </a:r>
            <a:r>
              <a:rPr lang="zh-CN" altLang="en-US" sz="1050" dirty="0"/>
              <a:t>入学年级</a:t>
            </a:r>
            <a:r>
              <a:rPr lang="en-US" altLang="zh-CN" sz="1050" dirty="0"/>
              <a:t>=2010, </a:t>
            </a:r>
            <a:r>
              <a:rPr lang="zh-CN" altLang="en-US" sz="1050" dirty="0"/>
              <a:t>入学日期</a:t>
            </a:r>
            <a:r>
              <a:rPr lang="en-US" altLang="zh-CN" sz="1050" dirty="0"/>
              <a:t>=2010-09-12, </a:t>
            </a:r>
            <a:r>
              <a:rPr lang="zh-CN" altLang="en-US" sz="1050" dirty="0"/>
              <a:t>学习形式</a:t>
            </a:r>
            <a:r>
              <a:rPr lang="en-US" altLang="zh-CN" sz="1050" dirty="0"/>
              <a:t>=01, </a:t>
            </a:r>
            <a:r>
              <a:rPr lang="zh-CN" altLang="en-US" sz="1050" dirty="0"/>
              <a:t>生源地</a:t>
            </a:r>
            <a:r>
              <a:rPr lang="en-US" altLang="zh-CN" sz="1050" dirty="0"/>
              <a:t>=130100, </a:t>
            </a:r>
            <a:r>
              <a:rPr lang="zh-CN" altLang="en-US" sz="1050" dirty="0"/>
              <a:t>培养层次</a:t>
            </a:r>
            <a:r>
              <a:rPr lang="en-US" altLang="zh-CN" sz="1050" dirty="0"/>
              <a:t>=01, </a:t>
            </a:r>
            <a:r>
              <a:rPr lang="zh-CN" altLang="en-US" sz="1050" dirty="0"/>
              <a:t>外语种类</a:t>
            </a:r>
            <a:r>
              <a:rPr lang="en-US" altLang="zh-CN" sz="1050" dirty="0"/>
              <a:t>=01}}</a:t>
            </a:r>
          </a:p>
          <a:p>
            <a:r>
              <a:rPr lang="en-US" altLang="zh-CN" sz="1050" dirty="0"/>
              <a:t>-------------------- </a:t>
            </a:r>
            <a:r>
              <a:rPr lang="zh-CN" altLang="en-US" sz="1050" dirty="0"/>
              <a:t>已选课程 </a:t>
            </a:r>
            <a:r>
              <a:rPr lang="en-US" altLang="zh-CN" sz="1050" dirty="0"/>
              <a:t>--------------------</a:t>
            </a:r>
          </a:p>
          <a:p>
            <a:r>
              <a:rPr lang="en-US" altLang="zh-CN" sz="1050" dirty="0"/>
              <a:t>[0686046	</a:t>
            </a:r>
            <a:r>
              <a:rPr lang="zh-CN" altLang="en-US" sz="1050" dirty="0"/>
              <a:t>毕业设计（论文）	</a:t>
            </a:r>
            <a:r>
              <a:rPr lang="en-US" altLang="zh-CN" sz="1050" dirty="0"/>
              <a:t>null	</a:t>
            </a:r>
            <a:r>
              <a:rPr lang="zh-CN" altLang="en-US" sz="1050" dirty="0"/>
              <a:t>宁红云	</a:t>
            </a:r>
            <a:r>
              <a:rPr lang="en-US" altLang="zh-CN" sz="1050" dirty="0"/>
              <a:t>15	null	null	2013	2	null	null</a:t>
            </a:r>
          </a:p>
          <a:p>
            <a:r>
              <a:rPr lang="en-US" altLang="zh-CN" sz="1050" dirty="0"/>
              <a:t>null, 0666136	</a:t>
            </a:r>
            <a:r>
              <a:rPr lang="zh-CN" altLang="en-US" sz="1050" dirty="0"/>
              <a:t>计算机结构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0666166	</a:t>
            </a:r>
            <a:r>
              <a:rPr lang="zh-CN" altLang="en-US" sz="1050" dirty="0"/>
              <a:t>面向对象的程序设计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0666196	</a:t>
            </a:r>
            <a:r>
              <a:rPr lang="zh-CN" altLang="en-US" sz="1050" dirty="0"/>
              <a:t>运筹学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0666206	</a:t>
            </a:r>
            <a:r>
              <a:rPr lang="zh-CN" altLang="en-US" sz="1050" dirty="0"/>
              <a:t>网络体系结构与程序设计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0666226	</a:t>
            </a:r>
            <a:r>
              <a:rPr lang="zh-CN" altLang="en-US" sz="1050" dirty="0"/>
              <a:t>数据库与功能分析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0666336	</a:t>
            </a:r>
            <a:r>
              <a:rPr lang="zh-CN" altLang="en-US" sz="1050" dirty="0"/>
              <a:t>多媒体：概念与方法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0668036	</a:t>
            </a:r>
            <a:r>
              <a:rPr lang="zh-CN" altLang="en-US" sz="1050" dirty="0"/>
              <a:t>操作系统	</a:t>
            </a:r>
            <a:r>
              <a:rPr lang="en-US" altLang="zh-CN" sz="1050" dirty="0"/>
              <a:t>null	null	4	null	null	2012	1	null	null</a:t>
            </a:r>
          </a:p>
          <a:p>
            <a:r>
              <a:rPr lang="en-US" altLang="zh-CN" sz="1050" dirty="0"/>
              <a:t>null, 1190076	</a:t>
            </a:r>
            <a:r>
              <a:rPr lang="zh-CN" altLang="en-US" sz="1050" dirty="0"/>
              <a:t>毛泽东思想和中国特色社会主义理论体系概论	</a:t>
            </a:r>
            <a:r>
              <a:rPr lang="en-US" altLang="zh-CN" sz="1050" dirty="0"/>
              <a:t>null	null	6	null	null	2012	1	null	null</a:t>
            </a:r>
          </a:p>
          <a:p>
            <a:r>
              <a:rPr lang="en-US" altLang="zh-CN" sz="1050" dirty="0"/>
              <a:t>null, 0662016	</a:t>
            </a:r>
            <a:r>
              <a:rPr lang="zh-CN" altLang="en-US" sz="1050" dirty="0"/>
              <a:t>计算机网络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0666026	</a:t>
            </a:r>
            <a:r>
              <a:rPr lang="zh-CN" altLang="en-US" sz="1050" dirty="0"/>
              <a:t>会计学基础概念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0666076	</a:t>
            </a:r>
            <a:r>
              <a:rPr lang="zh-CN" altLang="en-US" sz="1050" dirty="0"/>
              <a:t>软件工程：软件构件与软件重用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0666096	</a:t>
            </a:r>
            <a:r>
              <a:rPr lang="zh-CN" altLang="en-US" sz="1050" dirty="0"/>
              <a:t>信息和电子商务技术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0666146	</a:t>
            </a:r>
            <a:r>
              <a:rPr lang="zh-CN" altLang="en-US" sz="1050" dirty="0"/>
              <a:t>对象设计与建模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0666236	</a:t>
            </a:r>
            <a:r>
              <a:rPr lang="zh-CN" altLang="en-US" sz="1050" dirty="0"/>
              <a:t>高级数据库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0686016	</a:t>
            </a:r>
            <a:r>
              <a:rPr lang="zh-CN" altLang="en-US" sz="1050" dirty="0"/>
              <a:t>企划与项目开发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0666036	</a:t>
            </a:r>
            <a:r>
              <a:rPr lang="zh-CN" altLang="en-US" sz="1050" dirty="0"/>
              <a:t>财务管理	</a:t>
            </a:r>
            <a:r>
              <a:rPr lang="en-US" altLang="zh-CN" sz="1050" dirty="0"/>
              <a:t>null	</a:t>
            </a:r>
            <a:r>
              <a:rPr lang="zh-CN" altLang="en-US" sz="1050" dirty="0"/>
              <a:t>郭力杰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星期三 </a:t>
            </a:r>
            <a:r>
              <a:rPr lang="en-US" altLang="zh-CN" sz="1050" dirty="0"/>
              <a:t>3-4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3 3-0201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星期一 </a:t>
            </a:r>
            <a:r>
              <a:rPr lang="en-US" altLang="zh-CN" sz="1050" dirty="0"/>
              <a:t>7-8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3 3-0201, 0666106	</a:t>
            </a:r>
            <a:r>
              <a:rPr lang="zh-CN" altLang="en-US" sz="1050" dirty="0"/>
              <a:t>计算机项目管理	</a:t>
            </a:r>
            <a:r>
              <a:rPr lang="en-US" altLang="zh-CN" sz="1050" dirty="0"/>
              <a:t>null	</a:t>
            </a:r>
            <a:r>
              <a:rPr lang="zh-CN" altLang="en-US" sz="1050" dirty="0"/>
              <a:t>夏承遗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星期五 </a:t>
            </a:r>
            <a:r>
              <a:rPr lang="en-US" altLang="zh-CN" sz="1050" dirty="0"/>
              <a:t>3-4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</a:t>
            </a:r>
          </a:p>
          <a:p>
            <a:r>
              <a:rPr lang="en-US" altLang="zh-CN" sz="1050" dirty="0"/>
              <a:t>1,3,5,9,11 </a:t>
            </a:r>
            <a:r>
              <a:rPr lang="zh-CN" altLang="en-US" sz="1050" dirty="0"/>
              <a:t>周 星期二 </a:t>
            </a:r>
            <a:r>
              <a:rPr lang="en-US" altLang="zh-CN" sz="1050" dirty="0"/>
              <a:t>7-8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1-0202, 0666176	</a:t>
            </a:r>
            <a:r>
              <a:rPr lang="zh-CN" altLang="en-US" sz="1050" dirty="0"/>
              <a:t>工业计算机系统	</a:t>
            </a:r>
            <a:r>
              <a:rPr lang="en-US" altLang="zh-CN" sz="1050" dirty="0"/>
              <a:t>null	</a:t>
            </a:r>
            <a:r>
              <a:rPr lang="zh-CN" altLang="en-US" sz="1050" dirty="0"/>
              <a:t>杨鹏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null, 0666266	</a:t>
            </a:r>
            <a:r>
              <a:rPr lang="zh-CN" altLang="en-US" sz="1050" dirty="0"/>
              <a:t>分布式计算机系统	</a:t>
            </a:r>
            <a:r>
              <a:rPr lang="en-US" altLang="zh-CN" sz="1050" dirty="0"/>
              <a:t>null	</a:t>
            </a:r>
            <a:r>
              <a:rPr lang="zh-CN" altLang="en-US" sz="1050" dirty="0"/>
              <a:t>蔡靖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null, 0666276	</a:t>
            </a:r>
            <a:r>
              <a:rPr lang="zh-CN" altLang="en-US" sz="1050" dirty="0"/>
              <a:t>微机硬件组成原理	</a:t>
            </a:r>
            <a:r>
              <a:rPr lang="en-US" altLang="zh-CN" sz="1050" dirty="0"/>
              <a:t>null	</a:t>
            </a:r>
            <a:r>
              <a:rPr lang="zh-CN" altLang="en-US" sz="1050" dirty="0"/>
              <a:t>韩盛磊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星期五 </a:t>
            </a:r>
            <a:r>
              <a:rPr lang="en-US" altLang="zh-CN" sz="1050" dirty="0"/>
              <a:t>1-2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</a:t>
            </a:r>
          </a:p>
          <a:p>
            <a:r>
              <a:rPr lang="en-US" altLang="zh-CN" sz="1050" dirty="0"/>
              <a:t>1-5,8-15 </a:t>
            </a:r>
            <a:r>
              <a:rPr lang="zh-CN" altLang="en-US" sz="1050" dirty="0"/>
              <a:t>周 星期二 </a:t>
            </a:r>
            <a:r>
              <a:rPr lang="en-US" altLang="zh-CN" sz="1050" dirty="0"/>
              <a:t>1-2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1-0202, 0686026	</a:t>
            </a:r>
            <a:r>
              <a:rPr lang="zh-CN" altLang="en-US" sz="1050" dirty="0"/>
              <a:t>市场调研	</a:t>
            </a:r>
            <a:r>
              <a:rPr lang="en-US" altLang="zh-CN" sz="1050" dirty="0"/>
              <a:t>null	</a:t>
            </a:r>
            <a:r>
              <a:rPr lang="zh-CN" altLang="en-US" sz="1050" dirty="0"/>
              <a:t>李双喜	</a:t>
            </a:r>
            <a:r>
              <a:rPr lang="en-US" altLang="zh-CN" sz="1050" dirty="0"/>
              <a:t>2	null	null	2013	1	null	null</a:t>
            </a:r>
          </a:p>
          <a:p>
            <a:r>
              <a:rPr lang="en-US" altLang="zh-CN" sz="1050" dirty="0"/>
              <a:t>null, 0686416	</a:t>
            </a:r>
            <a:r>
              <a:rPr lang="zh-CN" altLang="en-US" sz="1050" dirty="0"/>
              <a:t>数据库课程设计	</a:t>
            </a:r>
            <a:r>
              <a:rPr lang="en-US" altLang="zh-CN" sz="1050" dirty="0"/>
              <a:t>null	</a:t>
            </a:r>
            <a:r>
              <a:rPr lang="zh-CN" altLang="en-US" sz="1050" dirty="0"/>
              <a:t>董晨	</a:t>
            </a:r>
            <a:r>
              <a:rPr lang="en-US" altLang="zh-CN" sz="1050" dirty="0"/>
              <a:t>2	null	null	2013	1	null	null</a:t>
            </a:r>
          </a:p>
          <a:p>
            <a:r>
              <a:rPr lang="en-US" altLang="zh-CN" sz="1050" dirty="0"/>
              <a:t>null]</a:t>
            </a:r>
          </a:p>
        </p:txBody>
      </p:sp>
    </p:spTree>
    <p:extLst>
      <p:ext uri="{BB962C8B-B14F-4D97-AF65-F5344CB8AC3E}">
        <p14:creationId xmlns:p14="http://schemas.microsoft.com/office/powerpoint/2010/main" val="3428849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器的使用（续）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571" y="1095829"/>
            <a:ext cx="8157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Date </a:t>
            </a:r>
            <a:r>
              <a:rPr lang="en-US" altLang="zh-CN" sz="2400" dirty="0" err="1"/>
              <a:t>tenDaysBefore</a:t>
            </a:r>
            <a:r>
              <a:rPr lang="en-US" altLang="zh-CN" sz="2400" dirty="0"/>
              <a:t> = new Date(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System.currentTimeMillis</a:t>
            </a:r>
            <a:r>
              <a:rPr lang="en-US" altLang="zh-CN" sz="2400" dirty="0"/>
              <a:t>() - 10L * 24 * 60 * 60 * 1000);</a:t>
            </a:r>
          </a:p>
          <a:p>
            <a:r>
              <a:rPr lang="en-US" altLang="zh-CN" sz="2400" dirty="0" err="1"/>
              <a:t>ConnectionAgent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SCCEStudentConnectionAgent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List&lt;Post&gt; posts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SCCEStudentPostParser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setFilterMinDate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tenDaysBefore</a:t>
            </a:r>
            <a:r>
              <a:rPr lang="en-US" altLang="zh-CN" sz="2400" dirty="0" smtClean="0"/>
              <a:t>) // </a:t>
            </a:r>
            <a:r>
              <a:rPr lang="zh-CN" altLang="en-US" sz="2400" dirty="0" smtClean="0"/>
              <a:t>最近十天的通知</a:t>
            </a:r>
            <a:endParaRPr lang="en-US" altLang="zh-CN" sz="2400" dirty="0"/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setConnectionAgent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.parse();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029" y="4506688"/>
            <a:ext cx="853440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-------------------- </a:t>
            </a:r>
            <a:r>
              <a:rPr lang="zh-CN" altLang="en-US" sz="1050" dirty="0"/>
              <a:t>计算机学院学生网站 </a:t>
            </a:r>
            <a:r>
              <a:rPr lang="en-US" altLang="zh-CN" sz="1050" dirty="0"/>
              <a:t>--------------------</a:t>
            </a:r>
          </a:p>
          <a:p>
            <a:r>
              <a:rPr lang="en-US" altLang="zh-CN" sz="1050" dirty="0"/>
              <a:t>[</a:t>
            </a:r>
            <a:r>
              <a:rPr lang="zh-CN" altLang="en-US" sz="1050" dirty="0"/>
              <a:t>计算机与通信工程学院学生网站	通知公告	</a:t>
            </a:r>
            <a:r>
              <a:rPr lang="en-US" altLang="zh-CN" sz="1050" dirty="0"/>
              <a:t>2014</a:t>
            </a:r>
            <a:r>
              <a:rPr lang="zh-CN" altLang="en-US" sz="1050" dirty="0"/>
              <a:t>届高校毕业生求职补贴申报名单公示	</a:t>
            </a:r>
            <a:r>
              <a:rPr lang="en-US" altLang="zh-CN" sz="1050" dirty="0"/>
              <a:t>http://59.67.152.6/pages/2433	null	2014-06-12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通知公告	关于办理</a:t>
            </a:r>
            <a:r>
              <a:rPr lang="en-US" altLang="zh-CN" sz="1050" dirty="0"/>
              <a:t>2014-2015</a:t>
            </a:r>
            <a:r>
              <a:rPr lang="zh-CN" altLang="en-US" sz="1050" dirty="0"/>
              <a:t>学年走读手续的通知	</a:t>
            </a:r>
            <a:r>
              <a:rPr lang="en-US" altLang="zh-CN" sz="1050" dirty="0"/>
              <a:t>http://59.67.152.6/pages/2428	null	2014-06-10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通知公告	</a:t>
            </a:r>
            <a:r>
              <a:rPr lang="en-US" altLang="zh-CN" sz="1050" dirty="0"/>
              <a:t>2014</a:t>
            </a:r>
            <a:r>
              <a:rPr lang="zh-CN" altLang="en-US" sz="1050" dirty="0"/>
              <a:t>届高校毕业生求职补贴发放工作通知	</a:t>
            </a:r>
            <a:r>
              <a:rPr lang="en-US" altLang="zh-CN" sz="1050" dirty="0"/>
              <a:t>http://59.67.152.6/pages/2427	null	2014-06-06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招聘快讯	天津中外运集装箱发展有限公司	</a:t>
            </a:r>
            <a:r>
              <a:rPr lang="en-US" altLang="zh-CN" sz="1050" dirty="0"/>
              <a:t>http://59.67.152.6/pages/2432	null	2014-06-12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招聘快讯	软通动力信息技术（集团）有限公司	</a:t>
            </a:r>
            <a:r>
              <a:rPr lang="en-US" altLang="zh-CN" sz="1050" dirty="0"/>
              <a:t>http://59.67.152.6/pages/2431	null	2014-06-12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招聘快讯	</a:t>
            </a:r>
            <a:r>
              <a:rPr lang="en-US" altLang="zh-CN" sz="1050" dirty="0"/>
              <a:t>2014</a:t>
            </a:r>
            <a:r>
              <a:rPr lang="zh-CN" altLang="en-US" sz="1050" dirty="0"/>
              <a:t>届管理培训生最后一波来袭，</a:t>
            </a:r>
            <a:r>
              <a:rPr lang="en-US" altLang="zh-CN" sz="1050" dirty="0"/>
              <a:t>6</a:t>
            </a:r>
            <a:r>
              <a:rPr lang="zh-CN" altLang="en-US" sz="1050" dirty="0"/>
              <a:t>月广州专场，火</a:t>
            </a:r>
            <a:r>
              <a:rPr lang="en-US" altLang="zh-CN" sz="1050" dirty="0"/>
              <a:t>...	http://59.67.152.6/pages/2430	null	2014-06-12</a:t>
            </a:r>
          </a:p>
          <a:p>
            <a:r>
              <a:rPr lang="en-US" altLang="zh-CN" sz="1050" dirty="0"/>
              <a:t>null]</a:t>
            </a:r>
          </a:p>
        </p:txBody>
      </p:sp>
    </p:spTree>
    <p:extLst>
      <p:ext uri="{BB962C8B-B14F-4D97-AF65-F5344CB8AC3E}">
        <p14:creationId xmlns:p14="http://schemas.microsoft.com/office/powerpoint/2010/main" val="4265680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代理服务器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2467" y="1439635"/>
            <a:ext cx="7311119" cy="487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3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手机客户端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0" y="1419969"/>
            <a:ext cx="5175478" cy="5362676"/>
          </a:xfrm>
        </p:spPr>
      </p:pic>
    </p:spTree>
    <p:extLst>
      <p:ext uri="{BB962C8B-B14F-4D97-AF65-F5344CB8AC3E}">
        <p14:creationId xmlns:p14="http://schemas.microsoft.com/office/powerpoint/2010/main" val="269832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应用背景和意义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应用背景和意义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62857" y="2160000"/>
            <a:ext cx="4662239" cy="4406673"/>
          </a:xfrm>
        </p:spPr>
        <p:txBody>
          <a:bodyPr>
            <a:noAutofit/>
          </a:bodyPr>
          <a:lstStyle/>
          <a:p>
            <a:pPr marL="0" indent="720000">
              <a:buNone/>
            </a:pPr>
            <a:r>
              <a:rPr lang="zh-CN" altLang="en-US" sz="2800" dirty="0" smtClean="0"/>
              <a:t>由于我们学校的网站基本都</a:t>
            </a:r>
            <a:r>
              <a:rPr lang="zh-CN" altLang="en-US" sz="2800" dirty="0"/>
              <a:t>没有为手机做过优化</a:t>
            </a:r>
            <a:r>
              <a:rPr lang="zh-CN" altLang="en-US" sz="2800" dirty="0" smtClean="0"/>
              <a:t>，用手机查看信息</a:t>
            </a:r>
            <a:r>
              <a:rPr lang="zh-CN" altLang="en-US" sz="2800" dirty="0"/>
              <a:t>时</a:t>
            </a:r>
            <a:r>
              <a:rPr lang="zh-CN" altLang="en-US" sz="2800" dirty="0" smtClean="0"/>
              <a:t>，访问速度慢，耗费流量，布局也很不易于使用。</a:t>
            </a:r>
            <a:r>
              <a:rPr lang="zh-CN" altLang="en-US" sz="2800" dirty="0"/>
              <a:t>此外</a:t>
            </a:r>
            <a:r>
              <a:rPr lang="zh-CN" altLang="en-US" sz="2800" dirty="0" smtClean="0"/>
              <a:t>，教务处、学院等不同部门的通知</a:t>
            </a:r>
            <a:r>
              <a:rPr lang="zh-CN" altLang="en-US" sz="2800" dirty="0"/>
              <a:t>又分布在不同的网站上</a:t>
            </a:r>
            <a:r>
              <a:rPr lang="zh-CN" altLang="en-US" sz="2800" dirty="0" smtClean="0"/>
              <a:t>，更是难以查找信息，而且还容易</a:t>
            </a:r>
            <a:r>
              <a:rPr lang="zh-CN" altLang="en-US" sz="2800" dirty="0"/>
              <a:t>遗漏通知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97" y="1082147"/>
            <a:ext cx="3208300" cy="5708103"/>
          </a:xfrm>
        </p:spPr>
      </p:pic>
    </p:spTree>
    <p:extLst>
      <p:ext uri="{BB962C8B-B14F-4D97-AF65-F5344CB8AC3E}">
        <p14:creationId xmlns:p14="http://schemas.microsoft.com/office/powerpoint/2010/main" val="3558106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应用背景和意义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720000">
              <a:buNone/>
            </a:pPr>
            <a:r>
              <a:rPr lang="zh-CN" altLang="en-US" sz="2800" dirty="0"/>
              <a:t>本移动校园系统可以在不修改学校现有系统的前提下，改善这一情况，帮助同学们更方便有效地利用好我校的信息系统。</a:t>
            </a:r>
          </a:p>
          <a:p>
            <a:pPr marL="0" indent="720000">
              <a:buNone/>
            </a:pPr>
            <a:r>
              <a:rPr lang="zh-CN" altLang="en-US" sz="2800" dirty="0"/>
              <a:t>本系统能够解析学校各网站上的信息，并通过专门的手机应用快捷高效地把解析到的信息展示给用户。用户只需一两下操作就能得到所需信息，应用有本地缓存，可以随时随地离线使用。</a:t>
            </a:r>
          </a:p>
          <a:p>
            <a:pPr marL="0" indent="72000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757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13" y="1295400"/>
            <a:ext cx="3060000" cy="5446355"/>
          </a:xfrm>
        </p:spPr>
      </p:pic>
    </p:spTree>
    <p:extLst>
      <p:ext uri="{BB962C8B-B14F-4D97-AF65-F5344CB8AC3E}">
        <p14:creationId xmlns:p14="http://schemas.microsoft.com/office/powerpoint/2010/main" val="8991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个人信息</a:t>
            </a:r>
          </a:p>
        </p:txBody>
      </p:sp>
      <p:pic>
        <p:nvPicPr>
          <p:cNvPr id="4" name="个人信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</p:spTree>
    <p:extLst>
      <p:ext uri="{BB962C8B-B14F-4D97-AF65-F5344CB8AC3E}">
        <p14:creationId xmlns:p14="http://schemas.microsoft.com/office/powerpoint/2010/main" val="348364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zh-CN" altLang="en-US" dirty="0"/>
          </a:p>
        </p:txBody>
      </p:sp>
      <p:pic>
        <p:nvPicPr>
          <p:cNvPr id="6" name="总课程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0"/>
            <a:ext cx="3060000" cy="5444250"/>
          </a:xfrm>
          <a:prstGeom prst="rect">
            <a:avLst/>
          </a:prstGeom>
        </p:spPr>
      </p:pic>
      <p:pic>
        <p:nvPicPr>
          <p:cNvPr id="5" name="成绩单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0"/>
            <a:ext cx="3060000" cy="5444250"/>
          </a:xfrm>
          <a:prstGeom prst="rect">
            <a:avLst/>
          </a:prstGeom>
        </p:spPr>
      </p:pic>
      <p:pic>
        <p:nvPicPr>
          <p:cNvPr id="4" name="课程详情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</p:spTree>
    <p:extLst>
      <p:ext uri="{BB962C8B-B14F-4D97-AF65-F5344CB8AC3E}">
        <p14:creationId xmlns:p14="http://schemas.microsoft.com/office/powerpoint/2010/main" val="2430639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通知</a:t>
            </a:r>
            <a:endParaRPr lang="zh-CN" altLang="en-US" dirty="0"/>
          </a:p>
        </p:txBody>
      </p:sp>
      <p:pic>
        <p:nvPicPr>
          <p:cNvPr id="4" name="通知列表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  <p:pic>
        <p:nvPicPr>
          <p:cNvPr id="5" name="通知详情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0"/>
            <a:ext cx="3060000" cy="54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7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1103</TotalTime>
  <Words>911</Words>
  <Application>Microsoft Office PowerPoint</Application>
  <PresentationFormat>全屏显示(4:3)</PresentationFormat>
  <Paragraphs>118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安卓平台天津理工大学学生信息查询系统</vt:lpstr>
      <vt:lpstr>PowerPoint 演示文稿</vt:lpstr>
      <vt:lpstr>应用背景和意义</vt:lpstr>
      <vt:lpstr>应用背景和意义</vt:lpstr>
      <vt:lpstr>应用背景和意义</vt:lpstr>
      <vt:lpstr>功能</vt:lpstr>
      <vt:lpstr>个人信息</vt:lpstr>
      <vt:lpstr>课程信息</vt:lpstr>
      <vt:lpstr>通知</vt:lpstr>
      <vt:lpstr>软件设置</vt:lpstr>
      <vt:lpstr>特色与优势</vt:lpstr>
      <vt:lpstr>组件</vt:lpstr>
      <vt:lpstr>解析代理服务器——GAE实现</vt:lpstr>
      <vt:lpstr>优势</vt:lpstr>
      <vt:lpstr>设计与实现</vt:lpstr>
      <vt:lpstr>系统用例图</vt:lpstr>
      <vt:lpstr>组件和部署模型</vt:lpstr>
      <vt:lpstr>解析器类图</vt:lpstr>
      <vt:lpstr>解析器交互过程</vt:lpstr>
      <vt:lpstr>解析器的使用</vt:lpstr>
      <vt:lpstr>解析器的使用（续）</vt:lpstr>
      <vt:lpstr>解析器的使用（续）</vt:lpstr>
      <vt:lpstr>代理服务器</vt:lpstr>
      <vt:lpstr>手机客户端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柏杰</dc:creator>
  <cp:lastModifiedBy>柏杰</cp:lastModifiedBy>
  <cp:revision>39</cp:revision>
  <dcterms:created xsi:type="dcterms:W3CDTF">2014-06-13T01:01:24Z</dcterms:created>
  <dcterms:modified xsi:type="dcterms:W3CDTF">2014-06-15T02:59:17Z</dcterms:modified>
</cp:coreProperties>
</file>