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8"/>
  </p:handoutMasterIdLst>
  <p:sldIdLst>
    <p:sldId id="256" r:id="rId3"/>
    <p:sldId id="257" r:id="rId4"/>
    <p:sldId id="258" r:id="rId5"/>
    <p:sldId id="260" r:id="rId7"/>
    <p:sldId id="261" r:id="rId8"/>
    <p:sldId id="259" r:id="rId9"/>
    <p:sldId id="262" r:id="rId10"/>
    <p:sldId id="270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5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2B458C-BC40-45A6-8A19-CA6B6A1A4FE2}" type="doc">
      <dgm:prSet loTypeId="urn:microsoft.com/office/officeart/2005/8/layout/vList6" loCatId="process" qsTypeId="urn:microsoft.com/office/officeart/2005/8/quickstyle/simple3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49A999F3-5393-483C-B555-B31850A91A85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数莓派</a:t>
          </a:r>
          <a:endParaRPr lang="zh-CN" altLang="en-US"/>
        </a:p>
      </dgm:t>
    </dgm:pt>
    <dgm:pt modelId="{360286A8-D7B4-4F6A-95E0-0BEA70FFD800}" cxnId="{EBB624B2-9DDF-4733-A6DE-D7B2D1D41ED0}" type="parTrans">
      <dgm:prSet/>
      <dgm:spPr/>
      <dgm:t>
        <a:bodyPr/>
        <a:p>
          <a:endParaRPr lang="zh-CN" altLang="en-US"/>
        </a:p>
      </dgm:t>
    </dgm:pt>
    <dgm:pt modelId="{92A4D751-D9B2-4592-908C-8D7C3757D80D}" cxnId="{EBB624B2-9DDF-4733-A6DE-D7B2D1D41ED0}" type="sibTrans">
      <dgm:prSet/>
      <dgm:spPr/>
      <dgm:t>
        <a:bodyPr/>
        <a:p>
          <a:endParaRPr lang="zh-CN" altLang="en-US"/>
        </a:p>
      </dgm:t>
    </dgm:pt>
    <dgm:pt modelId="{7F907CF2-C614-4A82-ADF2-97BD3FFB2791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控制移动</a:t>
          </a:r>
          <a:endParaRPr lang="zh-CN" altLang="en-US"/>
        </a:p>
      </dgm:t>
    </dgm:pt>
    <dgm:pt modelId="{0EA976F2-894F-4D09-9DA9-F01DF9CB3F1F}" cxnId="{3F12CB6E-BD5F-4393-B968-90BC60381079}" type="parTrans">
      <dgm:prSet/>
      <dgm:spPr/>
      <dgm:t>
        <a:bodyPr/>
        <a:p>
          <a:endParaRPr lang="zh-CN" altLang="en-US"/>
        </a:p>
      </dgm:t>
    </dgm:pt>
    <dgm:pt modelId="{CB91B726-F4DE-441F-A2BD-87D81E8EBE31}" cxnId="{3F12CB6E-BD5F-4393-B968-90BC60381079}" type="sibTrans">
      <dgm:prSet/>
      <dgm:spPr/>
      <dgm:t>
        <a:bodyPr/>
        <a:p>
          <a:endParaRPr lang="zh-CN" altLang="en-US"/>
        </a:p>
      </dgm:t>
    </dgm:pt>
    <dgm:pt modelId="{EE7BBA87-DE5A-48DF-81A9-519EB086AE76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接收数据</a:t>
          </a:r>
          <a:endParaRPr lang="zh-CN" altLang="en-US"/>
        </a:p>
      </dgm:t>
    </dgm:pt>
    <dgm:pt modelId="{D69111DF-5767-4336-AC07-93F896ADB846}" cxnId="{131724A0-D4AE-4953-8D9C-69E079350779}" type="parTrans">
      <dgm:prSet/>
      <dgm:spPr/>
    </dgm:pt>
    <dgm:pt modelId="{171994D7-B941-4F54-9C9C-0E29501C214F}" cxnId="{131724A0-D4AE-4953-8D9C-69E079350779}" type="sibTrans">
      <dgm:prSet/>
      <dgm:spPr/>
    </dgm:pt>
    <dgm:pt modelId="{D53B822D-A009-433B-9C42-C9E48F2382E5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手机</a:t>
          </a:r>
          <a:endParaRPr lang="zh-CN" altLang="en-US"/>
        </a:p>
      </dgm:t>
    </dgm:pt>
    <dgm:pt modelId="{361BB1B2-26C4-418D-AA7E-3BCE179F9189}" cxnId="{F2822E8E-4C5A-4044-8D10-A016E373600C}" type="parTrans">
      <dgm:prSet/>
      <dgm:spPr/>
      <dgm:t>
        <a:bodyPr/>
        <a:p>
          <a:endParaRPr lang="zh-CN" altLang="en-US"/>
        </a:p>
      </dgm:t>
    </dgm:pt>
    <dgm:pt modelId="{C9F3669F-E7CC-4682-80C6-69739008D0D8}" cxnId="{F2822E8E-4C5A-4044-8D10-A016E373600C}" type="sibTrans">
      <dgm:prSet/>
      <dgm:spPr/>
      <dgm:t>
        <a:bodyPr/>
        <a:p>
          <a:endParaRPr lang="zh-CN" altLang="en-US"/>
        </a:p>
      </dgm:t>
    </dgm:pt>
    <dgm:pt modelId="{C4696398-B485-4CE9-B3C3-1089FF30319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发送数据</a:t>
          </a:r>
          <a:endParaRPr lang="zh-CN" altLang="en-US"/>
        </a:p>
      </dgm:t>
    </dgm:pt>
    <dgm:pt modelId="{E07C9789-4E0E-406A-8FCA-1EE4D0B57505}" cxnId="{F9FF2AFE-3CB2-42B0-BE80-33D71A1C8DA3}" type="parTrans">
      <dgm:prSet/>
      <dgm:spPr/>
      <dgm:t>
        <a:bodyPr/>
        <a:p>
          <a:endParaRPr lang="zh-CN" altLang="en-US"/>
        </a:p>
      </dgm:t>
    </dgm:pt>
    <dgm:pt modelId="{27923DB6-8ECC-4047-B109-447748AE2B33}" cxnId="{F9FF2AFE-3CB2-42B0-BE80-33D71A1C8DA3}" type="sibTrans">
      <dgm:prSet/>
      <dgm:spPr/>
      <dgm:t>
        <a:bodyPr/>
        <a:p>
          <a:endParaRPr lang="zh-CN" altLang="en-US"/>
        </a:p>
      </dgm:t>
    </dgm:pt>
    <dgm:pt modelId="{8D3F6890-256A-4F4B-9F76-36638E1B0B84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用于远程开启服务端</a:t>
          </a:r>
          <a:endParaRPr lang="zh-CN" altLang="en-US"/>
        </a:p>
      </dgm:t>
    </dgm:pt>
    <dgm:pt modelId="{55E367FC-6650-4F67-B503-4B131B778B01}" cxnId="{972C640A-209A-4F9A-A5F1-6A01B9CB9737}" type="parTrans">
      <dgm:prSet/>
      <dgm:spPr/>
    </dgm:pt>
    <dgm:pt modelId="{68DB8021-556B-43CF-8111-AB84804F5111}" cxnId="{972C640A-209A-4F9A-A5F1-6A01B9CB9737}" type="sibTrans">
      <dgm:prSet/>
      <dgm:spPr/>
    </dgm:pt>
    <dgm:pt modelId="{2EF8B422-C6FF-4D6D-9EC0-E16AF08EB397}" type="pres">
      <dgm:prSet presAssocID="{892B458C-BC40-45A6-8A19-CA6B6A1A4FE2}" presName="Name0" presStyleCnt="0">
        <dgm:presLayoutVars>
          <dgm:dir/>
          <dgm:animLvl val="lvl"/>
          <dgm:resizeHandles/>
        </dgm:presLayoutVars>
      </dgm:prSet>
      <dgm:spPr/>
    </dgm:pt>
    <dgm:pt modelId="{20267F05-5909-4E72-A4A6-FE38F950F91F}" type="pres">
      <dgm:prSet presAssocID="{49A999F3-5393-483C-B555-B31850A91A85}" presName="linNode" presStyleCnt="0"/>
      <dgm:spPr/>
    </dgm:pt>
    <dgm:pt modelId="{3E5C28D6-E517-43C8-8FB4-28F9D62E9CD5}" type="pres">
      <dgm:prSet presAssocID="{49A999F3-5393-483C-B555-B31850A91A85}" presName="parentShp" presStyleLbl="node1" presStyleIdx="0" presStyleCnt="2">
        <dgm:presLayoutVars>
          <dgm:bulletEnabled val="1"/>
        </dgm:presLayoutVars>
      </dgm:prSet>
      <dgm:spPr/>
    </dgm:pt>
    <dgm:pt modelId="{F64336A0-5BD4-4828-88F4-EACF259256AA}" type="pres">
      <dgm:prSet presAssocID="{49A999F3-5393-483C-B555-B31850A91A85}" presName="childShp" presStyleLbl="bgAccFollowNode1" presStyleIdx="0" presStyleCnt="2">
        <dgm:presLayoutVars>
          <dgm:bulletEnabled val="1"/>
        </dgm:presLayoutVars>
      </dgm:prSet>
      <dgm:spPr/>
    </dgm:pt>
    <dgm:pt modelId="{E62BF8D4-3AB1-463D-B5AE-DC2A3D7487A9}" type="pres">
      <dgm:prSet presAssocID="{92A4D751-D9B2-4592-908C-8D7C3757D80D}" presName="spacing" presStyleCnt="0"/>
      <dgm:spPr/>
    </dgm:pt>
    <dgm:pt modelId="{E9E12816-E339-4F6D-9BA6-4A75C59F9032}" type="pres">
      <dgm:prSet presAssocID="{D53B822D-A009-433B-9C42-C9E48F2382E5}" presName="linNode" presStyleCnt="0"/>
      <dgm:spPr/>
    </dgm:pt>
    <dgm:pt modelId="{5374CFFA-4AFA-4C8B-A17E-2A83A494C838}" type="pres">
      <dgm:prSet presAssocID="{D53B822D-A009-433B-9C42-C9E48F2382E5}" presName="parentShp" presStyleLbl="node1" presStyleIdx="1" presStyleCnt="2">
        <dgm:presLayoutVars>
          <dgm:bulletEnabled val="1"/>
        </dgm:presLayoutVars>
      </dgm:prSet>
      <dgm:spPr/>
    </dgm:pt>
    <dgm:pt modelId="{D74634E7-CFBB-41DF-86D8-912CF6A570D6}" type="pres">
      <dgm:prSet presAssocID="{D53B822D-A009-433B-9C42-C9E48F2382E5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EBB624B2-9DDF-4733-A6DE-D7B2D1D41ED0}" srcId="{892B458C-BC40-45A6-8A19-CA6B6A1A4FE2}" destId="{49A999F3-5393-483C-B555-B31850A91A85}" srcOrd="0" destOrd="0" parTransId="{360286A8-D7B4-4F6A-95E0-0BEA70FFD800}" sibTransId="{92A4D751-D9B2-4592-908C-8D7C3757D80D}"/>
    <dgm:cxn modelId="{3F12CB6E-BD5F-4393-B968-90BC60381079}" srcId="{49A999F3-5393-483C-B555-B31850A91A85}" destId="{7F907CF2-C614-4A82-ADF2-97BD3FFB2791}" srcOrd="0" destOrd="0" parTransId="{0EA976F2-894F-4D09-9DA9-F01DF9CB3F1F}" sibTransId="{CB91B726-F4DE-441F-A2BD-87D81E8EBE31}"/>
    <dgm:cxn modelId="{131724A0-D4AE-4953-8D9C-69E079350779}" srcId="{49A999F3-5393-483C-B555-B31850A91A85}" destId="{EE7BBA87-DE5A-48DF-81A9-519EB086AE76}" srcOrd="1" destOrd="0" parTransId="{D69111DF-5767-4336-AC07-93F896ADB846}" sibTransId="{171994D7-B941-4F54-9C9C-0E29501C214F}"/>
    <dgm:cxn modelId="{F2822E8E-4C5A-4044-8D10-A016E373600C}" srcId="{892B458C-BC40-45A6-8A19-CA6B6A1A4FE2}" destId="{D53B822D-A009-433B-9C42-C9E48F2382E5}" srcOrd="1" destOrd="0" parTransId="{361BB1B2-26C4-418D-AA7E-3BCE179F9189}" sibTransId="{C9F3669F-E7CC-4682-80C6-69739008D0D8}"/>
    <dgm:cxn modelId="{F9FF2AFE-3CB2-42B0-BE80-33D71A1C8DA3}" srcId="{D53B822D-A009-433B-9C42-C9E48F2382E5}" destId="{C4696398-B485-4CE9-B3C3-1089FF303198}" srcOrd="0" destOrd="1" parTransId="{E07C9789-4E0E-406A-8FCA-1EE4D0B57505}" sibTransId="{27923DB6-8ECC-4047-B109-447748AE2B33}"/>
    <dgm:cxn modelId="{972C640A-209A-4F9A-A5F1-6A01B9CB9737}" srcId="{D53B822D-A009-433B-9C42-C9E48F2382E5}" destId="{8D3F6890-256A-4F4B-9F76-36638E1B0B84}" srcOrd="1" destOrd="1" parTransId="{55E367FC-6650-4F67-B503-4B131B778B01}" sibTransId="{68DB8021-556B-43CF-8111-AB84804F5111}"/>
    <dgm:cxn modelId="{6628B007-CFC5-4B6F-86D9-71C68FB4B6AE}" type="presOf" srcId="{892B458C-BC40-45A6-8A19-CA6B6A1A4FE2}" destId="{2EF8B422-C6FF-4D6D-9EC0-E16AF08EB397}" srcOrd="0" destOrd="0" presId="urn:microsoft.com/office/officeart/2005/8/layout/vList6"/>
    <dgm:cxn modelId="{63B732E8-5C36-4C5C-A3FE-46E73BB0D9BB}" type="presParOf" srcId="{2EF8B422-C6FF-4D6D-9EC0-E16AF08EB397}" destId="{20267F05-5909-4E72-A4A6-FE38F950F91F}" srcOrd="0" destOrd="0" presId="urn:microsoft.com/office/officeart/2005/8/layout/vList6"/>
    <dgm:cxn modelId="{F43B0D20-CDAE-48BE-8AF4-D16A2AC3B316}" type="presParOf" srcId="{20267F05-5909-4E72-A4A6-FE38F950F91F}" destId="{3E5C28D6-E517-43C8-8FB4-28F9D62E9CD5}" srcOrd="0" destOrd="0" presId="urn:microsoft.com/office/officeart/2005/8/layout/vList6"/>
    <dgm:cxn modelId="{96F3B4BB-0151-4992-ACAE-242999030CA8}" type="presOf" srcId="{49A999F3-5393-483C-B555-B31850A91A85}" destId="{3E5C28D6-E517-43C8-8FB4-28F9D62E9CD5}" srcOrd="0" destOrd="0" presId="urn:microsoft.com/office/officeart/2005/8/layout/vList6"/>
    <dgm:cxn modelId="{A4F2F4F7-5FED-4C8C-8F9C-2A8655DBF98F}" type="presParOf" srcId="{20267F05-5909-4E72-A4A6-FE38F950F91F}" destId="{F64336A0-5BD4-4828-88F4-EACF259256AA}" srcOrd="1" destOrd="0" presId="urn:microsoft.com/office/officeart/2005/8/layout/vList6"/>
    <dgm:cxn modelId="{86AB605C-1628-4F3F-B678-9EECE0C9B8ED}" type="presOf" srcId="{7F907CF2-C614-4A82-ADF2-97BD3FFB2791}" destId="{F64336A0-5BD4-4828-88F4-EACF259256AA}" srcOrd="0" destOrd="0" presId="urn:microsoft.com/office/officeart/2005/8/layout/vList6"/>
    <dgm:cxn modelId="{94BD1CD5-E802-472B-AAEF-CF53A254A8D0}" type="presOf" srcId="{EE7BBA87-DE5A-48DF-81A9-519EB086AE76}" destId="{F64336A0-5BD4-4828-88F4-EACF259256AA}" srcOrd="0" destOrd="1" presId="urn:microsoft.com/office/officeart/2005/8/layout/vList6"/>
    <dgm:cxn modelId="{AFC95674-E424-4D01-ADF8-575BB01D0AB1}" type="presParOf" srcId="{2EF8B422-C6FF-4D6D-9EC0-E16AF08EB397}" destId="{E62BF8D4-3AB1-463D-B5AE-DC2A3D7487A9}" srcOrd="1" destOrd="0" presId="urn:microsoft.com/office/officeart/2005/8/layout/vList6"/>
    <dgm:cxn modelId="{4131DE1E-FA45-485F-AA7E-366D7ABCB707}" type="presParOf" srcId="{2EF8B422-C6FF-4D6D-9EC0-E16AF08EB397}" destId="{E9E12816-E339-4F6D-9BA6-4A75C59F9032}" srcOrd="2" destOrd="0" presId="urn:microsoft.com/office/officeart/2005/8/layout/vList6"/>
    <dgm:cxn modelId="{D8DC1BE5-A578-4CCE-BD35-93CA3AC00136}" type="presParOf" srcId="{E9E12816-E339-4F6D-9BA6-4A75C59F9032}" destId="{5374CFFA-4AFA-4C8B-A17E-2A83A494C838}" srcOrd="0" destOrd="2" presId="urn:microsoft.com/office/officeart/2005/8/layout/vList6"/>
    <dgm:cxn modelId="{5A27D8D9-9762-44DF-8AE4-C36C602E79B1}" type="presOf" srcId="{D53B822D-A009-433B-9C42-C9E48F2382E5}" destId="{5374CFFA-4AFA-4C8B-A17E-2A83A494C838}" srcOrd="0" destOrd="0" presId="urn:microsoft.com/office/officeart/2005/8/layout/vList6"/>
    <dgm:cxn modelId="{9C7235AE-8DB5-43A0-8EBE-34BFC70F63DB}" type="presParOf" srcId="{E9E12816-E339-4F6D-9BA6-4A75C59F9032}" destId="{D74634E7-CFBB-41DF-86D8-912CF6A570D6}" srcOrd="1" destOrd="2" presId="urn:microsoft.com/office/officeart/2005/8/layout/vList6"/>
    <dgm:cxn modelId="{9DC35390-ED14-499A-A038-13BBBEE28BAE}" type="presOf" srcId="{C4696398-B485-4CE9-B3C3-1089FF303198}" destId="{D74634E7-CFBB-41DF-86D8-912CF6A570D6}" srcOrd="0" destOrd="0" presId="urn:microsoft.com/office/officeart/2005/8/layout/vList6"/>
    <dgm:cxn modelId="{A71F85A0-3994-4EC0-9CA2-D1C6CAD27050}" type="presOf" srcId="{8D3F6890-256A-4F4B-9F76-36638E1B0B84}" destId="{D74634E7-CFBB-41DF-86D8-912CF6A570D6}" srcOrd="0" destOrd="1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884160" cy="3092450"/>
        <a:chOff x="0" y="0"/>
        <a:chExt cx="7884160" cy="3092450"/>
      </a:xfrm>
    </dsp:grpSpPr>
    <dsp:sp modelId="{F64336A0-5BD4-4828-88F4-EACF259256AA}">
      <dsp:nvSpPr>
        <dsp:cNvPr id="4" name="右箭头 3"/>
        <dsp:cNvSpPr/>
      </dsp:nvSpPr>
      <dsp:spPr bwMode="white">
        <a:xfrm>
          <a:off x="3153664" y="0"/>
          <a:ext cx="4730496" cy="1472595"/>
        </a:xfrm>
        <a:prstGeom prst="rightArrow">
          <a:avLst>
            <a:gd name="adj1" fmla="val 75000"/>
            <a:gd name="adj2" fmla="val 50000"/>
          </a:avLst>
        </a:prstGeom>
      </dsp:spPr>
      <dsp:style>
        <a:lnRef idx="1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19685" tIns="19685" rIns="19685" bIns="19685" anchor="t"/>
        <a:lstStyle>
          <a:lvl1pPr algn="l">
            <a:defRPr sz="3100"/>
          </a:lvl1pPr>
          <a:lvl2pPr marL="285750" indent="-285750" algn="l">
            <a:defRPr sz="3100"/>
          </a:lvl2pPr>
          <a:lvl3pPr marL="571500" indent="-285750" algn="l">
            <a:defRPr sz="3100"/>
          </a:lvl3pPr>
          <a:lvl4pPr marL="857250" indent="-285750" algn="l">
            <a:defRPr sz="3100"/>
          </a:lvl4pPr>
          <a:lvl5pPr marL="1143000" indent="-285750" algn="l">
            <a:defRPr sz="3100"/>
          </a:lvl5pPr>
          <a:lvl6pPr marL="1428750" indent="-285750" algn="l">
            <a:defRPr sz="3100"/>
          </a:lvl6pPr>
          <a:lvl7pPr marL="1714500" indent="-285750" algn="l">
            <a:defRPr sz="3100"/>
          </a:lvl7pPr>
          <a:lvl8pPr marL="2000250" indent="-285750" algn="l">
            <a:defRPr sz="3100"/>
          </a:lvl8pPr>
          <a:lvl9pPr marL="2286000" indent="-285750" algn="l">
            <a:defRPr sz="31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</a:rPr>
            <a:t>控制移动</a:t>
          </a: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</a:rPr>
            <a:t>接收数据</a:t>
          </a:r>
          <a:endParaRPr lang="zh-CN" altLang="en-US">
            <a:solidFill>
              <a:schemeClr val="dk1"/>
            </a:solidFill>
          </a:endParaRPr>
        </a:p>
      </dsp:txBody>
      <dsp:txXfrm>
        <a:off x="3153664" y="0"/>
        <a:ext cx="4730496" cy="1472595"/>
      </dsp:txXfrm>
    </dsp:sp>
    <dsp:sp modelId="{3E5C28D6-E517-43C8-8FB4-28F9D62E9CD5}">
      <dsp:nvSpPr>
        <dsp:cNvPr id="3" name="圆角矩形 2"/>
        <dsp:cNvSpPr/>
      </dsp:nvSpPr>
      <dsp:spPr bwMode="white">
        <a:xfrm>
          <a:off x="0" y="0"/>
          <a:ext cx="3153664" cy="1472595"/>
        </a:xfrm>
        <a:prstGeom prst="round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247650" tIns="123825" rIns="247650" bIns="123825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数莓派</a:t>
          </a:r>
          <a:endParaRPr lang="zh-CN" altLang="en-US"/>
        </a:p>
      </dsp:txBody>
      <dsp:txXfrm>
        <a:off x="0" y="0"/>
        <a:ext cx="3153664" cy="1472595"/>
      </dsp:txXfrm>
    </dsp:sp>
    <dsp:sp modelId="{D74634E7-CFBB-41DF-86D8-912CF6A570D6}">
      <dsp:nvSpPr>
        <dsp:cNvPr id="6" name="右箭头 5"/>
        <dsp:cNvSpPr/>
      </dsp:nvSpPr>
      <dsp:spPr bwMode="white">
        <a:xfrm>
          <a:off x="3153664" y="1619855"/>
          <a:ext cx="4730496" cy="1472595"/>
        </a:xfrm>
        <a:prstGeom prst="rightArrow">
          <a:avLst>
            <a:gd name="adj1" fmla="val 75000"/>
            <a:gd name="adj2" fmla="val 50000"/>
          </a:avLst>
        </a:prstGeom>
      </dsp:spPr>
      <dsp:style>
        <a:lnRef idx="1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19685" tIns="19685" rIns="19685" bIns="19685" anchor="t"/>
        <a:lstStyle>
          <a:lvl1pPr algn="l">
            <a:defRPr sz="3100"/>
          </a:lvl1pPr>
          <a:lvl2pPr marL="285750" indent="-285750" algn="l">
            <a:defRPr sz="3100"/>
          </a:lvl2pPr>
          <a:lvl3pPr marL="571500" indent="-285750" algn="l">
            <a:defRPr sz="3100"/>
          </a:lvl3pPr>
          <a:lvl4pPr marL="857250" indent="-285750" algn="l">
            <a:defRPr sz="3100"/>
          </a:lvl4pPr>
          <a:lvl5pPr marL="1143000" indent="-285750" algn="l">
            <a:defRPr sz="3100"/>
          </a:lvl5pPr>
          <a:lvl6pPr marL="1428750" indent="-285750" algn="l">
            <a:defRPr sz="3100"/>
          </a:lvl6pPr>
          <a:lvl7pPr marL="1714500" indent="-285750" algn="l">
            <a:defRPr sz="3100"/>
          </a:lvl7pPr>
          <a:lvl8pPr marL="2000250" indent="-285750" algn="l">
            <a:defRPr sz="3100"/>
          </a:lvl8pPr>
          <a:lvl9pPr marL="2286000" indent="-285750" algn="l">
            <a:defRPr sz="31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</a:rPr>
            <a:t>发送数据</a:t>
          </a: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</a:rPr>
            <a:t>用于远程开启服务端</a:t>
          </a:r>
          <a:endParaRPr lang="zh-CN" altLang="en-US">
            <a:solidFill>
              <a:schemeClr val="dk1"/>
            </a:solidFill>
          </a:endParaRPr>
        </a:p>
      </dsp:txBody>
      <dsp:txXfrm>
        <a:off x="3153664" y="1619855"/>
        <a:ext cx="4730496" cy="1472595"/>
      </dsp:txXfrm>
    </dsp:sp>
    <dsp:sp modelId="{5374CFFA-4AFA-4C8B-A17E-2A83A494C838}">
      <dsp:nvSpPr>
        <dsp:cNvPr id="5" name="圆角矩形 4"/>
        <dsp:cNvSpPr/>
      </dsp:nvSpPr>
      <dsp:spPr bwMode="white">
        <a:xfrm>
          <a:off x="0" y="1619855"/>
          <a:ext cx="3153664" cy="1472595"/>
        </a:xfrm>
        <a:prstGeom prst="round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247650" tIns="123825" rIns="247650" bIns="123825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手机</a:t>
          </a:r>
          <a:endParaRPr lang="zh-CN" altLang="en-US"/>
        </a:p>
      </dsp:txBody>
      <dsp:txXfrm>
        <a:off x="0" y="1619855"/>
        <a:ext cx="3153664" cy="14725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type="rightArrow" r:blip="" rot="180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tags" Target="../tags/tag3.xml"/><Relationship Id="rId4" Type="http://schemas.openxmlformats.org/officeDocument/2006/relationships/image" Target="../media/image1.jpe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>
            <a:off x="2032000" y="4314825"/>
            <a:ext cx="2214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19"/>
          <p:cNvGrpSpPr/>
          <p:nvPr/>
        </p:nvGrpSpPr>
        <p:grpSpPr bwMode="auto">
          <a:xfrm>
            <a:off x="6269038" y="-6350"/>
            <a:ext cx="5919787" cy="6873875"/>
            <a:chOff x="9885" y="-9"/>
            <a:chExt cx="9322" cy="10859"/>
          </a:xfrm>
        </p:grpSpPr>
        <p:pic>
          <p:nvPicPr>
            <p:cNvPr id="8" name="图片 13" descr="C:\Users\admin\Desktop\2图示图\image1 (4).jpegimage1 (4)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968"/>
            <a:stretch>
              <a:fillRect/>
            </a:stretch>
          </p:blipFill>
          <p:spPr bwMode="auto">
            <a:xfrm>
              <a:off x="9885" y="-9"/>
              <a:ext cx="9322" cy="10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 8"/>
            <p:cNvSpPr/>
            <p:nvPr>
              <p:custDataLst>
                <p:tags r:id="rId5"/>
              </p:custDataLst>
            </p:nvPr>
          </p:nvSpPr>
          <p:spPr>
            <a:xfrm>
              <a:off x="9885" y="-9"/>
              <a:ext cx="9315" cy="10859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buFontTx/>
                <a:buNone/>
                <a:defRPr/>
              </a:pPr>
              <a:endParaRPr lang="zh-CN" altLang="en-US" noProof="1"/>
            </a:p>
          </p:txBody>
        </p:sp>
      </p:grp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213908" y="3769360"/>
            <a:ext cx="3903134" cy="341632"/>
          </a:xfrm>
        </p:spPr>
        <p:txBody>
          <a:bodyPr anchor="b">
            <a:noAutofit/>
          </a:bodyPr>
          <a:lstStyle>
            <a:lvl1pPr algn="ctr">
              <a:defRPr sz="3600" b="1">
                <a:solidFill>
                  <a:schemeClr val="accent3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869440" y="4519173"/>
            <a:ext cx="2540000" cy="31393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accent3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1016" y="3567384"/>
            <a:ext cx="2620880" cy="590931"/>
          </a:xfrm>
        </p:spPr>
        <p:txBody>
          <a:bodyPr anchor="b">
            <a:spAutoFit/>
          </a:bodyPr>
          <a:lstStyle>
            <a:lvl1pPr algn="ct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200">
                <a:solidFill>
                  <a:srgbClr val="44546A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>
            <p:custDataLst>
              <p:tags r:id="rId2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无背景的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2"/>
            </p:custDataLst>
          </p:nvPr>
        </p:nvCxnSpPr>
        <p:spPr>
          <a:xfrm>
            <a:off x="2032000" y="4314825"/>
            <a:ext cx="2214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9133" y="3683000"/>
            <a:ext cx="3903134" cy="341632"/>
          </a:xfrm>
        </p:spPr>
        <p:txBody>
          <a:bodyPr anchor="b">
            <a:noAutofit/>
          </a:bodyPr>
          <a:lstStyle>
            <a:lvl1pPr algn="ctr">
              <a:defRPr sz="36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01800" y="4448053"/>
            <a:ext cx="2540000" cy="31393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44546A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ED714-68C8-44B6-9732-DDF7DD97772E}" type="datetime1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7581E-C9C7-4035-8AC9-880348F0A73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图片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" name="直接连接符 8"/>
          <p:cNvCxnSpPr/>
          <p:nvPr>
            <p:custDataLst>
              <p:tags r:id="rId3"/>
            </p:custDataLst>
          </p:nvPr>
        </p:nvCxnSpPr>
        <p:spPr>
          <a:xfrm>
            <a:off x="4760913" y="7842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-13198" y="0"/>
            <a:ext cx="4440819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44998" y="1583965"/>
            <a:ext cx="5808802" cy="444625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544998" y="516816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77D59-FE09-433D-B821-9B2BE50A514A}" type="datetime1">
              <a:rPr lang="zh-CN" altLang="en-US"/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5D1BA-5F6C-412A-BF1F-3AA78F4051C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/>
        </p:nvCxnSpPr>
        <p:spPr>
          <a:xfrm flipH="1">
            <a:off x="4110038" y="3198813"/>
            <a:ext cx="808196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7111" y="2382361"/>
            <a:ext cx="7904390" cy="701731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97110" y="3315284"/>
            <a:ext cx="7904390" cy="286232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横排四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6"/>
          <p:cNvCxnSpPr/>
          <p:nvPr>
            <p:custDataLst>
              <p:tags r:id="rId2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5"/>
          <p:cNvSpPr/>
          <p:nvPr>
            <p:custDataLst>
              <p:tags r:id="rId3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1896533" y="1346200"/>
            <a:ext cx="8466667" cy="474133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4"/>
          </p:nvPr>
        </p:nvSpPr>
        <p:spPr>
          <a:xfrm>
            <a:off x="1811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5"/>
          </p:nvPr>
        </p:nvSpPr>
        <p:spPr>
          <a:xfrm>
            <a:off x="1811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6"/>
          </p:nvPr>
        </p:nvSpPr>
        <p:spPr>
          <a:xfrm>
            <a:off x="1811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20" name="图片占位符 13"/>
          <p:cNvSpPr>
            <a:spLocks noGrp="1"/>
          </p:cNvSpPr>
          <p:nvPr>
            <p:ph type="pic" sz="quarter" idx="17"/>
          </p:nvPr>
        </p:nvSpPr>
        <p:spPr>
          <a:xfrm>
            <a:off x="4097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1" name="文本占位符 15"/>
          <p:cNvSpPr>
            <a:spLocks noGrp="1"/>
          </p:cNvSpPr>
          <p:nvPr>
            <p:ph type="body" sz="quarter" idx="18"/>
          </p:nvPr>
        </p:nvSpPr>
        <p:spPr>
          <a:xfrm>
            <a:off x="4097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22" name="文本占位符 18"/>
          <p:cNvSpPr>
            <a:spLocks noGrp="1"/>
          </p:cNvSpPr>
          <p:nvPr>
            <p:ph type="body" sz="quarter" idx="19"/>
          </p:nvPr>
        </p:nvSpPr>
        <p:spPr>
          <a:xfrm>
            <a:off x="4097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23" name="图片占位符 13"/>
          <p:cNvSpPr>
            <a:spLocks noGrp="1"/>
          </p:cNvSpPr>
          <p:nvPr>
            <p:ph type="pic" sz="quarter" idx="20"/>
          </p:nvPr>
        </p:nvSpPr>
        <p:spPr>
          <a:xfrm>
            <a:off x="6383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4" name="文本占位符 15"/>
          <p:cNvSpPr>
            <a:spLocks noGrp="1"/>
          </p:cNvSpPr>
          <p:nvPr>
            <p:ph type="body" sz="quarter" idx="21"/>
          </p:nvPr>
        </p:nvSpPr>
        <p:spPr>
          <a:xfrm>
            <a:off x="6383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25" name="文本占位符 18"/>
          <p:cNvSpPr>
            <a:spLocks noGrp="1"/>
          </p:cNvSpPr>
          <p:nvPr>
            <p:ph type="body" sz="quarter" idx="22"/>
          </p:nvPr>
        </p:nvSpPr>
        <p:spPr>
          <a:xfrm>
            <a:off x="6383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26" name="图片占位符 13"/>
          <p:cNvSpPr>
            <a:spLocks noGrp="1"/>
          </p:cNvSpPr>
          <p:nvPr>
            <p:ph type="pic" sz="quarter" idx="23"/>
          </p:nvPr>
        </p:nvSpPr>
        <p:spPr>
          <a:xfrm>
            <a:off x="8669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7" name="文本占位符 15"/>
          <p:cNvSpPr>
            <a:spLocks noGrp="1"/>
          </p:cNvSpPr>
          <p:nvPr>
            <p:ph type="body" sz="quarter" idx="24"/>
          </p:nvPr>
        </p:nvSpPr>
        <p:spPr>
          <a:xfrm>
            <a:off x="8669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28" name="文本占位符 18"/>
          <p:cNvSpPr>
            <a:spLocks noGrp="1"/>
          </p:cNvSpPr>
          <p:nvPr>
            <p:ph type="body" sz="quarter" idx="25"/>
          </p:nvPr>
        </p:nvSpPr>
        <p:spPr>
          <a:xfrm>
            <a:off x="8669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29" name="日期占位符 3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92E56-C887-40A0-B45B-7A180C992FB2}" type="datetime1">
              <a:rPr lang="zh-CN" altLang="en-US"/>
            </a:fld>
            <a:endParaRPr lang="zh-CN" altLang="en-US"/>
          </a:p>
        </p:txBody>
      </p:sp>
      <p:sp>
        <p:nvSpPr>
          <p:cNvPr id="30" name="页脚占位符 4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" name="灯片编号占位符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29EFA-2022-416F-B6F5-A560FEBF9B2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文字与多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6"/>
          <p:cNvCxnSpPr/>
          <p:nvPr>
            <p:custDataLst>
              <p:tags r:id="rId2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/>
          </p:nvPr>
        </p:nvSpPr>
        <p:spPr>
          <a:xfrm>
            <a:off x="838200" y="1524636"/>
            <a:ext cx="2954338" cy="4580890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4"/>
          </p:nvPr>
        </p:nvSpPr>
        <p:spPr>
          <a:xfrm>
            <a:off x="4038600" y="1524000"/>
            <a:ext cx="4781550" cy="22415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1" name="图片占位符 20"/>
          <p:cNvSpPr>
            <a:spLocks noGrp="1"/>
          </p:cNvSpPr>
          <p:nvPr>
            <p:ph type="pic" sz="quarter" idx="15"/>
          </p:nvPr>
        </p:nvSpPr>
        <p:spPr>
          <a:xfrm>
            <a:off x="4039235" y="3851275"/>
            <a:ext cx="2273300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2" name="图片占位符 20"/>
          <p:cNvSpPr>
            <a:spLocks noGrp="1"/>
          </p:cNvSpPr>
          <p:nvPr>
            <p:ph type="pic" sz="quarter" idx="16"/>
          </p:nvPr>
        </p:nvSpPr>
        <p:spPr>
          <a:xfrm>
            <a:off x="6388735" y="3851275"/>
            <a:ext cx="2419350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3" name="图片占位符 20"/>
          <p:cNvSpPr>
            <a:spLocks noGrp="1"/>
          </p:cNvSpPr>
          <p:nvPr>
            <p:ph type="pic" sz="quarter" idx="17"/>
          </p:nvPr>
        </p:nvSpPr>
        <p:spPr>
          <a:xfrm>
            <a:off x="8884285" y="3851275"/>
            <a:ext cx="2171065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4" name="图片占位符 20"/>
          <p:cNvSpPr>
            <a:spLocks noGrp="1"/>
          </p:cNvSpPr>
          <p:nvPr>
            <p:ph type="pic" sz="quarter" idx="18"/>
          </p:nvPr>
        </p:nvSpPr>
        <p:spPr>
          <a:xfrm>
            <a:off x="8896667" y="1524000"/>
            <a:ext cx="2158683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AAE4D-FD61-4E21-A39B-A3D833986EBE}" type="datetime1">
              <a:rPr lang="zh-CN" altLang="en-US"/>
            </a:fld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6BFEE-CE8A-47C7-A821-825E6C696B7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" name="直接连接符 8"/>
          <p:cNvCxnSpPr/>
          <p:nvPr>
            <p:custDataLst>
              <p:tags r:id="rId3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" name="直接连接符 7"/>
          <p:cNvCxnSpPr/>
          <p:nvPr>
            <p:custDataLst>
              <p:tags r:id="rId3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23.xml"/><Relationship Id="rId18" Type="http://schemas.openxmlformats.org/officeDocument/2006/relationships/image" Target="../media/image1.jpeg"/><Relationship Id="rId17" Type="http://schemas.openxmlformats.org/officeDocument/2006/relationships/tags" Target="../tags/tag22.xml"/><Relationship Id="rId16" Type="http://schemas.openxmlformats.org/officeDocument/2006/relationships/tags" Target="../tags/tag21.xml"/><Relationship Id="rId15" Type="http://schemas.openxmlformats.org/officeDocument/2006/relationships/tags" Target="../tags/tag20.xml"/><Relationship Id="rId14" Type="http://schemas.openxmlformats.org/officeDocument/2006/relationships/tags" Target="../tags/tag19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4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5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  <p:sp>
        <p:nvSpPr>
          <p:cNvPr id="2" name="矩形 1"/>
          <p:cNvSpPr/>
          <p:nvPr/>
        </p:nvSpPr>
        <p:spPr>
          <a:xfrm>
            <a:off x="-4763" y="0"/>
            <a:ext cx="12192001" cy="6858000"/>
          </a:xfrm>
          <a:prstGeom prst="rect">
            <a:avLst/>
          </a:prstGeom>
          <a:solidFill>
            <a:srgbClr val="E7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lang="zh-CN" altLang="en-US"/>
          </a:p>
        </p:txBody>
      </p:sp>
      <p:grpSp>
        <p:nvGrpSpPr>
          <p:cNvPr id="1033" name="组合 19"/>
          <p:cNvGrpSpPr/>
          <p:nvPr/>
        </p:nvGrpSpPr>
        <p:grpSpPr bwMode="auto">
          <a:xfrm>
            <a:off x="6272213" y="-15875"/>
            <a:ext cx="5919787" cy="6873875"/>
            <a:chOff x="9885" y="-9"/>
            <a:chExt cx="9322" cy="10859"/>
          </a:xfrm>
        </p:grpSpPr>
        <p:pic>
          <p:nvPicPr>
            <p:cNvPr id="1034" name="图片 13" descr="C:\Users\admin\Desktop\2图示图\image1 (4).jpegimage1 (4)"/>
            <p:cNvPicPr>
              <a:picLocks noChangeAspect="1" noChangeArrowheads="1"/>
            </p:cNvPicPr>
            <p:nvPr>
              <p:custDataLst>
                <p:tags r:id="rId17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968"/>
            <a:stretch>
              <a:fillRect/>
            </a:stretch>
          </p:blipFill>
          <p:spPr bwMode="auto">
            <a:xfrm>
              <a:off x="9885" y="-9"/>
              <a:ext cx="9322" cy="10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矩形 13"/>
            <p:cNvSpPr/>
            <p:nvPr>
              <p:custDataLst>
                <p:tags r:id="rId19"/>
              </p:custDataLst>
            </p:nvPr>
          </p:nvSpPr>
          <p:spPr>
            <a:xfrm>
              <a:off x="9885" y="-9"/>
              <a:ext cx="9315" cy="10859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buFontTx/>
                <a:buNone/>
                <a:defRPr/>
              </a:pPr>
              <a:endParaRPr lang="zh-CN" altLang="en-US" noProof="1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87450" y="3328035"/>
            <a:ext cx="3903345" cy="965835"/>
          </a:xfrm>
        </p:spPr>
        <p:txBody>
          <a:bodyPr/>
          <a:p>
            <a:r>
              <a:rPr lang="zh-CN" altLang="en-US"/>
              <a:t>数莓派小车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Black Joker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Client</a:t>
            </a:r>
            <a:r>
              <a:rPr lang="zh-CN" altLang="en-US">
                <a:sym typeface="+mn-ea"/>
              </a:rPr>
              <a:t>端代码 主界面</a:t>
            </a:r>
            <a:r>
              <a:rPr lang="en-US" altLang="zh-CN">
                <a:sym typeface="+mn-ea"/>
              </a:rPr>
              <a:t>1</a:t>
            </a:r>
            <a:endParaRPr lang="en-US" altLang="zh-CN">
              <a:sym typeface="+mn-ea"/>
            </a:endParaRPr>
          </a:p>
        </p:txBody>
      </p:sp>
      <p:pic>
        <p:nvPicPr>
          <p:cNvPr id="4" name="内容占位符 3" descr="main1"/>
          <p:cNvPicPr>
            <a:picLocks noChangeAspect="1"/>
          </p:cNvPicPr>
          <p:nvPr>
            <p:ph idx="1"/>
          </p:nvPr>
        </p:nvPicPr>
        <p:blipFill>
          <a:blip r:embed="rId1"/>
          <a:srcRect l="8065" r="20320"/>
          <a:stretch>
            <a:fillRect/>
          </a:stretch>
        </p:blipFill>
        <p:spPr>
          <a:xfrm>
            <a:off x="41275" y="1159510"/>
            <a:ext cx="4994275" cy="4519295"/>
          </a:xfrm>
          <a:prstGeom prst="rect">
            <a:avLst/>
          </a:prstGeom>
        </p:spPr>
      </p:pic>
      <p:pic>
        <p:nvPicPr>
          <p:cNvPr id="6" name="图片 5" descr="Screenshot_20191112_202550_com.picar.controll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740" y="1159510"/>
            <a:ext cx="1119505" cy="24269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151245" y="1708785"/>
            <a:ext cx="544766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</a:t>
            </a:r>
            <a:r>
              <a:rPr lang="en-US" altLang="zh-CN"/>
              <a:t>MainActivity</a:t>
            </a:r>
            <a:r>
              <a:rPr lang="zh-CN" altLang="en-US"/>
              <a:t>里首先进行</a:t>
            </a:r>
            <a:r>
              <a:rPr lang="en-US" altLang="zh-CN"/>
              <a:t>start</a:t>
            </a:r>
            <a:r>
              <a:rPr lang="zh-CN" altLang="en-US"/>
              <a:t>按钮的</a:t>
            </a:r>
            <a:r>
              <a:rPr lang="en-US" altLang="zh-CN"/>
              <a:t>Listener</a:t>
            </a:r>
            <a:endParaRPr lang="en-US" altLang="zh-CN"/>
          </a:p>
          <a:p>
            <a:r>
              <a:rPr lang="zh-CN" altLang="en-US"/>
              <a:t>判断是否启动了服务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如果没有启动服务就把从</a:t>
            </a:r>
            <a:r>
              <a:rPr lang="en-US" altLang="zh-CN"/>
              <a:t>StartActivity</a:t>
            </a:r>
            <a:r>
              <a:rPr lang="zh-CN" altLang="en-US"/>
              <a:t>获取到的</a:t>
            </a:r>
            <a:r>
              <a:rPr lang="en-US" altLang="zh-CN"/>
              <a:t>IP</a:t>
            </a:r>
            <a:r>
              <a:rPr lang="zh-CN" altLang="en-US"/>
              <a:t>和</a:t>
            </a:r>
            <a:r>
              <a:rPr lang="en-US" altLang="zh-CN"/>
              <a:t>PORT</a:t>
            </a:r>
            <a:r>
              <a:rPr lang="zh-CN" altLang="en-US"/>
              <a:t>传递给</a:t>
            </a:r>
            <a:r>
              <a:rPr lang="en-US" altLang="zh-CN"/>
              <a:t>RemoteService</a:t>
            </a:r>
            <a:r>
              <a:rPr lang="zh-CN" altLang="en-US"/>
              <a:t>服务随后运行服务，如果启动了服务就关闭服务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在服务启动后进行对服务的</a:t>
            </a:r>
            <a:r>
              <a:rPr lang="en-US" altLang="zh-CN"/>
              <a:t>bind</a:t>
            </a:r>
            <a:r>
              <a:rPr lang="zh-CN" altLang="en-US"/>
              <a:t>，通过</a:t>
            </a:r>
            <a:r>
              <a:rPr lang="en-US" altLang="zh-CN"/>
              <a:t>bind</a:t>
            </a:r>
            <a:r>
              <a:rPr lang="zh-CN" altLang="en-US"/>
              <a:t>来让</a:t>
            </a:r>
            <a:r>
              <a:rPr lang="en-US" altLang="zh-CN"/>
              <a:t>Activety</a:t>
            </a:r>
            <a:r>
              <a:rPr lang="zh-CN" altLang="en-US"/>
              <a:t>与</a:t>
            </a:r>
            <a:r>
              <a:rPr lang="en-US" altLang="zh-CN"/>
              <a:t>Service</a:t>
            </a:r>
            <a:r>
              <a:rPr lang="zh-CN" altLang="en-US"/>
              <a:t>来进行交互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在服务启动前让四个方向的按钮进入隐藏状态，</a:t>
            </a:r>
            <a:endParaRPr lang="zh-CN" altLang="en-US"/>
          </a:p>
          <a:p>
            <a:r>
              <a:rPr lang="zh-CN" altLang="en-US"/>
              <a:t>在服务启动后显示四个按钮显式出来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  <p:pic>
        <p:nvPicPr>
          <p:cNvPr id="8" name="图片 7" descr="Screenshot_20191112_202542_com.picar.controll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740" y="3586480"/>
            <a:ext cx="1135380" cy="2463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Client</a:t>
            </a:r>
            <a:r>
              <a:rPr lang="zh-CN" altLang="en-US">
                <a:sym typeface="+mn-ea"/>
              </a:rPr>
              <a:t>端代码 主界面</a:t>
            </a:r>
            <a:r>
              <a:rPr lang="en-US" altLang="zh-CN">
                <a:sym typeface="+mn-ea"/>
              </a:rPr>
              <a:t>2</a:t>
            </a:r>
            <a:endParaRPr lang="en-US" altLang="zh-CN">
              <a:sym typeface="+mn-ea"/>
            </a:endParaRPr>
          </a:p>
        </p:txBody>
      </p:sp>
      <p:pic>
        <p:nvPicPr>
          <p:cNvPr id="4" name="内容占位符 3" descr="main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780" y="1431290"/>
            <a:ext cx="6631305" cy="45758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46545" y="1634490"/>
            <a:ext cx="497078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79</a:t>
            </a:r>
            <a:r>
              <a:rPr lang="zh-CN" altLang="en-US"/>
              <a:t>行的</a:t>
            </a:r>
            <a:r>
              <a:rPr lang="en-US" altLang="zh-CN"/>
              <a:t>connect</a:t>
            </a:r>
            <a:r>
              <a:rPr lang="zh-CN" altLang="en-US"/>
              <a:t>成员是对</a:t>
            </a:r>
            <a:r>
              <a:rPr lang="en-US" altLang="zh-CN"/>
              <a:t>ServiceConnect</a:t>
            </a:r>
            <a:r>
              <a:rPr lang="zh-CN" altLang="en-US"/>
              <a:t>接口的一个实现，实现的</a:t>
            </a:r>
            <a:r>
              <a:rPr lang="en-US" altLang="zh-CN"/>
              <a:t>onServiceConnected</a:t>
            </a:r>
            <a:r>
              <a:rPr lang="zh-CN" altLang="en-US"/>
              <a:t>成员进行与</a:t>
            </a:r>
            <a:r>
              <a:rPr lang="en-US" altLang="zh-CN"/>
              <a:t>RemoveService</a:t>
            </a:r>
            <a:r>
              <a:rPr lang="zh-CN" altLang="en-US"/>
              <a:t>的绑定，绑定的对象是</a:t>
            </a:r>
            <a:r>
              <a:rPr lang="en-US" altLang="zh-CN"/>
              <a:t>mBinder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在</a:t>
            </a:r>
            <a:r>
              <a:rPr lang="en-US" altLang="zh-CN"/>
              <a:t>57</a:t>
            </a:r>
            <a:r>
              <a:rPr lang="zh-CN" altLang="en-US"/>
              <a:t>行是对接口</a:t>
            </a:r>
            <a:r>
              <a:rPr lang="en-US" altLang="zh-CN"/>
              <a:t>OnTouchListener</a:t>
            </a:r>
            <a:r>
              <a:rPr lang="zh-CN" altLang="en-US"/>
              <a:t>的实现</a:t>
            </a:r>
            <a:endParaRPr lang="zh-CN" altLang="en-US"/>
          </a:p>
          <a:p>
            <a:r>
              <a:rPr lang="zh-CN" altLang="en-US"/>
              <a:t>当按下按钮的时候向服务发送方向数据</a:t>
            </a:r>
            <a:endParaRPr lang="zh-CN" altLang="en-US"/>
          </a:p>
          <a:p>
            <a:r>
              <a:rPr lang="zh-CN" altLang="en-US"/>
              <a:t>当松开按钮的时候向服务发送停止数据</a:t>
            </a:r>
            <a:endParaRPr lang="zh-CN" altLang="en-US"/>
          </a:p>
          <a:p>
            <a:r>
              <a:rPr lang="zh-CN" altLang="en-US"/>
              <a:t>发送数据通过</a:t>
            </a:r>
            <a:r>
              <a:rPr lang="en-US" altLang="zh-CN"/>
              <a:t>mBinder</a:t>
            </a:r>
            <a:r>
              <a:rPr lang="zh-CN" altLang="en-US"/>
              <a:t>实现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随后的</a:t>
            </a:r>
            <a:r>
              <a:rPr lang="en-US" altLang="zh-CN"/>
              <a:t>compain object</a:t>
            </a:r>
            <a:r>
              <a:rPr lang="zh-CN" altLang="en-US"/>
              <a:t>的</a:t>
            </a:r>
            <a:r>
              <a:rPr lang="en-US" altLang="zh-CN"/>
              <a:t>handle</a:t>
            </a:r>
            <a:r>
              <a:rPr lang="zh-CN" altLang="en-US"/>
              <a:t>成员是</a:t>
            </a:r>
            <a:r>
              <a:rPr lang="en-US" altLang="zh-CN"/>
              <a:t>Handle</a:t>
            </a:r>
            <a:r>
              <a:rPr lang="zh-CN" altLang="en-US"/>
              <a:t>接口的实现，为了让</a:t>
            </a:r>
            <a:r>
              <a:rPr lang="en-US" altLang="zh-CN"/>
              <a:t>Service</a:t>
            </a:r>
            <a:r>
              <a:rPr lang="zh-CN" altLang="en-US"/>
              <a:t>通过这个静态成员向更新主线程的</a:t>
            </a:r>
            <a:r>
              <a:rPr lang="en-US" altLang="zh-CN"/>
              <a:t>UI</a:t>
            </a:r>
            <a:r>
              <a:rPr lang="zh-CN" altLang="en-US"/>
              <a:t>，也就是发送</a:t>
            </a:r>
            <a:r>
              <a:rPr lang="en-US" altLang="zh-CN"/>
              <a:t>Toast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Client</a:t>
            </a:r>
            <a:r>
              <a:rPr lang="zh-CN" altLang="en-US">
                <a:sym typeface="+mn-ea"/>
              </a:rPr>
              <a:t>端代码 服务</a:t>
            </a:r>
            <a:r>
              <a:rPr lang="en-US" altLang="zh-CN">
                <a:sym typeface="+mn-ea"/>
              </a:rPr>
              <a:t>1</a:t>
            </a:r>
            <a:endParaRPr lang="en-US" altLang="zh-CN">
              <a:sym typeface="+mn-ea"/>
            </a:endParaRPr>
          </a:p>
        </p:txBody>
      </p:sp>
      <p:pic>
        <p:nvPicPr>
          <p:cNvPr id="4" name="内容占位符 3" descr="s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260" y="1423670"/>
            <a:ext cx="6132830" cy="46793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69660" y="2484755"/>
            <a:ext cx="523240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Service</a:t>
            </a:r>
            <a:r>
              <a:rPr lang="zh-CN" altLang="en-US"/>
              <a:t>开始先实现了一个继承</a:t>
            </a:r>
            <a:r>
              <a:rPr lang="en-US" altLang="zh-CN"/>
              <a:t>Binder</a:t>
            </a:r>
            <a:r>
              <a:rPr lang="zh-CN" altLang="en-US"/>
              <a:t>的内部类</a:t>
            </a:r>
            <a:r>
              <a:rPr lang="en-US" altLang="zh-CN"/>
              <a:t>sendBinder</a:t>
            </a:r>
            <a:r>
              <a:rPr lang="zh-CN" altLang="en-US"/>
              <a:t>，来让</a:t>
            </a:r>
            <a:r>
              <a:rPr lang="en-US" altLang="zh-CN"/>
              <a:t>MainActivity</a:t>
            </a:r>
            <a:r>
              <a:rPr lang="zh-CN" altLang="en-US"/>
              <a:t>的方向按钮向</a:t>
            </a:r>
            <a:r>
              <a:rPr lang="en-US" altLang="zh-CN"/>
              <a:t>Server</a:t>
            </a:r>
            <a:r>
              <a:rPr lang="zh-CN" altLang="en-US"/>
              <a:t>端发送数据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sendMessage</a:t>
            </a:r>
            <a:r>
              <a:rPr lang="zh-CN" altLang="en-US"/>
              <a:t>方法通过</a:t>
            </a:r>
            <a:r>
              <a:rPr lang="en-US" altLang="zh-CN"/>
              <a:t>MainActivty</a:t>
            </a:r>
            <a:r>
              <a:rPr lang="zh-CN" altLang="en-US"/>
              <a:t>的</a:t>
            </a:r>
            <a:r>
              <a:rPr lang="en-US" altLang="zh-CN"/>
              <a:t>handle</a:t>
            </a:r>
            <a:r>
              <a:rPr lang="zh-CN" altLang="en-US"/>
              <a:t>静态成员来对主线程的</a:t>
            </a:r>
            <a:r>
              <a:rPr lang="en-US" altLang="zh-CN"/>
              <a:t>UI</a:t>
            </a:r>
            <a:r>
              <a:rPr lang="zh-CN" altLang="en-US"/>
              <a:t>进行干涉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sendMessage</a:t>
            </a:r>
            <a:r>
              <a:rPr lang="zh-CN" altLang="en-US"/>
              <a:t>里的</a:t>
            </a:r>
            <a:r>
              <a:rPr lang="en-US" altLang="zh-CN"/>
              <a:t>sendtoCar</a:t>
            </a:r>
            <a:r>
              <a:rPr lang="zh-CN" altLang="en-US"/>
              <a:t>方法通过</a:t>
            </a:r>
            <a:r>
              <a:rPr lang="en-US" altLang="zh-CN"/>
              <a:t>socket</a:t>
            </a:r>
            <a:r>
              <a:rPr lang="zh-CN" altLang="en-US"/>
              <a:t>使用网络向小车传送方向数据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Client</a:t>
            </a:r>
            <a:r>
              <a:rPr lang="zh-CN" altLang="en-US">
                <a:sym typeface="+mn-ea"/>
              </a:rPr>
              <a:t>端代码 服务</a:t>
            </a:r>
            <a:r>
              <a:rPr lang="en-US" altLang="zh-CN">
                <a:sym typeface="+mn-ea"/>
              </a:rPr>
              <a:t>2</a:t>
            </a:r>
            <a:endParaRPr lang="en-US" altLang="zh-CN">
              <a:sym typeface="+mn-ea"/>
            </a:endParaRPr>
          </a:p>
        </p:txBody>
      </p:sp>
      <p:pic>
        <p:nvPicPr>
          <p:cNvPr id="4" name="内容占位符 3" descr="s2"/>
          <p:cNvPicPr>
            <a:picLocks noChangeAspect="1"/>
          </p:cNvPicPr>
          <p:nvPr>
            <p:ph idx="1"/>
          </p:nvPr>
        </p:nvPicPr>
        <p:blipFill>
          <a:blip r:embed="rId1"/>
          <a:srcRect r="4100"/>
          <a:stretch>
            <a:fillRect/>
          </a:stretch>
        </p:blipFill>
        <p:spPr>
          <a:xfrm>
            <a:off x="57150" y="1377950"/>
            <a:ext cx="6861175" cy="47085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918325" y="1573530"/>
            <a:ext cx="441960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在服务调用的</a:t>
            </a:r>
            <a:r>
              <a:rPr lang="en-US" altLang="zh-CN"/>
              <a:t>onStartCommand</a:t>
            </a:r>
            <a:r>
              <a:rPr lang="zh-CN" altLang="en-US"/>
              <a:t>方法里首先先创建了一个</a:t>
            </a:r>
            <a:r>
              <a:rPr lang="en-US" altLang="zh-CN"/>
              <a:t>socket</a:t>
            </a:r>
            <a:r>
              <a:rPr lang="zh-CN" altLang="en-US"/>
              <a:t>来进行网络交互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进行对</a:t>
            </a:r>
            <a:r>
              <a:rPr lang="en-US" altLang="zh-CN"/>
              <a:t>Server</a:t>
            </a:r>
            <a:r>
              <a:rPr lang="zh-CN" altLang="en-US"/>
              <a:t>端的连接，首先会通过</a:t>
            </a:r>
            <a:r>
              <a:rPr lang="en-US" altLang="zh-CN"/>
              <a:t>getIpAddr</a:t>
            </a:r>
            <a:r>
              <a:rPr lang="zh-CN" altLang="en-US"/>
              <a:t>检查</a:t>
            </a:r>
            <a:r>
              <a:rPr lang="en-US" altLang="zh-CN"/>
              <a:t>startActivity</a:t>
            </a:r>
            <a:r>
              <a:rPr lang="zh-CN" altLang="en-US"/>
              <a:t>传来的</a:t>
            </a:r>
            <a:r>
              <a:rPr lang="en-US" altLang="zh-CN"/>
              <a:t>IP</a:t>
            </a:r>
            <a:r>
              <a:rPr lang="zh-CN" altLang="en-US"/>
              <a:t>地址是点分形式还是</a:t>
            </a:r>
            <a:r>
              <a:rPr lang="en-US" altLang="zh-CN"/>
              <a:t>URL</a:t>
            </a:r>
            <a:r>
              <a:rPr lang="zh-CN" altLang="en-US"/>
              <a:t>形式，假如是</a:t>
            </a:r>
            <a:r>
              <a:rPr lang="en-US" altLang="zh-CN"/>
              <a:t>URL</a:t>
            </a:r>
            <a:r>
              <a:rPr lang="zh-CN" altLang="en-US"/>
              <a:t>就进行</a:t>
            </a:r>
            <a:r>
              <a:rPr lang="en-US" altLang="zh-CN"/>
              <a:t>DNS</a:t>
            </a:r>
            <a:r>
              <a:rPr lang="zh-CN" altLang="en-US"/>
              <a:t>查询，最后返回</a:t>
            </a:r>
            <a:r>
              <a:rPr lang="en-US" altLang="zh-CN"/>
              <a:t>IP</a:t>
            </a:r>
            <a:r>
              <a:rPr lang="zh-CN" altLang="en-US"/>
              <a:t>地址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最后进行与</a:t>
            </a:r>
            <a:r>
              <a:rPr lang="en-US" altLang="zh-CN"/>
              <a:t>Server</a:t>
            </a:r>
            <a:r>
              <a:rPr lang="zh-CN" altLang="en-US"/>
              <a:t>端的连接，连接成功则使用</a:t>
            </a:r>
            <a:r>
              <a:rPr lang="en-US" altLang="zh-CN"/>
              <a:t>sendMessage</a:t>
            </a:r>
            <a:r>
              <a:rPr lang="zh-CN" altLang="en-US"/>
              <a:t>发送消息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Client</a:t>
            </a:r>
            <a:r>
              <a:rPr lang="zh-CN" altLang="en-US">
                <a:sym typeface="+mn-ea"/>
              </a:rPr>
              <a:t>端代码 服务</a:t>
            </a:r>
            <a:r>
              <a:rPr lang="en-US" altLang="zh-CN">
                <a:sym typeface="+mn-ea"/>
              </a:rPr>
              <a:t>3</a:t>
            </a:r>
            <a:endParaRPr lang="en-US" altLang="zh-CN">
              <a:sym typeface="+mn-ea"/>
            </a:endParaRPr>
          </a:p>
        </p:txBody>
      </p:sp>
      <p:pic>
        <p:nvPicPr>
          <p:cNvPr id="4" name="内容占位符 3" descr="s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9065" y="1835785"/>
            <a:ext cx="6988810" cy="3873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094855" y="2552065"/>
            <a:ext cx="41770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最后当</a:t>
            </a:r>
            <a:r>
              <a:rPr lang="en-US" altLang="zh-CN"/>
              <a:t>MainActivity</a:t>
            </a:r>
            <a:r>
              <a:rPr lang="zh-CN" altLang="en-US"/>
              <a:t>的按钮关闭</a:t>
            </a:r>
            <a:r>
              <a:rPr lang="en-US" altLang="zh-CN"/>
              <a:t>Service</a:t>
            </a:r>
            <a:r>
              <a:rPr lang="zh-CN" altLang="en-US"/>
              <a:t>的时候执行</a:t>
            </a:r>
            <a:r>
              <a:rPr lang="en-US" altLang="zh-CN"/>
              <a:t>onDestory</a:t>
            </a:r>
            <a:r>
              <a:rPr lang="zh-CN" altLang="en-US"/>
              <a:t>方法，这个方法调用</a:t>
            </a:r>
            <a:r>
              <a:rPr lang="en-US" altLang="zh-CN"/>
              <a:t>closeSocket</a:t>
            </a:r>
            <a:endParaRPr lang="en-US" altLang="zh-CN"/>
          </a:p>
          <a:p>
            <a:endParaRPr lang="zh-CN" altLang="en-US"/>
          </a:p>
          <a:p>
            <a:r>
              <a:rPr lang="en-US" altLang="zh-CN"/>
              <a:t>closeSocket</a:t>
            </a:r>
            <a:r>
              <a:rPr lang="zh-CN" altLang="en-US"/>
              <a:t>首先向</a:t>
            </a:r>
            <a:r>
              <a:rPr lang="en-US" altLang="zh-CN"/>
              <a:t>Server</a:t>
            </a:r>
            <a:r>
              <a:rPr lang="zh-CN" altLang="en-US"/>
              <a:t>发送关闭数据，随后关闭</a:t>
            </a:r>
            <a:r>
              <a:rPr lang="en-US" altLang="zh-CN"/>
              <a:t>socket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数莓派小车原理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410" y="1311275"/>
            <a:ext cx="10796270" cy="4351655"/>
          </a:xfrm>
        </p:spPr>
        <p:txBody>
          <a:bodyPr/>
          <a:p>
            <a:r>
              <a:rPr lang="zh-CN" altLang="en-US"/>
              <a:t>此次项目的设计主要分为两个单元，分别为小车的</a:t>
            </a:r>
            <a:r>
              <a:rPr lang="en-US" altLang="zh-CN"/>
              <a:t>Server</a:t>
            </a:r>
            <a:r>
              <a:rPr lang="zh-CN" altLang="en-US"/>
              <a:t>端和手机的</a:t>
            </a:r>
            <a:r>
              <a:rPr lang="en-US" altLang="zh-CN"/>
              <a:t>Client</a:t>
            </a:r>
            <a:r>
              <a:rPr lang="zh-CN" altLang="en-US"/>
              <a:t>端</a:t>
            </a:r>
            <a:endParaRPr lang="zh-CN" altLang="en-US"/>
          </a:p>
        </p:txBody>
      </p:sp>
      <p:graphicFrame>
        <p:nvGraphicFramePr>
          <p:cNvPr id="5" name="图示 4"/>
          <p:cNvGraphicFramePr/>
          <p:nvPr/>
        </p:nvGraphicFramePr>
        <p:xfrm>
          <a:off x="1845310" y="2346325"/>
          <a:ext cx="7884160" cy="3092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635" y="591185"/>
            <a:ext cx="9965055" cy="568325"/>
          </a:xfrm>
        </p:spPr>
        <p:txBody>
          <a:bodyPr>
            <a:normAutofit fontScale="90000"/>
          </a:bodyPr>
          <a:p>
            <a:r>
              <a:rPr lang="zh-CN" altLang="en-US"/>
              <a:t>数莓派</a:t>
            </a:r>
            <a:r>
              <a:rPr lang="en-US" altLang="zh-CN"/>
              <a:t>Server</a:t>
            </a:r>
            <a:r>
              <a:rPr lang="zh-CN" altLang="en-US"/>
              <a:t>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1830" y="2153285"/>
            <a:ext cx="10515600" cy="2698115"/>
          </a:xfrm>
        </p:spPr>
        <p:txBody>
          <a:bodyPr/>
          <a:p>
            <a:r>
              <a:rPr lang="zh-CN" altLang="en-US"/>
              <a:t>数莓派端通过</a:t>
            </a:r>
            <a:r>
              <a:rPr lang="en-US" altLang="zh-CN"/>
              <a:t>GPIO</a:t>
            </a:r>
            <a:r>
              <a:rPr lang="zh-CN" altLang="en-US"/>
              <a:t>接口连接</a:t>
            </a:r>
            <a:r>
              <a:rPr lang="en-US" altLang="zh-CN"/>
              <a:t>L298N</a:t>
            </a:r>
            <a:r>
              <a:rPr lang="zh-CN" altLang="en-US"/>
              <a:t>驱动模块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个电机连接到</a:t>
            </a:r>
            <a:r>
              <a:rPr lang="en-US" altLang="zh-CN"/>
              <a:t>L298N</a:t>
            </a:r>
            <a:r>
              <a:rPr lang="zh-CN" altLang="en-US"/>
              <a:t>上的</a:t>
            </a:r>
            <a:r>
              <a:rPr lang="en-US" altLang="zh-CN"/>
              <a:t>OUT{1,2,3,4}</a:t>
            </a:r>
            <a:r>
              <a:rPr lang="zh-CN" altLang="en-US"/>
              <a:t>口上，把</a:t>
            </a:r>
            <a:r>
              <a:rPr lang="en-US" altLang="zh-CN"/>
              <a:t>12V</a:t>
            </a:r>
            <a:r>
              <a:rPr lang="zh-CN" altLang="en-US"/>
              <a:t>电源和地线链接到</a:t>
            </a:r>
            <a:r>
              <a:rPr lang="en-US" altLang="zh-CN"/>
              <a:t>L298N</a:t>
            </a:r>
            <a:r>
              <a:rPr lang="zh-CN" altLang="en-US"/>
              <a:t>上，在把</a:t>
            </a:r>
            <a:r>
              <a:rPr lang="en-US" altLang="zh-CN"/>
              <a:t>5V</a:t>
            </a:r>
            <a:r>
              <a:rPr lang="zh-CN" altLang="en-US"/>
              <a:t>端连接到数莓派上的</a:t>
            </a:r>
            <a:r>
              <a:rPr lang="en-US" altLang="zh-CN"/>
              <a:t>PIN1</a:t>
            </a:r>
            <a:r>
              <a:rPr lang="zh-CN" altLang="en-US"/>
              <a:t>上</a:t>
            </a:r>
            <a:endParaRPr lang="zh-CN" altLang="en-US"/>
          </a:p>
          <a:p>
            <a:r>
              <a:rPr lang="zh-CN" altLang="en-US"/>
              <a:t>把</a:t>
            </a:r>
            <a:r>
              <a:rPr lang="en-US" altLang="zh-CN"/>
              <a:t>L298N</a:t>
            </a:r>
            <a:r>
              <a:rPr lang="zh-CN" altLang="en-US"/>
              <a:t>的</a:t>
            </a:r>
            <a:r>
              <a:rPr lang="en-US" altLang="zh-CN"/>
              <a:t>IN{1,2,3,4}</a:t>
            </a:r>
            <a:r>
              <a:rPr lang="zh-CN" altLang="en-US"/>
              <a:t>口连接到数莓派的</a:t>
            </a:r>
            <a:r>
              <a:rPr lang="en-US" altLang="zh-CN"/>
              <a:t>17</a:t>
            </a:r>
            <a:r>
              <a:rPr lang="zh-CN" altLang="en-US"/>
              <a:t>，</a:t>
            </a:r>
            <a:r>
              <a:rPr lang="en-US" altLang="zh-CN"/>
              <a:t>18</a:t>
            </a:r>
            <a:r>
              <a:rPr lang="zh-CN" altLang="en-US"/>
              <a:t>，</a:t>
            </a:r>
            <a:r>
              <a:rPr lang="en-US" altLang="zh-CN"/>
              <a:t>27</a:t>
            </a:r>
            <a:r>
              <a:rPr lang="zh-CN" altLang="en-US"/>
              <a:t>，</a:t>
            </a:r>
            <a:r>
              <a:rPr lang="en-US" altLang="zh-CN"/>
              <a:t>22</a:t>
            </a:r>
            <a:r>
              <a:rPr lang="zh-CN" altLang="en-US"/>
              <a:t>。</a:t>
            </a:r>
            <a:r>
              <a:rPr lang="en-US" altLang="zh-CN"/>
              <a:t>GPIO</a:t>
            </a:r>
            <a:r>
              <a:rPr lang="zh-CN" altLang="en-US"/>
              <a:t>引脚上</a:t>
            </a:r>
            <a:endParaRPr lang="zh-CN" altLang="en-US"/>
          </a:p>
          <a:p>
            <a:r>
              <a:rPr lang="zh-CN" altLang="en-US"/>
              <a:t>通过</a:t>
            </a:r>
            <a:r>
              <a:rPr lang="en-US" altLang="zh-CN"/>
              <a:t>Python</a:t>
            </a:r>
            <a:r>
              <a:rPr lang="zh-CN" altLang="en-US"/>
              <a:t>代码来控制</a:t>
            </a:r>
            <a:r>
              <a:rPr lang="en-US" altLang="zh-CN"/>
              <a:t>GPIO</a:t>
            </a:r>
            <a:r>
              <a:rPr lang="zh-CN" altLang="en-US"/>
              <a:t>的行为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Server</a:t>
            </a:r>
            <a:r>
              <a:rPr lang="zh-CN" altLang="en-US"/>
              <a:t>端电机控制代码</a:t>
            </a:r>
            <a:r>
              <a:rPr lang="en-US" altLang="zh-CN"/>
              <a:t>1</a:t>
            </a:r>
            <a:endParaRPr lang="en-US" altLang="zh-CN"/>
          </a:p>
        </p:txBody>
      </p:sp>
      <p:pic>
        <p:nvPicPr>
          <p:cNvPr id="4" name="内容占位符 3" descr="2019-11-12_19-58"/>
          <p:cNvPicPr>
            <a:picLocks noChangeAspect="1"/>
          </p:cNvPicPr>
          <p:nvPr>
            <p:ph idx="1"/>
          </p:nvPr>
        </p:nvPicPr>
        <p:blipFill>
          <a:blip r:embed="rId1"/>
          <a:srcRect b="2940"/>
          <a:stretch>
            <a:fillRect/>
          </a:stretch>
        </p:blipFill>
        <p:spPr>
          <a:xfrm>
            <a:off x="850900" y="1410970"/>
            <a:ext cx="4781550" cy="46335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92495" y="2275205"/>
            <a:ext cx="56807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sz="1600"/>
              <a:t>首先引入了</a:t>
            </a:r>
            <a:r>
              <a:rPr lang="en-US" altLang="zh-CN" sz="1600"/>
              <a:t>GPIO</a:t>
            </a:r>
            <a:r>
              <a:rPr lang="zh-CN" altLang="en-US" sz="1600"/>
              <a:t>模块</a:t>
            </a:r>
            <a:endParaRPr lang="zh-CN" altLang="en-US" sz="16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sz="1600"/>
              <a:t>随后的</a:t>
            </a:r>
            <a:r>
              <a:rPr lang="en-US" altLang="zh-CN" sz="1600"/>
              <a:t>Moter</a:t>
            </a:r>
            <a:r>
              <a:rPr lang="zh-CN" altLang="en-US" sz="1600"/>
              <a:t>类的构造函数接收</a:t>
            </a:r>
            <a:r>
              <a:rPr lang="en-US" altLang="zh-CN" sz="1600"/>
              <a:t>4</a:t>
            </a:r>
            <a:r>
              <a:rPr lang="zh-CN" altLang="en-US" sz="1600"/>
              <a:t>个</a:t>
            </a:r>
            <a:r>
              <a:rPr lang="en-US" altLang="zh-CN" sz="1600"/>
              <a:t>Integer</a:t>
            </a:r>
            <a:r>
              <a:rPr lang="zh-CN" altLang="en-US" sz="1600"/>
              <a:t>来表示</a:t>
            </a:r>
            <a:r>
              <a:rPr lang="en-US" altLang="zh-CN" sz="1600"/>
              <a:t>4</a:t>
            </a:r>
            <a:r>
              <a:rPr lang="zh-CN" altLang="en-US" sz="1600"/>
              <a:t>个</a:t>
            </a:r>
            <a:r>
              <a:rPr lang="en-US" altLang="zh-CN" sz="1600"/>
              <a:t>PIN</a:t>
            </a:r>
            <a:endParaRPr lang="en-US" altLang="zh-CN" sz="16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sz="1600"/>
              <a:t>使用</a:t>
            </a:r>
            <a:r>
              <a:rPr lang="en-US" altLang="zh-CN" sz="1600"/>
              <a:t>GPIO</a:t>
            </a:r>
            <a:r>
              <a:rPr lang="zh-CN" altLang="en-US" sz="1600"/>
              <a:t>的</a:t>
            </a:r>
            <a:r>
              <a:rPr lang="en-US" altLang="zh-CN" sz="1600"/>
              <a:t>setmode</a:t>
            </a:r>
            <a:r>
              <a:rPr lang="zh-CN" altLang="en-US" sz="1600"/>
              <a:t>来将</a:t>
            </a:r>
            <a:r>
              <a:rPr lang="en-US" altLang="zh-CN" sz="1600"/>
              <a:t>GPIO</a:t>
            </a:r>
            <a:r>
              <a:rPr lang="zh-CN" altLang="en-US" sz="1600"/>
              <a:t>设置为</a:t>
            </a:r>
            <a:r>
              <a:rPr lang="en-US" altLang="zh-CN" sz="1600"/>
              <a:t>BCM</a:t>
            </a:r>
            <a:r>
              <a:rPr lang="zh-CN" altLang="en-US" sz="1600"/>
              <a:t>模式</a:t>
            </a:r>
            <a:endParaRPr lang="zh-CN" altLang="en-US" sz="16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sz="1600"/>
              <a:t>初始化所有需要的</a:t>
            </a:r>
            <a:r>
              <a:rPr lang="en-US" altLang="zh-CN" sz="1600"/>
              <a:t>PIN</a:t>
            </a:r>
            <a:r>
              <a:rPr lang="zh-CN" altLang="en-US" sz="1600"/>
              <a:t>，并置为低电平状态</a:t>
            </a:r>
            <a:endParaRPr lang="zh-CN" altLang="en-US" sz="16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 sz="1600"/>
              <a:t>cleanpin</a:t>
            </a:r>
            <a:r>
              <a:rPr lang="zh-CN" altLang="en-US" sz="1600"/>
              <a:t>方法使所有</a:t>
            </a:r>
            <a:r>
              <a:rPr lang="en-US" altLang="zh-CN" sz="1600"/>
              <a:t>PIN</a:t>
            </a:r>
            <a:r>
              <a:rPr lang="zh-CN" altLang="en-US" sz="1600"/>
              <a:t>置为低电平使所有电机停转，做到停车操作</a:t>
            </a:r>
            <a:endParaRPr lang="zh-CN" altLang="en-US" sz="16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sz="1600"/>
              <a:t>随后的</a:t>
            </a:r>
            <a:r>
              <a:rPr lang="en-US" altLang="zh-CN" sz="1600"/>
              <a:t>forword</a:t>
            </a:r>
            <a:r>
              <a:rPr lang="zh-CN" altLang="en-US" sz="1600"/>
              <a:t>函数控制两个电机使两个电机全正转来实现向前走的操作，让电机转之前先使用</a:t>
            </a:r>
            <a:r>
              <a:rPr lang="en-US" altLang="zh-CN" sz="1600"/>
              <a:t>cleanpin</a:t>
            </a:r>
            <a:r>
              <a:rPr lang="zh-CN" altLang="en-US" sz="1600"/>
              <a:t>来让车停下来在向前走</a:t>
            </a:r>
            <a:endParaRPr lang="zh-CN" altLang="en-US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Server</a:t>
            </a:r>
            <a:r>
              <a:rPr lang="zh-CN" altLang="en-US">
                <a:sym typeface="+mn-ea"/>
              </a:rPr>
              <a:t>端电机控制代码</a:t>
            </a:r>
            <a:r>
              <a:rPr lang="en-US" altLang="zh-CN">
                <a:sym typeface="+mn-ea"/>
              </a:rPr>
              <a:t>2</a:t>
            </a:r>
            <a:endParaRPr lang="en-US" altLang="zh-CN">
              <a:sym typeface="+mn-ea"/>
            </a:endParaRPr>
          </a:p>
        </p:txBody>
      </p:sp>
      <p:pic>
        <p:nvPicPr>
          <p:cNvPr id="4" name="内容占位符 3" descr="2019-11-12_20-0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5475" y="1376045"/>
            <a:ext cx="4589145" cy="45580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47055" y="2217420"/>
            <a:ext cx="504507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sz="2000"/>
              <a:t>随后的</a:t>
            </a:r>
            <a:r>
              <a:rPr lang="en-US" altLang="zh-CN" sz="2000"/>
              <a:t>back</a:t>
            </a:r>
            <a:r>
              <a:rPr lang="zh-CN" altLang="en-US" sz="2000"/>
              <a:t>方法使两个电机反转</a:t>
            </a:r>
            <a:endParaRPr lang="zh-CN" altLang="en-US" sz="20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 sz="2000"/>
              <a:t>left</a:t>
            </a:r>
            <a:r>
              <a:rPr lang="zh-CN" altLang="en-US" sz="2000"/>
              <a:t>方法只让右侧电机正转来实现左转操作</a:t>
            </a:r>
            <a:endParaRPr lang="zh-CN" altLang="en-US" sz="20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 sz="2000"/>
              <a:t>right</a:t>
            </a:r>
            <a:r>
              <a:rPr lang="zh-CN" altLang="en-US" sz="2000"/>
              <a:t>方法同上</a:t>
            </a:r>
            <a:endParaRPr lang="zh-CN" altLang="en-US" sz="20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 sz="2000"/>
              <a:t>stop</a:t>
            </a:r>
            <a:r>
              <a:rPr lang="zh-CN" altLang="en-US" sz="2000"/>
              <a:t>方法直接调用了</a:t>
            </a:r>
            <a:r>
              <a:rPr lang="en-US" altLang="zh-CN" sz="2000"/>
              <a:t>cleanpin</a:t>
            </a:r>
            <a:r>
              <a:rPr lang="zh-CN" altLang="en-US" sz="2000"/>
              <a:t>方法实现停车</a:t>
            </a:r>
            <a:endParaRPr lang="zh-CN" alt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Server</a:t>
            </a:r>
            <a:r>
              <a:rPr lang="zh-CN" altLang="en-US"/>
              <a:t>端与</a:t>
            </a:r>
            <a:r>
              <a:rPr lang="en-US" altLang="zh-CN"/>
              <a:t>Client</a:t>
            </a:r>
            <a:r>
              <a:rPr lang="zh-CN" altLang="en-US"/>
              <a:t>交互代码</a:t>
            </a:r>
            <a:r>
              <a:rPr lang="en-US" altLang="zh-CN"/>
              <a:t>1</a:t>
            </a:r>
            <a:endParaRPr lang="en-US" altLang="zh-CN"/>
          </a:p>
        </p:txBody>
      </p:sp>
      <p:pic>
        <p:nvPicPr>
          <p:cNvPr id="5" name="内容占位符 4" descr="2019-11-12_19-5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50290" y="1398905"/>
            <a:ext cx="5967095" cy="20453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19480" y="3680460"/>
            <a:ext cx="863282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sz="2000"/>
              <a:t>程序开始先开启了一个标准的</a:t>
            </a:r>
            <a:r>
              <a:rPr lang="en-US" altLang="zh-CN" sz="2000"/>
              <a:t>TCP socket</a:t>
            </a:r>
            <a:endParaRPr lang="zh-CN" altLang="en-US" sz="20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sz="2000"/>
              <a:t>随后绑定了所有网卡和端口号</a:t>
            </a:r>
            <a:r>
              <a:rPr lang="en-US" altLang="zh-CN" sz="2000"/>
              <a:t>8008</a:t>
            </a:r>
            <a:endParaRPr lang="en-US" altLang="zh-CN" sz="20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sz="2000"/>
              <a:t>随后等待一个</a:t>
            </a:r>
            <a:r>
              <a:rPr lang="en-US" altLang="zh-CN" sz="2000"/>
              <a:t>Client</a:t>
            </a:r>
            <a:r>
              <a:rPr lang="zh-CN" altLang="en-US" sz="2000"/>
              <a:t>端连接</a:t>
            </a:r>
            <a:endParaRPr lang="zh-CN" altLang="en-US" sz="20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sz="2000"/>
              <a:t>当一个</a:t>
            </a:r>
            <a:r>
              <a:rPr lang="en-US" altLang="zh-CN" sz="2000"/>
              <a:t>Client</a:t>
            </a:r>
            <a:r>
              <a:rPr lang="zh-CN" altLang="en-US" sz="2000"/>
              <a:t>端连接到来之后设置 </a:t>
            </a:r>
            <a:r>
              <a:rPr lang="en-US" altLang="zh-CN" sz="2000"/>
              <a:t>socket</a:t>
            </a:r>
            <a:r>
              <a:rPr lang="zh-CN" altLang="en-US" sz="2000"/>
              <a:t>为非堵塞模式</a:t>
            </a:r>
            <a:endParaRPr lang="zh-CN" altLang="en-US" sz="20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sz="2000"/>
              <a:t>随后进入主循环</a:t>
            </a:r>
            <a:endParaRPr lang="zh-CN" alt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Server</a:t>
            </a:r>
            <a:r>
              <a:rPr lang="zh-CN" altLang="en-US">
                <a:sym typeface="+mn-ea"/>
              </a:rPr>
              <a:t>端与</a:t>
            </a:r>
            <a:r>
              <a:rPr lang="en-US" altLang="zh-CN">
                <a:sym typeface="+mn-ea"/>
              </a:rPr>
              <a:t>Client</a:t>
            </a:r>
            <a:r>
              <a:rPr lang="zh-CN" altLang="en-US">
                <a:sym typeface="+mn-ea"/>
              </a:rPr>
              <a:t>交互代码</a:t>
            </a:r>
            <a:r>
              <a:rPr lang="en-US" altLang="zh-CN">
                <a:sym typeface="+mn-ea"/>
              </a:rPr>
              <a:t>2</a:t>
            </a:r>
            <a:endParaRPr lang="en-US" altLang="zh-CN">
              <a:sym typeface="+mn-ea"/>
            </a:endParaRPr>
          </a:p>
        </p:txBody>
      </p:sp>
      <p:pic>
        <p:nvPicPr>
          <p:cNvPr id="4" name="内容占位符 3" descr="2019-11-12_20-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4985" y="1252855"/>
            <a:ext cx="3704590" cy="54165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04360" y="1532255"/>
            <a:ext cx="661479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sz="2000"/>
              <a:t>首先把主体放在</a:t>
            </a:r>
            <a:r>
              <a:rPr lang="en-US" altLang="zh-CN" sz="2000"/>
              <a:t>try</a:t>
            </a:r>
            <a:r>
              <a:rPr lang="zh-CN" altLang="en-US" sz="2000"/>
              <a:t>块里，首先是需要捕获非堵塞模式</a:t>
            </a:r>
            <a:r>
              <a:rPr lang="en-US" altLang="zh-CN" sz="2000"/>
              <a:t>recv</a:t>
            </a:r>
            <a:r>
              <a:rPr lang="zh-CN" altLang="en-US" sz="2000"/>
              <a:t>方法无数据可读的时候抛出的</a:t>
            </a:r>
            <a:r>
              <a:rPr lang="en-US" altLang="zh-CN" sz="2000"/>
              <a:t>socket.error</a:t>
            </a:r>
            <a:r>
              <a:rPr lang="zh-CN" altLang="en-US" sz="2000"/>
              <a:t>异常，其次是捕获来自键盘发出的</a:t>
            </a:r>
            <a:r>
              <a:rPr lang="en-US" altLang="zh-CN" sz="2000"/>
              <a:t>SIGINT</a:t>
            </a:r>
            <a:r>
              <a:rPr lang="zh-CN" altLang="en-US" sz="2000"/>
              <a:t>信号，来进行</a:t>
            </a:r>
            <a:r>
              <a:rPr lang="en-US" altLang="zh-CN" sz="2000"/>
              <a:t>socket</a:t>
            </a:r>
            <a:r>
              <a:rPr lang="zh-CN" altLang="en-US" sz="2000"/>
              <a:t>的清理工作</a:t>
            </a:r>
            <a:endParaRPr lang="zh-CN" altLang="en-US" sz="20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sz="2000"/>
              <a:t>在主循环里因为设置了</a:t>
            </a:r>
            <a:r>
              <a:rPr lang="en-US" altLang="zh-CN" sz="2000"/>
              <a:t>socket</a:t>
            </a:r>
            <a:r>
              <a:rPr lang="zh-CN" altLang="en-US" sz="2000"/>
              <a:t>的非堵塞模式，在调用</a:t>
            </a:r>
            <a:r>
              <a:rPr lang="en-US" altLang="zh-CN" sz="2000"/>
              <a:t>recv</a:t>
            </a:r>
            <a:r>
              <a:rPr lang="zh-CN" altLang="en-US" sz="2000"/>
              <a:t>函数的时候不会主动让操作系统放弃调度进程，所以使用</a:t>
            </a:r>
            <a:r>
              <a:rPr lang="en-US" altLang="zh-CN" sz="2000"/>
              <a:t>sleep</a:t>
            </a:r>
            <a:r>
              <a:rPr lang="zh-CN" altLang="en-US" sz="2000"/>
              <a:t>函数主动放弃</a:t>
            </a:r>
            <a:r>
              <a:rPr lang="en-US" altLang="zh-CN" sz="2000"/>
              <a:t>0.05</a:t>
            </a:r>
            <a:r>
              <a:rPr lang="zh-CN" altLang="en-US" sz="2000"/>
              <a:t>秒的时间片避免加重</a:t>
            </a:r>
            <a:r>
              <a:rPr lang="en-US" altLang="zh-CN" sz="2000"/>
              <a:t>CPU</a:t>
            </a:r>
            <a:r>
              <a:rPr lang="zh-CN" altLang="en-US" sz="2000"/>
              <a:t>负载。</a:t>
            </a:r>
            <a:endParaRPr lang="zh-CN" altLang="en-US" sz="20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sz="2000"/>
              <a:t>随后使用</a:t>
            </a:r>
            <a:r>
              <a:rPr lang="en-US" altLang="zh-CN" sz="2000"/>
              <a:t>recv</a:t>
            </a:r>
            <a:r>
              <a:rPr lang="zh-CN" altLang="en-US" sz="2000"/>
              <a:t>接收</a:t>
            </a:r>
            <a:r>
              <a:rPr lang="en-US" altLang="zh-CN" sz="2000"/>
              <a:t>Client</a:t>
            </a:r>
            <a:r>
              <a:rPr lang="zh-CN" altLang="en-US" sz="2000"/>
              <a:t>传来的数据</a:t>
            </a:r>
            <a:endParaRPr lang="zh-CN" altLang="en-US" sz="20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sz="2000"/>
              <a:t>把</a:t>
            </a:r>
            <a:r>
              <a:rPr lang="en-US" altLang="zh-CN" sz="2000"/>
              <a:t>recv</a:t>
            </a:r>
            <a:r>
              <a:rPr lang="zh-CN" altLang="en-US" sz="2000"/>
              <a:t>接受的</a:t>
            </a:r>
            <a:r>
              <a:rPr lang="en-US" altLang="zh-CN" sz="2000"/>
              <a:t>bytes</a:t>
            </a:r>
            <a:r>
              <a:rPr lang="zh-CN" altLang="en-US" sz="2000"/>
              <a:t>类型进行解码转换成</a:t>
            </a:r>
            <a:r>
              <a:rPr lang="en-US" altLang="zh-CN" sz="2000"/>
              <a:t>String</a:t>
            </a:r>
            <a:endParaRPr lang="en-US" altLang="zh-CN" sz="20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sz="2000"/>
              <a:t>随后的</a:t>
            </a:r>
            <a:r>
              <a:rPr lang="en-US" altLang="zh-CN" sz="2000"/>
              <a:t>if</a:t>
            </a:r>
            <a:r>
              <a:rPr lang="zh-CN" altLang="en-US" sz="2000"/>
              <a:t>块进行</a:t>
            </a:r>
            <a:r>
              <a:rPr lang="en-US" altLang="zh-CN" sz="2000"/>
              <a:t>data</a:t>
            </a:r>
            <a:r>
              <a:rPr lang="zh-CN" altLang="en-US" sz="2000"/>
              <a:t>的判断，进行电机的不同动作</a:t>
            </a:r>
            <a:endParaRPr lang="zh-CN" alt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Android Client</a:t>
            </a:r>
            <a:r>
              <a:rPr lang="zh-CN" altLang="en-US"/>
              <a:t>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首先是登录界面，按下按钮转到主界面</a:t>
            </a:r>
            <a:endParaRPr lang="zh-CN" altLang="en-US"/>
          </a:p>
          <a:p>
            <a:r>
              <a:rPr lang="zh-CN" altLang="en-US"/>
              <a:t>主界面有</a:t>
            </a:r>
            <a:r>
              <a:rPr lang="en-US" altLang="zh-CN"/>
              <a:t>5</a:t>
            </a:r>
            <a:r>
              <a:rPr lang="zh-CN" altLang="en-US"/>
              <a:t>个按钮，一个是开启与数莓派的连接</a:t>
            </a:r>
            <a:endParaRPr lang="zh-CN" altLang="en-US"/>
          </a:p>
          <a:p>
            <a:r>
              <a:rPr lang="zh-CN" altLang="en-US"/>
              <a:t>其余四个是方向按钮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Client</a:t>
            </a:r>
            <a:r>
              <a:rPr lang="zh-CN" altLang="en-US"/>
              <a:t>端代码 启动界面</a:t>
            </a:r>
            <a:endParaRPr lang="en-US" altLang="zh-CN"/>
          </a:p>
        </p:txBody>
      </p:sp>
      <p:pic>
        <p:nvPicPr>
          <p:cNvPr id="4" name="内容占位符 3" descr="Start"/>
          <p:cNvPicPr>
            <a:picLocks noChangeAspect="1"/>
          </p:cNvPicPr>
          <p:nvPr>
            <p:ph idx="1"/>
          </p:nvPr>
        </p:nvPicPr>
        <p:blipFill>
          <a:blip r:embed="rId1"/>
          <a:srcRect r="6990" b="7734"/>
          <a:stretch>
            <a:fillRect/>
          </a:stretch>
        </p:blipFill>
        <p:spPr>
          <a:xfrm>
            <a:off x="17780" y="1588770"/>
            <a:ext cx="5287010" cy="46177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05930" y="2444115"/>
            <a:ext cx="47745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80604020202020204" pitchFamily="34" charset="0"/>
              <a:buNone/>
            </a:pPr>
            <a:r>
              <a:rPr lang="zh-CN" altLang="en-US"/>
              <a:t>这段代码主要是进行</a:t>
            </a:r>
            <a:r>
              <a:rPr lang="en-US" altLang="zh-CN"/>
              <a:t>start</a:t>
            </a:r>
            <a:r>
              <a:rPr lang="zh-CN" altLang="en-US"/>
              <a:t>按钮的</a:t>
            </a:r>
            <a:r>
              <a:rPr lang="en-US" altLang="zh-CN"/>
              <a:t>OnClickListerner</a:t>
            </a:r>
            <a:r>
              <a:rPr lang="zh-CN" altLang="en-US"/>
              <a:t>注册，当按下按钮的时候把两个</a:t>
            </a:r>
            <a:r>
              <a:rPr lang="en-US" altLang="zh-CN"/>
              <a:t>textedit</a:t>
            </a:r>
            <a:r>
              <a:rPr lang="zh-CN" altLang="en-US"/>
              <a:t>的文本传给</a:t>
            </a:r>
            <a:r>
              <a:rPr lang="en-US" altLang="zh-CN"/>
              <a:t>MainActiviry</a:t>
            </a:r>
            <a:r>
              <a:rPr lang="zh-CN" altLang="en-US"/>
              <a:t>随后启动</a:t>
            </a:r>
            <a:r>
              <a:rPr lang="en-US" altLang="zh-CN"/>
              <a:t>MainActiviry</a:t>
            </a:r>
            <a:endParaRPr lang="en-US" altLang="zh-CN"/>
          </a:p>
        </p:txBody>
      </p:sp>
      <p:pic>
        <p:nvPicPr>
          <p:cNvPr id="7" name="图片 6" descr="Screenshot_20191112_202546_com.picar.controll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790" y="2173605"/>
            <a:ext cx="1582420" cy="343027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ID" val="custom222_1*i*1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9.xml><?xml version="1.0" encoding="utf-8"?>
<p:tagLst xmlns:p="http://schemas.openxmlformats.org/presentationml/2006/main">
  <p:tag name="KSO_WM_TAG_VERSION" val="1.0"/>
  <p:tag name="KSO_WM_TEMPLATE_CATEGORY" val="custom"/>
  <p:tag name="KSO_WM_TEMPLATE_INDEX" val="22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ID" val="custom222_1*i*3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0.xml><?xml version="1.0" encoding="utf-8"?>
<p:tagLst xmlns:p="http://schemas.openxmlformats.org/presentationml/2006/main">
  <p:tag name="KSO_WM_TAG_VERSION" val="1.0"/>
  <p:tag name="KSO_WM_TEMPLATE_CATEGORY" val="custom"/>
  <p:tag name="KSO_WM_TEMPLATE_INDEX" val="222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5109_1"/>
  <p:tag name="KSO_WM_TEMPLATE_CATEGORY" val="custom"/>
  <p:tag name="KSO_WM_TEMPLATE_INDEX" val="222"/>
  <p:tag name="KSO_WM_TEMPLATE_SUBCATEGORY" val="combine"/>
  <p:tag name="KSO_WM_TEMPLATE_THUMBS_INDEX" val="1、2、3、4、6、8、9、10、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ID" val="custom222_1*i*3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ID" val="custom222_1*i*4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ID" val="custom222_1*i*4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ID" val="custom222_1*i*1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heme/theme1.xml><?xml version="1.0" encoding="utf-8"?>
<a:theme xmlns:a="http://schemas.openxmlformats.org/drawingml/2006/main" name="company intro">
  <a:themeElements>
    <a:clrScheme name="自定义 1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95959"/>
      </a:accent1>
      <a:accent2>
        <a:srgbClr val="8496B0"/>
      </a:accent2>
      <a:accent3>
        <a:srgbClr val="5A6E8C"/>
      </a:accent3>
      <a:accent4>
        <a:srgbClr val="E4E4E4"/>
      </a:accent4>
      <a:accent5>
        <a:srgbClr val="034A90"/>
      </a:accent5>
      <a:accent6>
        <a:srgbClr val="595959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2002</Words>
  <Application>WPS 演示</Application>
  <PresentationFormat>宽屏</PresentationFormat>
  <Paragraphs>104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黑体</vt:lpstr>
      <vt:lpstr>文泉驿微米黑</vt:lpstr>
      <vt:lpstr>Liberation Sans</vt:lpstr>
      <vt:lpstr>微软雅黑</vt:lpstr>
      <vt:lpstr>宋体</vt:lpstr>
      <vt:lpstr>Arial Unicode MS</vt:lpstr>
      <vt:lpstr>微软雅黑</vt:lpstr>
      <vt:lpstr>company intro</vt:lpstr>
      <vt:lpstr>数莓派小车</vt:lpstr>
      <vt:lpstr>数莓派小车原理</vt:lpstr>
      <vt:lpstr>数莓派Server端</vt:lpstr>
      <vt:lpstr>Server端电机控制代码1</vt:lpstr>
      <vt:lpstr>Server端电机控制代码2</vt:lpstr>
      <vt:lpstr>Server端与Client交互代码1</vt:lpstr>
      <vt:lpstr>Server端与Client交互代码2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</dc:creator>
  <cp:lastModifiedBy>lin</cp:lastModifiedBy>
  <cp:revision>26</cp:revision>
  <dcterms:created xsi:type="dcterms:W3CDTF">2019-11-12T13:14:49Z</dcterms:created>
  <dcterms:modified xsi:type="dcterms:W3CDTF">2019-11-12T13:14:49Z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