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340" r:id="rId5"/>
    <p:sldId id="326" r:id="rId6"/>
    <p:sldId id="308" r:id="rId7"/>
    <p:sldId id="322" r:id="rId8"/>
    <p:sldId id="343" r:id="rId9"/>
    <p:sldId id="324" r:id="rId10"/>
    <p:sldId id="342" r:id="rId11"/>
    <p:sldId id="344" r:id="rId12"/>
    <p:sldId id="309" r:id="rId13"/>
    <p:sldId id="311" r:id="rId14"/>
    <p:sldId id="310" r:id="rId15"/>
    <p:sldId id="312" r:id="rId16"/>
    <p:sldId id="320" r:id="rId17"/>
    <p:sldId id="339" r:id="rId18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40"/>
    <p:restoredTop sz="74063"/>
  </p:normalViewPr>
  <p:slideViewPr>
    <p:cSldViewPr snapToGrid="0">
      <p:cViewPr>
        <p:scale>
          <a:sx n="105" d="100"/>
          <a:sy n="105" d="100"/>
        </p:scale>
        <p:origin x="384" y="-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6E7-AC74-B24A-8D7A-61E847F3340B}" type="datetimeFigureOut">
              <a:rPr lang="en-TW" smtClean="0"/>
              <a:t>2023/8/8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F491-1A87-C04E-B10B-064C4551D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用 </a:t>
            </a:r>
            <a:r>
              <a:rPr lang="en-US" dirty="0" err="1"/>
              <a:t>graph_self</a:t>
            </a:r>
            <a:r>
              <a:rPr lang="en-US" dirty="0"/>
              <a:t> </a:t>
            </a:r>
            <a:r>
              <a:rPr lang="zh-TW" altLang="en-US" dirty="0"/>
              <a:t>的圖畫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之前有用 </a:t>
            </a:r>
            <a:r>
              <a:rPr lang="en-US" dirty="0"/>
              <a:t>Sigma </a:t>
            </a:r>
            <a:r>
              <a:rPr lang="zh-TW" altLang="en-US" dirty="0"/>
              <a:t>替每個 </a:t>
            </a:r>
            <a:r>
              <a:rPr lang="en-US" dirty="0"/>
              <a:t>triplet </a:t>
            </a:r>
            <a:r>
              <a:rPr lang="zh-TW" altLang="en-US" dirty="0"/>
              <a:t>標上 </a:t>
            </a:r>
            <a:r>
              <a:rPr lang="en-US" dirty="0"/>
              <a:t>TTP，</a:t>
            </a:r>
            <a:r>
              <a:rPr lang="zh-TW" altLang="en-US" dirty="0"/>
              <a:t>用 </a:t>
            </a:r>
            <a:r>
              <a:rPr lang="en-US" dirty="0"/>
              <a:t>Sigma </a:t>
            </a:r>
            <a:r>
              <a:rPr lang="zh-TW" altLang="en-US" dirty="0"/>
              <a:t>規則可能會標到一個以上的 </a:t>
            </a:r>
            <a:r>
              <a:rPr lang="en-US" dirty="0"/>
              <a:t>TTP</a:t>
            </a:r>
          </a:p>
          <a:p>
            <a:r>
              <a:rPr lang="en-US" dirty="0"/>
              <a:t>3. Sigma </a:t>
            </a:r>
            <a:r>
              <a:rPr lang="zh-TW" altLang="en-US" dirty="0"/>
              <a:t>標到的 </a:t>
            </a:r>
            <a:r>
              <a:rPr lang="en-US" dirty="0"/>
              <a:t>TTPs </a:t>
            </a:r>
            <a:r>
              <a:rPr lang="zh-TW" altLang="en-US" dirty="0"/>
              <a:t>中，只要有一個與 </a:t>
            </a:r>
            <a:r>
              <a:rPr lang="en-US" dirty="0"/>
              <a:t>truth label </a:t>
            </a:r>
            <a:r>
              <a:rPr lang="zh-TW" altLang="en-US" dirty="0"/>
              <a:t>的 </a:t>
            </a:r>
            <a:r>
              <a:rPr lang="en-US" dirty="0"/>
              <a:t>TTP </a:t>
            </a:r>
            <a:r>
              <a:rPr lang="zh-TW" altLang="en-US" dirty="0"/>
              <a:t>一樣，就算標對</a:t>
            </a:r>
          </a:p>
          <a:p>
            <a:r>
              <a:rPr lang="en-US" altLang="zh-TW" dirty="0"/>
              <a:t>4. </a:t>
            </a:r>
            <a:r>
              <a:rPr lang="zh-TW" altLang="en-US" dirty="0"/>
              <a:t>這個檔案中，</a:t>
            </a:r>
            <a:r>
              <a:rPr lang="en-US" dirty="0"/>
              <a:t>Truth Label </a:t>
            </a:r>
            <a:r>
              <a:rPr lang="zh-TW" altLang="en-US" dirty="0"/>
              <a:t>和 </a:t>
            </a:r>
            <a:r>
              <a:rPr lang="en-US" dirty="0"/>
              <a:t>Sigma Labels </a:t>
            </a:r>
            <a:r>
              <a:rPr lang="zh-TW" altLang="en-US" dirty="0"/>
              <a:t>用空格分開（</a:t>
            </a:r>
            <a:r>
              <a:rPr lang="en-US" altLang="zh-TW" dirty="0"/>
              <a:t>`</a:t>
            </a:r>
            <a:r>
              <a:rPr lang="en-US" dirty="0"/>
              <a:t>http://140.109.19.22:8888/edit/</a:t>
            </a:r>
            <a:r>
              <a:rPr lang="en-US" dirty="0" err="1"/>
              <a:t>euni_final</a:t>
            </a:r>
            <a:r>
              <a:rPr lang="en-US" dirty="0"/>
              <a:t>/Sigma/</a:t>
            </a:r>
            <a:r>
              <a:rPr lang="en-US" dirty="0" err="1"/>
              <a:t>result_metrics</a:t>
            </a:r>
            <a:r>
              <a:rPr lang="en-US" dirty="0"/>
              <a:t>/20230708_all/synthesize/v3`）</a:t>
            </a:r>
          </a:p>
          <a:p>
            <a:r>
              <a:rPr lang="en-US" dirty="0"/>
              <a:t>5. </a:t>
            </a:r>
            <a:r>
              <a:rPr lang="zh-TW" altLang="en-US" dirty="0"/>
              <a:t>原本的圖用虛線，標到的用實線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040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5280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7721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161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你定義了一個基於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(Graph Attention Network)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的神經網路模型。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是一種圖卷積神經網路，其中每個節點通過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attention mechanism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而不僅僅是平均鄰居特徵來更新其特徵。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TW" dirty="0"/>
          </a:p>
          <a:p>
            <a:pPr algn="l"/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前向方法 </a:t>
            </a:r>
            <a:r>
              <a:rPr lang="en-US" altLang="zh-TW" b="1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forward)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首先，它通過第一個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層將輸入特徵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轉換成新的特徵。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使用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方法來重塑特徵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tensor，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使其維度適應多頭注意力的輸出。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使用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進行正則化。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通過第二個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層進行另一次特徵轉換。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將這些輸出特徵存儲為新的節點特徵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h_out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最後，使用平均池化來彙總整個圖的節點特徵，得到一個圖級別的輸出特徵。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PyTorch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tensor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中的一個方法，它允許您重塑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tensor。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換句話說，您可以使用它來改變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的維度和大小，但是內容和數據順序保持不變。</a:t>
            </a: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901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78851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75678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48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59-54F0-A23F-B4F6-62507F4D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FC29-1808-37CA-0726-C905913C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1F7A-6A95-C355-A547-506009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4EF8-F8EE-1948-B7F8-CDE2BA55EBA3}" type="datetime1">
              <a:rPr lang="en-US" smtClean="0"/>
              <a:t>8/8/23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F00-51F3-BA74-22FE-0CC051B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2B-960C-07FE-DDEE-96CD99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FDC-34C4-BFC3-BA64-305C94E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E0D-D469-A673-BC92-B39938BE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7835-86E1-82AE-A02B-7F25C728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AD7-2116-5A41-8EDE-6BB6E81970E0}" type="datetime1">
              <a:rPr lang="en-US" smtClean="0"/>
              <a:t>8/8/23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6066-61ED-03F7-70E9-95AC1CF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C54-D4E8-460B-E801-FE8A893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4E25-F354-3572-2DCA-751B6505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D73B-CF98-C5B8-51FD-C0D22E7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F0CD-404C-8269-A4CD-717DD4ED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AFA-ACA5-D643-AFA2-7E457DD24DF7}" type="datetime1">
              <a:rPr lang="en-US" smtClean="0"/>
              <a:t>8/8/23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8DC-032A-A5E8-2849-DBFE641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758-FD94-6611-1BD3-87789B4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0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A60-1021-74DB-DEFF-86316B7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8B4-6EA8-9142-2DDA-9FB15EF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3A3B-50D6-240E-E774-494DA922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D64-0D43-8343-8F3E-0CF7D359B229}" type="datetime1">
              <a:rPr lang="en-US" smtClean="0"/>
              <a:t>8/8/23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A08B-0CC7-F10B-E78F-AF2410F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6BB-8244-A97F-1239-07E303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1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64D-589F-D2A1-5C59-FA836CC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9640-1DA7-4890-DE8F-B8971BE4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E9A3-9B69-CA9C-ACD4-A36A9C1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2B9-C19E-4847-96A2-4C98048AC6CB}" type="datetime1">
              <a:rPr lang="en-US" smtClean="0"/>
              <a:t>8/8/23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1C1-9C8D-D120-9E99-759948C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810-E542-DD8F-A3AC-E53B56E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56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83A-282A-578B-297F-8C7D6974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C5C-7642-FB92-981C-50838C11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12EC-0374-5714-99E8-658D462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E5A9-6D34-A5E4-CCD7-3C42D82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34B1-02FE-FD4D-9B2E-AB7942E9D2EE}" type="datetime1">
              <a:rPr lang="en-US" smtClean="0"/>
              <a:t>8/8/23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E5D1-7E2B-CCF2-536D-8B49A09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B72-D72A-4A79-4416-748A895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18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130-0AFF-D064-C2A5-C13D99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B809-C290-EA5E-AE8C-8F89AFED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F48F-CE7C-1FCB-C518-E293AA5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CAAE0-2588-9933-3EAE-1F130197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BDCC-D61B-8F1D-71F0-8252B04D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F6E-7A48-5F7B-2BF1-1681DE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55BE-0370-354B-B7DC-74287DCA0691}" type="datetime1">
              <a:rPr lang="en-US" smtClean="0"/>
              <a:t>8/8/23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F0B16-B5EF-FC72-15ED-248D2C6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71A8-A1A8-7DC0-62CC-8CF4F95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87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E344-B093-DB29-B166-3D9482A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422A-F9E1-5CFD-302F-F1C237A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947-CD42-C640-AA68-FF39D56394B9}" type="datetime1">
              <a:rPr lang="en-US" smtClean="0"/>
              <a:t>8/8/23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0A2C-6A67-F602-A591-D6C167D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2E6E-08F0-A3D8-5365-6D221E4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EAF2-157D-BF56-0F39-C77780C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8767-BFAB-074B-897C-98257EF1C28A}" type="datetime1">
              <a:rPr lang="en-US" smtClean="0"/>
              <a:t>8/8/23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5746-6DDF-2D6C-DF51-00071B6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5C7-94F6-8EAC-5C29-8442D0A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75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96-3EBC-8D98-B516-71A79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9688-E508-B0DE-FC5B-34360AA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0E8-5B0C-6543-C859-538D7C5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B910-1785-6C42-1420-291884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063-3940-FF48-A04A-958D086D794C}" type="datetime1">
              <a:rPr lang="en-US" smtClean="0"/>
              <a:t>8/8/23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E5D-20DD-0AD1-3B64-29A5EF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7F50-995B-0C22-E162-07186DA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109-F1F9-ECD7-52A5-BFD907E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B6EF-DC40-5CBD-7DFC-AFE5FF8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190F6-29A9-541F-AB1D-51FA92E8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9B1-A4CF-97F5-C959-CEB73B1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3AD-49F2-434D-BD1B-37AEE374DAF5}" type="datetime1">
              <a:rPr lang="en-US" smtClean="0"/>
              <a:t>8/8/23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335C-D4EB-FA3C-4D8D-C236334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20B9-F721-CC60-98F3-CF50F39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D6E51-91AA-0A52-04A2-4EA7C1A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FCB-F5E4-FE49-EF10-E7B7415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18FA-35E5-9FFE-94CF-CC71EF52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6C80-6E0D-374C-9F82-A170BB459CEA}" type="datetime1">
              <a:rPr lang="en-US" smtClean="0"/>
              <a:t>8/8/23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DB13-DC06-EE18-D528-2621428D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789-D110-4C45-398C-13211D2C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2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8B-D060-737F-9B17-ED60EDF1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b="1" dirty="0"/>
              <a:t>Progess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3297-90AB-51B6-ECCD-73826C02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Tsung-Min Pai </a:t>
            </a:r>
          </a:p>
          <a:p>
            <a:r>
              <a:rPr lang="en-TW" dirty="0"/>
              <a:t>2023/8/9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10A-1B18-3418-691F-6757655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03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2" y="81290"/>
            <a:ext cx="10515600" cy="1325563"/>
          </a:xfrm>
        </p:spPr>
        <p:txBody>
          <a:bodyPr/>
          <a:lstStyle/>
          <a:p>
            <a:r>
              <a:rPr lang="en-TW" b="1" dirty="0"/>
              <a:t>Graph Attention Network - GAT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10</a:t>
            </a:fld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8CC4F-3388-8B07-8691-8B225726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794" y="1623980"/>
            <a:ext cx="10515600" cy="43847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487A96-0596-0249-45A4-AD77B667878A}"/>
              </a:ext>
            </a:extLst>
          </p:cNvPr>
          <p:cNvSpPr txBox="1"/>
          <p:nvPr/>
        </p:nvSpPr>
        <p:spPr>
          <a:xfrm>
            <a:off x="639794" y="5987018"/>
            <a:ext cx="374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the </a:t>
            </a:r>
            <a:r>
              <a:rPr lang="en-TW" b="1" dirty="0"/>
              <a:t>new</a:t>
            </a:r>
            <a:r>
              <a:rPr lang="en-TW" dirty="0"/>
              <a:t> verison of the dataset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461B62-884D-678E-13E5-C0C0952D7135}"/>
              </a:ext>
            </a:extLst>
          </p:cNvPr>
          <p:cNvSpPr/>
          <p:nvPr/>
        </p:nvSpPr>
        <p:spPr>
          <a:xfrm>
            <a:off x="1348953" y="1995821"/>
            <a:ext cx="2656406" cy="208979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96111-A6D4-C2DC-2B2F-31F0BD174885}"/>
              </a:ext>
            </a:extLst>
          </p:cNvPr>
          <p:cNvSpPr txBox="1"/>
          <p:nvPr/>
        </p:nvSpPr>
        <p:spPr>
          <a:xfrm>
            <a:off x="492628" y="125464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</p:spTree>
    <p:extLst>
      <p:ext uri="{BB962C8B-B14F-4D97-AF65-F5344CB8AC3E}">
        <p14:creationId xmlns:p14="http://schemas.microsoft.com/office/powerpoint/2010/main" val="72199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2" y="81290"/>
            <a:ext cx="10515600" cy="1325563"/>
          </a:xfrm>
        </p:spPr>
        <p:txBody>
          <a:bodyPr/>
          <a:lstStyle/>
          <a:p>
            <a:r>
              <a:rPr lang="en-TW" b="1" dirty="0"/>
              <a:t>Graph Attention Network - GAT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11</a:t>
            </a:fld>
            <a:endParaRPr lang="en-TW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997F1F-458C-A4A0-25ED-88B6D1776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7447"/>
            <a:ext cx="8159496" cy="1303253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3B345103-8A62-9CD1-55F8-78FCFBE94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47863" y="2877058"/>
            <a:ext cx="4858299" cy="1548638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1D2B5E-7961-E4E2-255A-C0AA37DF6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678970"/>
            <a:ext cx="4691732" cy="15608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D5F4688-B639-C3E9-8202-569830807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77058"/>
            <a:ext cx="4691732" cy="15486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2EB75E-88CD-0638-569A-7A1673222B82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>
            <a:off x="3184066" y="4425696"/>
            <a:ext cx="0" cy="253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2FB6A3-D510-CEBA-4B95-740161ACCFB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529932" y="3651377"/>
            <a:ext cx="517931" cy="1027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BF230E-99AC-905C-7E03-4371B16F6759}"/>
              </a:ext>
            </a:extLst>
          </p:cNvPr>
          <p:cNvSpPr txBox="1"/>
          <p:nvPr/>
        </p:nvSpPr>
        <p:spPr>
          <a:xfrm>
            <a:off x="6047863" y="4876507"/>
            <a:ext cx="5122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Validation accuracy stop at 0.4796 since epoch 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Model? Dataset? Preprocessing? Training steps?</a:t>
            </a:r>
          </a:p>
        </p:txBody>
      </p:sp>
    </p:spTree>
    <p:extLst>
      <p:ext uri="{BB962C8B-B14F-4D97-AF65-F5344CB8AC3E}">
        <p14:creationId xmlns:p14="http://schemas.microsoft.com/office/powerpoint/2010/main" val="354913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3805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TW" b="1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02" y="4396671"/>
            <a:ext cx="10343911" cy="2142241"/>
          </a:xfrm>
        </p:spPr>
        <p:txBody>
          <a:bodyPr>
            <a:noAutofit/>
          </a:bodyPr>
          <a:lstStyle/>
          <a:p>
            <a:pPr lvl="1"/>
            <a:r>
              <a:rPr lang="en-TW" sz="2800" dirty="0"/>
              <a:t>Successfully </a:t>
            </a:r>
            <a:r>
              <a:rPr lang="en-TW" sz="2800" b="1" dirty="0"/>
              <a:t>upload</a:t>
            </a:r>
            <a:r>
              <a:rPr lang="en-TW" sz="2800" dirty="0"/>
              <a:t> the pdf files</a:t>
            </a:r>
          </a:p>
          <a:p>
            <a:pPr lvl="1"/>
            <a:r>
              <a:rPr lang="en-TW" sz="2800" dirty="0"/>
              <a:t>Successfully </a:t>
            </a:r>
            <a:r>
              <a:rPr lang="en-US" sz="2800" b="1" dirty="0"/>
              <a:t>export</a:t>
            </a:r>
            <a:r>
              <a:rPr lang="en-US" sz="2800" dirty="0"/>
              <a:t> the pdf files</a:t>
            </a:r>
          </a:p>
          <a:p>
            <a:pPr lvl="2"/>
            <a:r>
              <a:rPr lang="en-US" dirty="0"/>
              <a:t>Click 3 times and scroll 1/3 of the window size</a:t>
            </a: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13</a:t>
            </a:fld>
            <a:endParaRPr lang="en-TW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46E4E-632E-7157-26B3-2160A0BCE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55877"/>
            <a:ext cx="9898117" cy="3025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C6975-B6D6-3E69-C959-BBFFABE9B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785" y="5690398"/>
            <a:ext cx="6283206" cy="7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8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29300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97907"/>
            <a:ext cx="10515600" cy="1325563"/>
          </a:xfrm>
        </p:spPr>
        <p:txBody>
          <a:bodyPr/>
          <a:lstStyle/>
          <a:p>
            <a:r>
              <a:rPr lang="en-TW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32" y="1389358"/>
            <a:ext cx="10800644" cy="48328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Figure out the reason causing the currently bad performance on both GCN, GAT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Read some paper about these GNN models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Try the GraphSAGE</a:t>
            </a:r>
          </a:p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Try to upload and export HTML files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Transfer them into labeled data</a:t>
            </a:r>
          </a:p>
          <a:p>
            <a:pPr>
              <a:lnSpc>
                <a:spcPct val="110000"/>
              </a:lnSpc>
            </a:pPr>
            <a:r>
              <a:rPr lang="en-TW" b="1" dirty="0"/>
              <a:t>Graphormer </a:t>
            </a:r>
            <a:r>
              <a:rPr lang="en-TW" dirty="0"/>
              <a:t>(if available)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Write the trainer (training part) 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199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16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2872018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17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64676" y="-328064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  <a:br>
              <a:rPr lang="en-TW" dirty="0"/>
            </a:br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B9031-7499-0304-FF13-6304A170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72" y="1432254"/>
            <a:ext cx="76962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5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r>
              <a:rPr lang="en-TW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26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Graph - Data Analysis</a:t>
            </a:r>
          </a:p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GAT 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GCN</a:t>
            </a:r>
          </a:p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4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Graph -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8298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56" y="89228"/>
            <a:ext cx="10515600" cy="1325563"/>
          </a:xfrm>
        </p:spPr>
        <p:txBody>
          <a:bodyPr/>
          <a:lstStyle/>
          <a:p>
            <a:r>
              <a:rPr lang="en-TW" b="1" dirty="0"/>
              <a:t>Graph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6" y="1414791"/>
            <a:ext cx="10641724" cy="415393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dirty="0"/>
              <a:t>Considering the </a:t>
            </a:r>
            <a:r>
              <a:rPr lang="en-TW" b="1" dirty="0"/>
              <a:t>entity</a:t>
            </a:r>
            <a:r>
              <a:rPr lang="en-TW" dirty="0"/>
              <a:t> of each nodes </a:t>
            </a:r>
            <a:r>
              <a:rPr lang="en-TW" sz="2000" dirty="0">
                <a:sym typeface="Wingdings" pitchFamily="2" charset="2"/>
              </a:rPr>
              <a:t></a:t>
            </a:r>
            <a:r>
              <a:rPr lang="en-TW" dirty="0">
                <a:sym typeface="Wingdings" pitchFamily="2" charset="2"/>
              </a:rPr>
              <a:t> Give each different shapes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Process</a:t>
            </a:r>
            <a:r>
              <a:rPr lang="en-US" dirty="0"/>
              <a:t>: circle,</a:t>
            </a:r>
            <a:r>
              <a:rPr lang="zh-TW" altLang="en-US" dirty="0"/>
              <a:t> </a:t>
            </a:r>
            <a:r>
              <a:rPr lang="en-US" b="1" dirty="0"/>
              <a:t>Registry</a:t>
            </a:r>
            <a:r>
              <a:rPr lang="en-US" dirty="0"/>
              <a:t>: hexagon, </a:t>
            </a:r>
            <a:r>
              <a:rPr lang="en-US" b="1" dirty="0"/>
              <a:t>File</a:t>
            </a:r>
            <a:r>
              <a:rPr lang="en-US" dirty="0"/>
              <a:t>: square, </a:t>
            </a:r>
            <a:r>
              <a:rPr lang="en-US" b="1" dirty="0"/>
              <a:t>Network</a:t>
            </a:r>
            <a:r>
              <a:rPr lang="en-US" dirty="0"/>
              <a:t>: diamond</a:t>
            </a:r>
          </a:p>
          <a:p>
            <a:pPr>
              <a:lnSpc>
                <a:spcPct val="110000"/>
              </a:lnSpc>
            </a:pPr>
            <a:endParaRPr lang="en-TW" dirty="0">
              <a:sym typeface="Wingdings" pitchFamily="2" charset="2"/>
            </a:endParaRPr>
          </a:p>
          <a:p>
            <a:pPr>
              <a:lnSpc>
                <a:spcPct val="110000"/>
              </a:lnSpc>
            </a:pPr>
            <a:r>
              <a:rPr lang="en-TW" dirty="0">
                <a:sym typeface="Wingdings" pitchFamily="2" charset="2"/>
              </a:rPr>
              <a:t>Plot a big graph contains </a:t>
            </a:r>
            <a:r>
              <a:rPr lang="en-TW" b="1" dirty="0">
                <a:sym typeface="Wingdings" pitchFamily="2" charset="2"/>
              </a:rPr>
              <a:t>165 A</a:t>
            </a:r>
            <a:r>
              <a:rPr lang="en-US" b="1" dirty="0">
                <a:sym typeface="Wingdings" pitchFamily="2" charset="2"/>
              </a:rPr>
              <a:t>Ps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Compare the real labels with the predicted labels of </a:t>
            </a:r>
            <a:r>
              <a:rPr lang="en-US" b="1" dirty="0">
                <a:sym typeface="Wingdings" pitchFamily="2" charset="2"/>
              </a:rPr>
              <a:t>Sigma</a:t>
            </a:r>
            <a:r>
              <a:rPr lang="en-US" dirty="0">
                <a:sym typeface="Wingdings" pitchFamily="2" charset="2"/>
              </a:rPr>
              <a:t> Rule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If matched: </a:t>
            </a:r>
            <a:r>
              <a:rPr lang="en-US" b="1" dirty="0">
                <a:sym typeface="Wingdings" pitchFamily="2" charset="2"/>
              </a:rPr>
              <a:t>red</a:t>
            </a:r>
            <a:r>
              <a:rPr lang="en-US" dirty="0">
                <a:sym typeface="Wingdings" pitchFamily="2" charset="2"/>
              </a:rPr>
              <a:t> nodes with red </a:t>
            </a:r>
            <a:r>
              <a:rPr lang="en-US" b="1" dirty="0">
                <a:sym typeface="Wingdings" pitchFamily="2" charset="2"/>
              </a:rPr>
              <a:t>solid</a:t>
            </a:r>
            <a:r>
              <a:rPr lang="en-US" dirty="0">
                <a:sym typeface="Wingdings" pitchFamily="2" charset="2"/>
              </a:rPr>
              <a:t> line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If not matched: half </a:t>
            </a:r>
            <a:r>
              <a:rPr lang="en-US" b="1" dirty="0">
                <a:sym typeface="Wingdings" pitchFamily="2" charset="2"/>
              </a:rPr>
              <a:t>transparent</a:t>
            </a:r>
            <a:r>
              <a:rPr lang="en-US" dirty="0">
                <a:sym typeface="Wingdings" pitchFamily="2" charset="2"/>
              </a:rPr>
              <a:t> red nodes with black </a:t>
            </a:r>
            <a:r>
              <a:rPr lang="en-US" b="1" dirty="0">
                <a:sym typeface="Wingdings" pitchFamily="2" charset="2"/>
              </a:rPr>
              <a:t>dotted</a:t>
            </a:r>
            <a:r>
              <a:rPr lang="en-US" dirty="0">
                <a:sym typeface="Wingdings" pitchFamily="2" charset="2"/>
              </a:rPr>
              <a:t> line</a:t>
            </a:r>
          </a:p>
          <a:p>
            <a:pPr>
              <a:lnSpc>
                <a:spcPct val="110000"/>
              </a:lnSpc>
            </a:pPr>
            <a:endParaRPr lang="en-US" dirty="0">
              <a:sym typeface="Wingdings" pitchFamily="2" charset="2"/>
            </a:endParaRPr>
          </a:p>
          <a:p>
            <a:pPr>
              <a:lnSpc>
                <a:spcPct val="110000"/>
              </a:lnSpc>
            </a:pPr>
            <a:endParaRPr lang="en-TW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4</a:t>
            </a:fld>
            <a:endParaRPr lang="en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4EC431-1622-7562-205F-693A07039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756" y="5257687"/>
            <a:ext cx="5359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1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21" y="89398"/>
            <a:ext cx="10515600" cy="1325563"/>
          </a:xfrm>
        </p:spPr>
        <p:txBody>
          <a:bodyPr/>
          <a:lstStyle/>
          <a:p>
            <a:r>
              <a:rPr lang="en-TW" b="1" dirty="0"/>
              <a:t>Graph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46" y="3022780"/>
            <a:ext cx="3971823" cy="214243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Many of them are not matched!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5</a:t>
            </a:fld>
            <a:endParaRPr lang="en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7C1A4-B5F2-1ACE-A2B4-2D10E4E39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46" y="3472438"/>
            <a:ext cx="11810254" cy="338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036444-253E-617B-C33E-08C1B0F65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854" y="89398"/>
            <a:ext cx="7772400" cy="34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2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1724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22" y="42396"/>
            <a:ext cx="10515600" cy="1325563"/>
          </a:xfrm>
        </p:spPr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7</a:t>
            </a:fld>
            <a:endParaRPr lang="en-TW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E6027-B6B3-ACA7-BBED-2E9701F2F18E}"/>
              </a:ext>
            </a:extLst>
          </p:cNvPr>
          <p:cNvSpPr txBox="1"/>
          <p:nvPr/>
        </p:nvSpPr>
        <p:spPr>
          <a:xfrm>
            <a:off x="996126" y="5843454"/>
            <a:ext cx="4774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165 A</a:t>
            </a:r>
            <a:r>
              <a:rPr lang="en-US" dirty="0"/>
              <a:t>Ps + 35 benign (connected subgraph)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is come from the </a:t>
            </a:r>
            <a:r>
              <a:rPr lang="en-US" b="1" dirty="0" err="1"/>
              <a:t>LabelEncoder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AF80F-C3B6-B3B2-0641-CE0120C7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309359"/>
            <a:ext cx="10515600" cy="4351338"/>
          </a:xfrm>
        </p:spPr>
        <p:txBody>
          <a:bodyPr/>
          <a:lstStyle/>
          <a:p>
            <a:r>
              <a:rPr lang="en-TW" dirty="0"/>
              <a:t>Old Version:</a:t>
            </a:r>
          </a:p>
          <a:p>
            <a:endParaRPr lang="en-TW" dirty="0"/>
          </a:p>
          <a:p>
            <a:endParaRPr lang="en-TW" dirty="0"/>
          </a:p>
          <a:p>
            <a:endParaRPr lang="en-TW" dirty="0"/>
          </a:p>
          <a:p>
            <a:r>
              <a:rPr lang="en-TW" dirty="0"/>
              <a:t>New Version: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5E7652-DD5D-63A7-1CF5-14D008E56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3972"/>
            <a:ext cx="11075695" cy="10563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8D2A5C-B586-4B4F-FFBA-BBDD65CA3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67654"/>
            <a:ext cx="11165546" cy="11550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B2616A-C3BA-5F1B-6353-7641BB607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112339"/>
            <a:ext cx="11165546" cy="6269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2F1BE1-1ACB-53E0-AEE8-DFD143457FD6}"/>
              </a:ext>
            </a:extLst>
          </p:cNvPr>
          <p:cNvSpPr txBox="1"/>
          <p:nvPr/>
        </p:nvSpPr>
        <p:spPr>
          <a:xfrm>
            <a:off x="6420973" y="5843454"/>
            <a:ext cx="454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Multiply 200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Train:Validation:Test = 3:1:1</a:t>
            </a:r>
          </a:p>
        </p:txBody>
      </p:sp>
    </p:spTree>
    <p:extLst>
      <p:ext uri="{BB962C8B-B14F-4D97-AF65-F5344CB8AC3E}">
        <p14:creationId xmlns:p14="http://schemas.microsoft.com/office/powerpoint/2010/main" val="347676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9" y="70553"/>
            <a:ext cx="10515600" cy="1325563"/>
          </a:xfrm>
        </p:spPr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8</a:t>
            </a:fld>
            <a:endParaRPr lang="en-TW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AF80F-C3B6-B3B2-0641-CE0120C7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13" y="1253331"/>
            <a:ext cx="10260106" cy="683045"/>
          </a:xfrm>
        </p:spPr>
        <p:txBody>
          <a:bodyPr/>
          <a:lstStyle/>
          <a:p>
            <a:r>
              <a:rPr lang="en-TW" dirty="0"/>
              <a:t>New Version:</a:t>
            </a:r>
          </a:p>
          <a:p>
            <a:pPr marL="0" indent="0">
              <a:buNone/>
            </a:pPr>
            <a:endParaRPr lang="en-TW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8D2A5C-B586-4B4F-FFBA-BBDD65CA3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20" y="1771957"/>
            <a:ext cx="11165546" cy="1155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474512-C61D-47D4-AE20-A16BE72BD29E}"/>
              </a:ext>
            </a:extLst>
          </p:cNvPr>
          <p:cNvSpPr txBox="1"/>
          <p:nvPr/>
        </p:nvSpPr>
        <p:spPr>
          <a:xfrm>
            <a:off x="468913" y="3678694"/>
            <a:ext cx="117583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Since assigning the node id as the node feature is a little bit weird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Map the </a:t>
            </a:r>
            <a:r>
              <a:rPr lang="en-US" b="1" dirty="0"/>
              <a:t>n</a:t>
            </a:r>
            <a:r>
              <a:rPr lang="en-TW" b="1" dirty="0"/>
              <a:t>ode_feat </a:t>
            </a:r>
            <a:r>
              <a:rPr lang="en-TW" dirty="0"/>
              <a:t>to its </a:t>
            </a:r>
            <a:r>
              <a:rPr lang="en-TW" b="1" dirty="0"/>
              <a:t>embedding</a:t>
            </a:r>
            <a:r>
              <a:rPr lang="en-TW" dirty="0"/>
              <a:t> based on the </a:t>
            </a:r>
            <a:r>
              <a:rPr lang="en-US" b="1" dirty="0"/>
              <a:t>transR_50.vec.json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node id correspond to a vector of </a:t>
            </a:r>
            <a:r>
              <a:rPr lang="en-US" b="1" dirty="0">
                <a:sym typeface="Wingdings" pitchFamily="2" charset="2"/>
              </a:rPr>
              <a:t>50-dim</a:t>
            </a:r>
            <a:endParaRPr lang="en-US" sz="2400" b="1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have the maps record the:</a:t>
            </a:r>
          </a:p>
          <a:p>
            <a:pPr marL="914400" lvl="1" indent="-457200">
              <a:buAutoNum type="arabicPeriod"/>
            </a:pPr>
            <a:r>
              <a:rPr lang="en-US" b="1" dirty="0"/>
              <a:t>label</a:t>
            </a:r>
            <a:r>
              <a:rPr lang="en-US" dirty="0"/>
              <a:t> to original </a:t>
            </a:r>
            <a:r>
              <a:rPr lang="en-US" b="1" dirty="0"/>
              <a:t>name</a:t>
            </a:r>
            <a:r>
              <a:rPr lang="en-US" dirty="0"/>
              <a:t> of AP</a:t>
            </a:r>
          </a:p>
          <a:p>
            <a:pPr marL="914400" lvl="1" indent="-457200">
              <a:buAutoNum type="arabicPeriod"/>
            </a:pPr>
            <a:r>
              <a:rPr lang="en-US" b="1" dirty="0"/>
              <a:t>Real node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en-US" dirty="0"/>
              <a:t> to the </a:t>
            </a:r>
            <a:r>
              <a:rPr lang="en-US" b="1" dirty="0"/>
              <a:t>DGL</a:t>
            </a:r>
            <a:r>
              <a:rPr lang="en-US" dirty="0"/>
              <a:t> (Deep Graph Library) node id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ym typeface="Wingdings" pitchFamily="2" charset="2"/>
            </a:endParaRP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0DDAD47B-8858-3345-48AC-298C2D284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524" y="5017522"/>
            <a:ext cx="4599242" cy="925135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6B42BFCC-067E-EC71-DC09-F2B602487D40}"/>
              </a:ext>
            </a:extLst>
          </p:cNvPr>
          <p:cNvSpPr/>
          <p:nvPr/>
        </p:nvSpPr>
        <p:spPr>
          <a:xfrm>
            <a:off x="9672145" y="4443001"/>
            <a:ext cx="508175" cy="45266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0939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68" y="89416"/>
            <a:ext cx="10515600" cy="1325563"/>
          </a:xfrm>
        </p:spPr>
        <p:txBody>
          <a:bodyPr/>
          <a:lstStyle/>
          <a:p>
            <a:r>
              <a:rPr lang="en-TW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9</a:t>
            </a:fld>
            <a:endParaRPr lang="en-TW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075D65-603F-E7BD-FF0A-E28275FB4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717" r="-802"/>
          <a:stretch/>
        </p:blipFill>
        <p:spPr>
          <a:xfrm>
            <a:off x="6390975" y="2904613"/>
            <a:ext cx="4642785" cy="181284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D493DF-B104-2035-8CD7-9859B3500D0C}"/>
              </a:ext>
            </a:extLst>
          </p:cNvPr>
          <p:cNvSpPr txBox="1"/>
          <p:nvPr/>
        </p:nvSpPr>
        <p:spPr>
          <a:xfrm>
            <a:off x="709757" y="137775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1A12C0-2602-E5B4-8576-C720FB9E8447}"/>
              </a:ext>
            </a:extLst>
          </p:cNvPr>
          <p:cNvSpPr txBox="1"/>
          <p:nvPr/>
        </p:nvSpPr>
        <p:spPr>
          <a:xfrm>
            <a:off x="6283399" y="1342175"/>
            <a:ext cx="82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Result: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D95ADF-1DB1-CF1A-7B38-B4DED6AA3FE2}"/>
              </a:ext>
            </a:extLst>
          </p:cNvPr>
          <p:cNvSpPr txBox="1"/>
          <p:nvPr/>
        </p:nvSpPr>
        <p:spPr>
          <a:xfrm>
            <a:off x="787680" y="4481862"/>
            <a:ext cx="3646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the </a:t>
            </a:r>
            <a:r>
              <a:rPr lang="en-TW" b="1" dirty="0"/>
              <a:t>old</a:t>
            </a:r>
            <a:r>
              <a:rPr lang="en-TW" dirty="0"/>
              <a:t> verison of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</a:t>
            </a:r>
            <a:r>
              <a:rPr lang="en-TW" b="1" dirty="0"/>
              <a:t>DGL</a:t>
            </a:r>
            <a:r>
              <a:rPr lang="en-TW" dirty="0"/>
              <a:t> to be our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d</a:t>
            </a:r>
            <a:r>
              <a:rPr lang="en-TW" dirty="0"/>
              <a:t>ata format: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57EE74-8DFB-BD2B-AEEC-4E638001D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80" y="1828699"/>
            <a:ext cx="5340360" cy="257810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3C01F5AC-DBC1-6FBD-403E-69E9F481E06E}"/>
              </a:ext>
            </a:extLst>
          </p:cNvPr>
          <p:cNvSpPr/>
          <p:nvPr/>
        </p:nvSpPr>
        <p:spPr>
          <a:xfrm>
            <a:off x="1379032" y="2208928"/>
            <a:ext cx="2756647" cy="21932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D69830F-596E-1291-E501-39B14D8B0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919" y="5435622"/>
            <a:ext cx="9670835" cy="12201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0806CC1-35A7-5B5B-031D-6D78F04D5AEF}"/>
              </a:ext>
            </a:extLst>
          </p:cNvPr>
          <p:cNvSpPr txBox="1"/>
          <p:nvPr/>
        </p:nvSpPr>
        <p:spPr>
          <a:xfrm>
            <a:off x="6390975" y="4710462"/>
            <a:ext cx="508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GAT applied on the old data has the similar result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0EAF99B-3460-2F10-E1F6-BF9E8D3FE5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974" y="1763376"/>
            <a:ext cx="4642785" cy="1089368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C6C6D121-95AE-DC20-F0B8-386109DBACAE}"/>
              </a:ext>
            </a:extLst>
          </p:cNvPr>
          <p:cNvSpPr/>
          <p:nvPr/>
        </p:nvSpPr>
        <p:spPr>
          <a:xfrm>
            <a:off x="6390974" y="2318591"/>
            <a:ext cx="607234" cy="98544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367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13486</TotalTime>
  <Words>676</Words>
  <Application>Microsoft Macintosh PowerPoint</Application>
  <PresentationFormat>Widescreen</PresentationFormat>
  <Paragraphs>112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Söhne</vt:lpstr>
      <vt:lpstr>Arial</vt:lpstr>
      <vt:lpstr>Calibri</vt:lpstr>
      <vt:lpstr>Calibri Light</vt:lpstr>
      <vt:lpstr>Office Theme</vt:lpstr>
      <vt:lpstr>Progess of the Project</vt:lpstr>
      <vt:lpstr>Outline</vt:lpstr>
      <vt:lpstr>Graph - Data Analysis</vt:lpstr>
      <vt:lpstr>Graph</vt:lpstr>
      <vt:lpstr>Graph</vt:lpstr>
      <vt:lpstr>GNN</vt:lpstr>
      <vt:lpstr>Data Format</vt:lpstr>
      <vt:lpstr>Data Format</vt:lpstr>
      <vt:lpstr>Graph Convolutional Network - GCN</vt:lpstr>
      <vt:lpstr>Graph Attention Network - GAT</vt:lpstr>
      <vt:lpstr>Graph Attention Network - GAT</vt:lpstr>
      <vt:lpstr>TRAM</vt:lpstr>
      <vt:lpstr>Automation</vt:lpstr>
      <vt:lpstr>Future Work</vt:lpstr>
      <vt:lpstr>Future Work</vt:lpstr>
      <vt:lpstr>Thanks!!</vt:lpstr>
      <vt:lpstr>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My Project</dc:title>
  <dc:creator>白宗民</dc:creator>
  <cp:lastModifiedBy>白宗民</cp:lastModifiedBy>
  <cp:revision>33</cp:revision>
  <dcterms:created xsi:type="dcterms:W3CDTF">2023-07-11T02:48:10Z</dcterms:created>
  <dcterms:modified xsi:type="dcterms:W3CDTF">2023-08-09T00:40:51Z</dcterms:modified>
</cp:coreProperties>
</file>