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761d96b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761d96b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Windows Audit Logs: 有 benign / Attack 的 label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DL Anomaly Detector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Rule Matching Engine 裡面的小模組才是重點，要畫出來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57a26f611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57a26f611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5761d96ba5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5761d96ba5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4023179" y="1843258"/>
            <a:ext cx="4890228" cy="2137973"/>
            <a:chOff x="4387904" y="2521901"/>
            <a:chExt cx="3513600" cy="1056415"/>
          </a:xfrm>
        </p:grpSpPr>
        <p:sp>
          <p:nvSpPr>
            <p:cNvPr id="55" name="Google Shape;55;p13"/>
            <p:cNvSpPr/>
            <p:nvPr/>
          </p:nvSpPr>
          <p:spPr>
            <a:xfrm>
              <a:off x="4387904" y="2525916"/>
              <a:ext cx="3513600" cy="10524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56" name="Google Shape;56;p13"/>
            <p:cNvSpPr txBox="1"/>
            <p:nvPr/>
          </p:nvSpPr>
          <p:spPr>
            <a:xfrm>
              <a:off x="4433125" y="2521901"/>
              <a:ext cx="2037600" cy="1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Rule-based Method</a:t>
              </a:r>
              <a:endParaRPr b="1" sz="1000"/>
            </a:p>
          </p:txBody>
        </p:sp>
      </p:grpSp>
      <p:sp>
        <p:nvSpPr>
          <p:cNvPr id="57" name="Google Shape;57;p13"/>
          <p:cNvSpPr txBox="1"/>
          <p:nvPr/>
        </p:nvSpPr>
        <p:spPr>
          <a:xfrm>
            <a:off x="6803038" y="2064638"/>
            <a:ext cx="548700" cy="5079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00FF00"/>
                </a:solidFill>
              </a:rPr>
              <a:t>registry:</a:t>
            </a:r>
            <a:endParaRPr sz="3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attr:</a:t>
            </a:r>
            <a:endParaRPr sz="300">
              <a:solidFill>
                <a:srgbClr val="C9DA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    - OOO: src_ooo</a:t>
            </a:r>
            <a:br>
              <a:rPr lang="zh-TW" sz="300">
                <a:solidFill>
                  <a:srgbClr val="C9DAF8"/>
                </a:solidFill>
              </a:rPr>
            </a:br>
            <a:r>
              <a:rPr lang="zh-TW" sz="300">
                <a:solidFill>
                  <a:srgbClr val="C9DAF8"/>
                </a:solidFill>
              </a:rPr>
              <a:t>        - XXX: dst_xxx</a:t>
            </a:r>
            <a:endParaRPr sz="300">
              <a:solidFill>
                <a:srgbClr val="C9DA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relation:</a:t>
            </a:r>
            <a:endParaRPr sz="300">
              <a:solidFill>
                <a:srgbClr val="C9DA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00FF00"/>
                </a:solidFill>
              </a:rPr>
              <a:t>network:</a:t>
            </a:r>
            <a:endParaRPr sz="3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…</a:t>
            </a:r>
            <a:endParaRPr sz="300">
              <a:solidFill>
                <a:srgbClr val="C9DAF8"/>
              </a:solidFill>
            </a:endParaRPr>
          </a:p>
        </p:txBody>
      </p:sp>
      <p:grpSp>
        <p:nvGrpSpPr>
          <p:cNvPr id="58" name="Google Shape;58;p13"/>
          <p:cNvGrpSpPr/>
          <p:nvPr/>
        </p:nvGrpSpPr>
        <p:grpSpPr>
          <a:xfrm>
            <a:off x="4023500" y="238526"/>
            <a:ext cx="4890228" cy="1381297"/>
            <a:chOff x="4387894" y="2309289"/>
            <a:chExt cx="3513600" cy="1284688"/>
          </a:xfrm>
        </p:grpSpPr>
        <p:sp>
          <p:nvSpPr>
            <p:cNvPr id="59" name="Google Shape;59;p13"/>
            <p:cNvSpPr/>
            <p:nvPr/>
          </p:nvSpPr>
          <p:spPr>
            <a:xfrm>
              <a:off x="4387894" y="2315377"/>
              <a:ext cx="3513600" cy="1278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22222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60" name="Google Shape;60;p13"/>
            <p:cNvSpPr txBox="1"/>
            <p:nvPr/>
          </p:nvSpPr>
          <p:spPr>
            <a:xfrm>
              <a:off x="4433125" y="2309289"/>
              <a:ext cx="2037600" cy="3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DL-based Method</a:t>
              </a:r>
              <a:endParaRPr b="1" sz="1000"/>
            </a:p>
          </p:txBody>
        </p:sp>
      </p:grpSp>
      <p:sp>
        <p:nvSpPr>
          <p:cNvPr id="61" name="Google Shape;61;p13"/>
          <p:cNvSpPr txBox="1"/>
          <p:nvPr>
            <p:ph idx="4294967295" type="title"/>
          </p:nvPr>
        </p:nvSpPr>
        <p:spPr>
          <a:xfrm>
            <a:off x="6900" y="-12175"/>
            <a:ext cx="349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System Architecture</a:t>
            </a: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75" y="1386999"/>
            <a:ext cx="374200" cy="3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625" y="1362349"/>
            <a:ext cx="423500" cy="4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43300" y="1755400"/>
            <a:ext cx="97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Windows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Audit Logs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2219075" y="1980750"/>
            <a:ext cx="125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Provenance Graph</a:t>
            </a:r>
            <a:endParaRPr sz="1000"/>
          </a:p>
        </p:txBody>
      </p:sp>
      <p:grpSp>
        <p:nvGrpSpPr>
          <p:cNvPr id="66" name="Google Shape;66;p13"/>
          <p:cNvGrpSpPr/>
          <p:nvPr/>
        </p:nvGrpSpPr>
        <p:grpSpPr>
          <a:xfrm>
            <a:off x="2360102" y="1116227"/>
            <a:ext cx="1002243" cy="806107"/>
            <a:chOff x="3630964" y="-26772"/>
            <a:chExt cx="1759246" cy="1407064"/>
          </a:xfrm>
        </p:grpSpPr>
        <p:grpSp>
          <p:nvGrpSpPr>
            <p:cNvPr id="67" name="Google Shape;67;p13"/>
            <p:cNvGrpSpPr/>
            <p:nvPr/>
          </p:nvGrpSpPr>
          <p:grpSpPr>
            <a:xfrm>
              <a:off x="3630964" y="25496"/>
              <a:ext cx="1759246" cy="1354797"/>
              <a:chOff x="381092" y="1605392"/>
              <a:chExt cx="3520605" cy="2491351"/>
            </a:xfrm>
          </p:grpSpPr>
          <p:sp>
            <p:nvSpPr>
              <p:cNvPr id="68" name="Google Shape;68;p13"/>
              <p:cNvSpPr/>
              <p:nvPr/>
            </p:nvSpPr>
            <p:spPr>
              <a:xfrm>
                <a:off x="2127022" y="2269592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1026416" y="2269592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0" name="Google Shape;70;p13"/>
              <p:cNvCxnSpPr>
                <a:stCxn id="69" idx="6"/>
                <a:endCxn id="68" idx="2"/>
              </p:cNvCxnSpPr>
              <p:nvPr/>
            </p:nvCxnSpPr>
            <p:spPr>
              <a:xfrm>
                <a:off x="1281116" y="2396042"/>
                <a:ext cx="84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71" name="Google Shape;71;p13"/>
              <p:cNvSpPr/>
              <p:nvPr/>
            </p:nvSpPr>
            <p:spPr>
              <a:xfrm>
                <a:off x="1026416" y="2765095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1491111" y="2765095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466593" y="2765095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721408" y="3307263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564672" y="1887961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381092" y="2310112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1409822" y="3347724"/>
                <a:ext cx="336000" cy="171900"/>
              </a:xfrm>
              <a:prstGeom prst="rect">
                <a:avLst/>
              </a:prstGeom>
              <a:noFill/>
              <a:ln cap="flat" cmpd="sng" w="28575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2086377" y="2846018"/>
                <a:ext cx="336000" cy="171900"/>
              </a:xfrm>
              <a:prstGeom prst="rect">
                <a:avLst/>
              </a:prstGeom>
              <a:noFill/>
              <a:ln cap="flat" cmpd="sng" w="28575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2127022" y="3341520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1100466" y="3782958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3078442" y="2845479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3078442" y="3080388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3078442" y="3315297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3078442" y="3550207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3078442" y="3843843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3646883" y="3594464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3646883" y="3888101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8" name="Google Shape;88;p13"/>
              <p:cNvCxnSpPr>
                <a:stCxn id="69" idx="0"/>
                <a:endCxn id="89" idx="1"/>
              </p:cNvCxnSpPr>
              <p:nvPr/>
            </p:nvCxnSpPr>
            <p:spPr>
              <a:xfrm rot="10800000">
                <a:off x="1038866" y="1605392"/>
                <a:ext cx="114900" cy="66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0" name="Google Shape;90;p13"/>
              <p:cNvCxnSpPr>
                <a:stCxn id="69" idx="1"/>
                <a:endCxn id="75" idx="5"/>
              </p:cNvCxnSpPr>
              <p:nvPr/>
            </p:nvCxnSpPr>
            <p:spPr>
              <a:xfrm rot="10800000">
                <a:off x="782016" y="2103829"/>
                <a:ext cx="281700" cy="202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1" name="Google Shape;91;p13"/>
              <p:cNvCxnSpPr>
                <a:stCxn id="69" idx="2"/>
                <a:endCxn id="76" idx="3"/>
              </p:cNvCxnSpPr>
              <p:nvPr/>
            </p:nvCxnSpPr>
            <p:spPr>
              <a:xfrm rot="10800000">
                <a:off x="635816" y="2396042"/>
                <a:ext cx="390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2" name="Google Shape;92;p13"/>
              <p:cNvCxnSpPr>
                <a:stCxn id="69" idx="3"/>
                <a:endCxn id="73" idx="7"/>
              </p:cNvCxnSpPr>
              <p:nvPr/>
            </p:nvCxnSpPr>
            <p:spPr>
              <a:xfrm flipH="1">
                <a:off x="683916" y="2485456"/>
                <a:ext cx="379800" cy="31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3" name="Google Shape;93;p13"/>
              <p:cNvCxnSpPr>
                <a:stCxn id="69" idx="4"/>
                <a:endCxn id="71" idx="0"/>
              </p:cNvCxnSpPr>
              <p:nvPr/>
            </p:nvCxnSpPr>
            <p:spPr>
              <a:xfrm>
                <a:off x="1153766" y="2522492"/>
                <a:ext cx="0" cy="24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4" name="Google Shape;94;p13"/>
              <p:cNvCxnSpPr>
                <a:stCxn id="71" idx="3"/>
                <a:endCxn id="74" idx="7"/>
              </p:cNvCxnSpPr>
              <p:nvPr/>
            </p:nvCxnSpPr>
            <p:spPr>
              <a:xfrm flipH="1">
                <a:off x="938916" y="2980958"/>
                <a:ext cx="124800" cy="36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5" name="Google Shape;95;p13"/>
              <p:cNvCxnSpPr>
                <a:stCxn id="71" idx="5"/>
                <a:endCxn id="77" idx="0"/>
              </p:cNvCxnSpPr>
              <p:nvPr/>
            </p:nvCxnSpPr>
            <p:spPr>
              <a:xfrm>
                <a:off x="1243817" y="2980958"/>
                <a:ext cx="333900" cy="366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6" name="Google Shape;96;p13"/>
              <p:cNvCxnSpPr>
                <a:stCxn id="71" idx="6"/>
                <a:endCxn id="72" idx="2"/>
              </p:cNvCxnSpPr>
              <p:nvPr/>
            </p:nvCxnSpPr>
            <p:spPr>
              <a:xfrm>
                <a:off x="1281116" y="2891545"/>
                <a:ext cx="21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7" name="Google Shape;97;p13"/>
              <p:cNvCxnSpPr>
                <a:stCxn id="74" idx="5"/>
                <a:endCxn id="80" idx="1"/>
              </p:cNvCxnSpPr>
              <p:nvPr/>
            </p:nvCxnSpPr>
            <p:spPr>
              <a:xfrm>
                <a:off x="938808" y="3523126"/>
                <a:ext cx="198900" cy="29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8" name="Google Shape;98;p13"/>
              <p:cNvCxnSpPr>
                <a:stCxn id="79" idx="2"/>
                <a:endCxn id="77" idx="3"/>
              </p:cNvCxnSpPr>
              <p:nvPr/>
            </p:nvCxnSpPr>
            <p:spPr>
              <a:xfrm rot="10800000">
                <a:off x="1745722" y="3433770"/>
                <a:ext cx="381300" cy="3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9" name="Google Shape;99;p13"/>
              <p:cNvCxnSpPr>
                <a:stCxn id="68" idx="6"/>
                <a:endCxn id="81" idx="1"/>
              </p:cNvCxnSpPr>
              <p:nvPr/>
            </p:nvCxnSpPr>
            <p:spPr>
              <a:xfrm>
                <a:off x="2381722" y="2396042"/>
                <a:ext cx="696600" cy="53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0" name="Google Shape;100;p13"/>
              <p:cNvCxnSpPr>
                <a:stCxn id="68" idx="6"/>
                <a:endCxn id="83" idx="1"/>
              </p:cNvCxnSpPr>
              <p:nvPr/>
            </p:nvCxnSpPr>
            <p:spPr>
              <a:xfrm>
                <a:off x="2381722" y="2396042"/>
                <a:ext cx="696600" cy="10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1" name="Google Shape;101;p13"/>
              <p:cNvCxnSpPr>
                <a:stCxn id="68" idx="6"/>
                <a:endCxn id="82" idx="1"/>
              </p:cNvCxnSpPr>
              <p:nvPr/>
            </p:nvCxnSpPr>
            <p:spPr>
              <a:xfrm>
                <a:off x="2381722" y="2396042"/>
                <a:ext cx="696600" cy="77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2" name="Google Shape;102;p13"/>
              <p:cNvCxnSpPr>
                <a:stCxn id="68" idx="6"/>
                <a:endCxn id="84" idx="2"/>
              </p:cNvCxnSpPr>
              <p:nvPr/>
            </p:nvCxnSpPr>
            <p:spPr>
              <a:xfrm>
                <a:off x="2381722" y="2396042"/>
                <a:ext cx="696600" cy="1280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3" name="Google Shape;103;p13"/>
              <p:cNvCxnSpPr>
                <a:stCxn id="68" idx="6"/>
                <a:endCxn id="85" idx="2"/>
              </p:cNvCxnSpPr>
              <p:nvPr/>
            </p:nvCxnSpPr>
            <p:spPr>
              <a:xfrm>
                <a:off x="2381722" y="2396042"/>
                <a:ext cx="696600" cy="157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4" name="Google Shape;104;p13"/>
              <p:cNvCxnSpPr>
                <a:stCxn id="79" idx="0"/>
                <a:endCxn id="78" idx="2"/>
              </p:cNvCxnSpPr>
              <p:nvPr/>
            </p:nvCxnSpPr>
            <p:spPr>
              <a:xfrm rot="10800000">
                <a:off x="2254372" y="3017820"/>
                <a:ext cx="0" cy="32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5" name="Google Shape;105;p13"/>
              <p:cNvCxnSpPr>
                <a:stCxn id="84" idx="6"/>
                <a:endCxn id="86" idx="0"/>
              </p:cNvCxnSpPr>
              <p:nvPr/>
            </p:nvCxnSpPr>
            <p:spPr>
              <a:xfrm flipH="1" rot="10800000">
                <a:off x="3333142" y="3594457"/>
                <a:ext cx="441000" cy="82200"/>
              </a:xfrm>
              <a:prstGeom prst="curvedConnector4">
                <a:avLst>
                  <a:gd fmla="val 35572" name="adj1"/>
                  <a:gd fmla="val 1029846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6" name="Google Shape;106;p13"/>
              <p:cNvCxnSpPr>
                <a:stCxn id="84" idx="6"/>
                <a:endCxn id="86" idx="2"/>
              </p:cNvCxnSpPr>
              <p:nvPr/>
            </p:nvCxnSpPr>
            <p:spPr>
              <a:xfrm>
                <a:off x="3333142" y="3676657"/>
                <a:ext cx="441000" cy="89700"/>
              </a:xfrm>
              <a:prstGeom prst="curvedConnector4">
                <a:avLst>
                  <a:gd fmla="val 35572" name="adj1"/>
                  <a:gd fmla="val 952121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7" name="Google Shape;107;p13"/>
              <p:cNvCxnSpPr>
                <a:stCxn id="85" idx="6"/>
                <a:endCxn id="87" idx="0"/>
              </p:cNvCxnSpPr>
              <p:nvPr/>
            </p:nvCxnSpPr>
            <p:spPr>
              <a:xfrm flipH="1" rot="10800000">
                <a:off x="3333142" y="3888093"/>
                <a:ext cx="441000" cy="82200"/>
              </a:xfrm>
              <a:prstGeom prst="curvedConnector4">
                <a:avLst>
                  <a:gd fmla="val 35572" name="adj1"/>
                  <a:gd fmla="val 1029846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8" name="Google Shape;108;p13"/>
              <p:cNvCxnSpPr>
                <a:stCxn id="85" idx="6"/>
                <a:endCxn id="87" idx="2"/>
              </p:cNvCxnSpPr>
              <p:nvPr/>
            </p:nvCxnSpPr>
            <p:spPr>
              <a:xfrm>
                <a:off x="3333142" y="3970293"/>
                <a:ext cx="441000" cy="89700"/>
              </a:xfrm>
              <a:prstGeom prst="curvedConnector4">
                <a:avLst>
                  <a:gd fmla="val 35572" name="adj1"/>
                  <a:gd fmla="val 952121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9" name="Google Shape;109;p13"/>
              <p:cNvCxnSpPr>
                <a:stCxn id="71" idx="5"/>
                <a:endCxn id="77" idx="1"/>
              </p:cNvCxnSpPr>
              <p:nvPr/>
            </p:nvCxnSpPr>
            <p:spPr>
              <a:xfrm>
                <a:off x="1243817" y="2980958"/>
                <a:ext cx="165900" cy="45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0" name="Google Shape;110;p13"/>
              <p:cNvCxnSpPr>
                <a:stCxn id="69" idx="3"/>
                <a:endCxn id="73" idx="0"/>
              </p:cNvCxnSpPr>
              <p:nvPr/>
            </p:nvCxnSpPr>
            <p:spPr>
              <a:xfrm flipH="1">
                <a:off x="593916" y="2485456"/>
                <a:ext cx="469800" cy="27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1" name="Google Shape;111;p13"/>
              <p:cNvCxnSpPr>
                <a:stCxn id="69" idx="0"/>
                <a:endCxn id="89" idx="2"/>
              </p:cNvCxnSpPr>
              <p:nvPr/>
            </p:nvCxnSpPr>
            <p:spPr>
              <a:xfrm flipH="1" rot="10800000">
                <a:off x="1153766" y="1701392"/>
                <a:ext cx="99000" cy="56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2" name="Google Shape;112;p13"/>
              <p:cNvCxnSpPr>
                <a:stCxn id="69" idx="0"/>
                <a:endCxn id="89" idx="3"/>
              </p:cNvCxnSpPr>
              <p:nvPr/>
            </p:nvCxnSpPr>
            <p:spPr>
              <a:xfrm flipH="1" rot="10800000">
                <a:off x="1153766" y="1605392"/>
                <a:ext cx="312900" cy="66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3" name="Google Shape;113;p13"/>
              <p:cNvCxnSpPr>
                <a:stCxn id="68" idx="6"/>
                <a:endCxn id="114" idx="1"/>
              </p:cNvCxnSpPr>
              <p:nvPr/>
            </p:nvCxnSpPr>
            <p:spPr>
              <a:xfrm>
                <a:off x="2381722" y="2396042"/>
                <a:ext cx="696600" cy="30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5" name="Google Shape;115;p13"/>
              <p:cNvCxnSpPr>
                <a:stCxn id="68" idx="6"/>
                <a:endCxn id="116" idx="1"/>
              </p:cNvCxnSpPr>
              <p:nvPr/>
            </p:nvCxnSpPr>
            <p:spPr>
              <a:xfrm flipH="1" rot="10800000">
                <a:off x="2381722" y="2226842"/>
                <a:ext cx="696600" cy="16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7" name="Google Shape;117;p13"/>
              <p:cNvCxnSpPr>
                <a:stCxn id="68" idx="6"/>
                <a:endCxn id="118" idx="1"/>
              </p:cNvCxnSpPr>
              <p:nvPr/>
            </p:nvCxnSpPr>
            <p:spPr>
              <a:xfrm>
                <a:off x="2381722" y="2396042"/>
                <a:ext cx="696600" cy="6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9" name="Google Shape;119;p13"/>
              <p:cNvCxnSpPr>
                <a:stCxn id="68" idx="6"/>
                <a:endCxn id="120" idx="1"/>
              </p:cNvCxnSpPr>
              <p:nvPr/>
            </p:nvCxnSpPr>
            <p:spPr>
              <a:xfrm flipH="1" rot="10800000">
                <a:off x="2381722" y="1973942"/>
                <a:ext cx="656100" cy="42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21" name="Google Shape;121;p13"/>
              <p:cNvCxnSpPr>
                <a:stCxn id="68" idx="6"/>
                <a:endCxn id="122" idx="1"/>
              </p:cNvCxnSpPr>
              <p:nvPr/>
            </p:nvCxnSpPr>
            <p:spPr>
              <a:xfrm flipH="1" rot="10800000">
                <a:off x="2381722" y="1698242"/>
                <a:ext cx="696600" cy="69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22" name="Google Shape;122;p13"/>
              <p:cNvSpPr/>
              <p:nvPr/>
            </p:nvSpPr>
            <p:spPr>
              <a:xfrm>
                <a:off x="3078442" y="1612204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3037797" y="1887961"/>
                <a:ext cx="336000" cy="171900"/>
              </a:xfrm>
              <a:prstGeom prst="rect">
                <a:avLst/>
              </a:prstGeom>
              <a:noFill/>
              <a:ln cap="flat" cmpd="sng" w="28575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3078442" y="2140750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3078442" y="2375660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3078442" y="2610569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9" name="Google Shape;89;p13"/>
            <p:cNvSpPr/>
            <p:nvPr/>
          </p:nvSpPr>
          <p:spPr>
            <a:xfrm>
              <a:off x="3959640" y="-26772"/>
              <a:ext cx="213809" cy="104494"/>
            </a:xfrm>
            <a:prstGeom prst="flowChartDecision">
              <a:avLst/>
            </a:prstGeom>
            <a:noFill/>
            <a:ln cap="flat" cmpd="sng" w="28575">
              <a:solidFill>
                <a:srgbClr val="8E7C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" name="Google Shape;123;p13"/>
          <p:cNvGrpSpPr/>
          <p:nvPr/>
        </p:nvGrpSpPr>
        <p:grpSpPr>
          <a:xfrm>
            <a:off x="8347300" y="999801"/>
            <a:ext cx="503100" cy="668999"/>
            <a:chOff x="4772600" y="3091226"/>
            <a:chExt cx="503100" cy="668999"/>
          </a:xfrm>
        </p:grpSpPr>
        <p:pic>
          <p:nvPicPr>
            <p:cNvPr id="124" name="Google Shape;124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00600" y="3091226"/>
              <a:ext cx="423500" cy="42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13"/>
            <p:cNvSpPr txBox="1"/>
            <p:nvPr/>
          </p:nvSpPr>
          <p:spPr>
            <a:xfrm>
              <a:off x="4772600" y="3437125"/>
              <a:ext cx="503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FFNN</a:t>
              </a:r>
              <a:endParaRPr sz="900"/>
            </a:p>
          </p:txBody>
        </p:sp>
      </p:grpSp>
      <p:grpSp>
        <p:nvGrpSpPr>
          <p:cNvPr id="126" name="Google Shape;126;p13"/>
          <p:cNvGrpSpPr/>
          <p:nvPr/>
        </p:nvGrpSpPr>
        <p:grpSpPr>
          <a:xfrm>
            <a:off x="4208366" y="1034517"/>
            <a:ext cx="747934" cy="498222"/>
            <a:chOff x="6687088" y="2967117"/>
            <a:chExt cx="1009629" cy="687487"/>
          </a:xfrm>
        </p:grpSpPr>
        <p:grpSp>
          <p:nvGrpSpPr>
            <p:cNvPr id="127" name="Google Shape;127;p13"/>
            <p:cNvGrpSpPr/>
            <p:nvPr/>
          </p:nvGrpSpPr>
          <p:grpSpPr>
            <a:xfrm>
              <a:off x="6687088" y="2967117"/>
              <a:ext cx="1002300" cy="317600"/>
              <a:chOff x="2193900" y="4331067"/>
              <a:chExt cx="1002300" cy="317600"/>
            </a:xfrm>
          </p:grpSpPr>
          <p:grpSp>
            <p:nvGrpSpPr>
              <p:cNvPr id="128" name="Google Shape;128;p13"/>
              <p:cNvGrpSpPr/>
              <p:nvPr/>
            </p:nvGrpSpPr>
            <p:grpSpPr>
              <a:xfrm>
                <a:off x="2345400" y="4331067"/>
                <a:ext cx="850800" cy="210000"/>
                <a:chOff x="863475" y="3440001"/>
                <a:chExt cx="850800" cy="210000"/>
              </a:xfrm>
            </p:grpSpPr>
            <p:sp>
              <p:nvSpPr>
                <p:cNvPr id="129" name="Google Shape;129;p13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0" name="Google Shape;130;p13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131" name="Google Shape;131;p13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132" name="Google Shape;132;p13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133" name="Google Shape;133;p13"/>
                    <p:cNvCxnSpPr>
                      <a:stCxn id="132" idx="6"/>
                      <a:endCxn id="134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134" name="Google Shape;134;p13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35" name="Google Shape;135;p13"/>
              <p:cNvGrpSpPr/>
              <p:nvPr/>
            </p:nvGrpSpPr>
            <p:grpSpPr>
              <a:xfrm>
                <a:off x="2269650" y="4384867"/>
                <a:ext cx="850800" cy="210000"/>
                <a:chOff x="863475" y="3440001"/>
                <a:chExt cx="850800" cy="210000"/>
              </a:xfrm>
            </p:grpSpPr>
            <p:sp>
              <p:nvSpPr>
                <p:cNvPr id="136" name="Google Shape;136;p13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7" name="Google Shape;137;p13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138" name="Google Shape;138;p13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139" name="Google Shape;139;p13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140" name="Google Shape;140;p13"/>
                    <p:cNvCxnSpPr>
                      <a:stCxn id="139" idx="6"/>
                      <a:endCxn id="141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141" name="Google Shape;141;p13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42" name="Google Shape;142;p13"/>
              <p:cNvGrpSpPr/>
              <p:nvPr/>
            </p:nvGrpSpPr>
            <p:grpSpPr>
              <a:xfrm>
                <a:off x="2193900" y="4438667"/>
                <a:ext cx="850800" cy="210000"/>
                <a:chOff x="863475" y="3440001"/>
                <a:chExt cx="850800" cy="210000"/>
              </a:xfrm>
            </p:grpSpPr>
            <p:sp>
              <p:nvSpPr>
                <p:cNvPr id="143" name="Google Shape;143;p13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44" name="Google Shape;144;p13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145" name="Google Shape;145;p13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146" name="Google Shape;146;p13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147" name="Google Shape;147;p13"/>
                    <p:cNvCxnSpPr>
                      <a:stCxn id="146" idx="6"/>
                      <a:endCxn id="148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148" name="Google Shape;148;p13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149" name="Google Shape;149;p13"/>
            <p:cNvSpPr txBox="1"/>
            <p:nvPr/>
          </p:nvSpPr>
          <p:spPr>
            <a:xfrm>
              <a:off x="6845917" y="3208504"/>
              <a:ext cx="8508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Triplets</a:t>
              </a:r>
              <a:endParaRPr sz="900"/>
            </a:p>
          </p:txBody>
        </p:sp>
      </p:grpSp>
      <p:pic>
        <p:nvPicPr>
          <p:cNvPr id="150" name="Google Shape;150;p13"/>
          <p:cNvPicPr preferRelativeResize="0"/>
          <p:nvPr/>
        </p:nvPicPr>
        <p:blipFill rotWithShape="1">
          <a:blip r:embed="rId6">
            <a:alphaModFix/>
          </a:blip>
          <a:srcRect b="0" l="0" r="58932" t="0"/>
          <a:stretch/>
        </p:blipFill>
        <p:spPr>
          <a:xfrm>
            <a:off x="4284650" y="3107462"/>
            <a:ext cx="563400" cy="5273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13"/>
          <p:cNvGrpSpPr/>
          <p:nvPr/>
        </p:nvGrpSpPr>
        <p:grpSpPr>
          <a:xfrm>
            <a:off x="96409" y="4165681"/>
            <a:ext cx="1150066" cy="1090357"/>
            <a:chOff x="325009" y="3683593"/>
            <a:chExt cx="1150066" cy="1090357"/>
          </a:xfrm>
        </p:grpSpPr>
        <p:grpSp>
          <p:nvGrpSpPr>
            <p:cNvPr id="152" name="Google Shape;152;p13"/>
            <p:cNvGrpSpPr/>
            <p:nvPr/>
          </p:nvGrpSpPr>
          <p:grpSpPr>
            <a:xfrm>
              <a:off x="325009" y="3683593"/>
              <a:ext cx="977391" cy="454538"/>
              <a:chOff x="6131147" y="2007588"/>
              <a:chExt cx="2026941" cy="863813"/>
            </a:xfrm>
          </p:grpSpPr>
          <p:sp>
            <p:nvSpPr>
              <p:cNvPr id="153" name="Google Shape;153;p13"/>
              <p:cNvSpPr/>
              <p:nvPr/>
            </p:nvSpPr>
            <p:spPr>
              <a:xfrm>
                <a:off x="6131147" y="2287762"/>
                <a:ext cx="328200" cy="328200"/>
              </a:xfrm>
              <a:prstGeom prst="ellipse">
                <a:avLst/>
              </a:prstGeom>
              <a:solidFill>
                <a:srgbClr val="C48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>
                <a:off x="6963188" y="2007588"/>
                <a:ext cx="328200" cy="328200"/>
              </a:xfrm>
              <a:prstGeom prst="ellipse">
                <a:avLst/>
              </a:prstGeom>
              <a:solidFill>
                <a:srgbClr val="C48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6963188" y="2543200"/>
                <a:ext cx="328200" cy="328200"/>
              </a:xfrm>
              <a:prstGeom prst="ellipse">
                <a:avLst/>
              </a:prstGeom>
              <a:solidFill>
                <a:srgbClr val="C48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6" name="Google Shape;156;p13"/>
              <p:cNvCxnSpPr>
                <a:stCxn id="153" idx="6"/>
                <a:endCxn id="154" idx="2"/>
              </p:cNvCxnSpPr>
              <p:nvPr/>
            </p:nvCxnSpPr>
            <p:spPr>
              <a:xfrm flipH="1" rot="10800000">
                <a:off x="6459347" y="2171662"/>
                <a:ext cx="503700" cy="280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dot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7" name="Google Shape;157;p13"/>
              <p:cNvCxnSpPr>
                <a:stCxn id="153" idx="6"/>
                <a:endCxn id="155" idx="2"/>
              </p:cNvCxnSpPr>
              <p:nvPr/>
            </p:nvCxnSpPr>
            <p:spPr>
              <a:xfrm>
                <a:off x="6459347" y="2451862"/>
                <a:ext cx="503700" cy="255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58" name="Google Shape;158;p13"/>
              <p:cNvSpPr/>
              <p:nvPr/>
            </p:nvSpPr>
            <p:spPr>
              <a:xfrm>
                <a:off x="7829887" y="2035548"/>
                <a:ext cx="328200" cy="223050"/>
              </a:xfrm>
              <a:prstGeom prst="flowChartPreparation">
                <a:avLst/>
              </a:prstGeom>
              <a:solidFill>
                <a:srgbClr val="3C78D8"/>
              </a:solidFill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9" name="Google Shape;159;p13"/>
              <p:cNvCxnSpPr>
                <a:stCxn id="154" idx="6"/>
                <a:endCxn id="158" idx="0"/>
              </p:cNvCxnSpPr>
              <p:nvPr/>
            </p:nvCxnSpPr>
            <p:spPr>
              <a:xfrm flipH="1" rot="10800000">
                <a:off x="7291388" y="2035488"/>
                <a:ext cx="702600" cy="136200"/>
              </a:xfrm>
              <a:prstGeom prst="curvedConnector4">
                <a:avLst>
                  <a:gd fmla="val 38322" name="adj1"/>
                  <a:gd fmla="val 128045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60" name="Google Shape;160;p13"/>
              <p:cNvCxnSpPr>
                <a:stCxn id="154" idx="6"/>
                <a:endCxn id="158" idx="2"/>
              </p:cNvCxnSpPr>
              <p:nvPr/>
            </p:nvCxnSpPr>
            <p:spPr>
              <a:xfrm>
                <a:off x="7291388" y="2171688"/>
                <a:ext cx="702600" cy="87000"/>
              </a:xfrm>
              <a:prstGeom prst="curvedConnector4">
                <a:avLst>
                  <a:gd fmla="val 38322" name="adj1"/>
                  <a:gd fmla="val 104648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dot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61" name="Google Shape;161;p13"/>
              <p:cNvSpPr/>
              <p:nvPr/>
            </p:nvSpPr>
            <p:spPr>
              <a:xfrm>
                <a:off x="7829887" y="2645148"/>
                <a:ext cx="328200" cy="223050"/>
              </a:xfrm>
              <a:prstGeom prst="flowChartPreparation">
                <a:avLst/>
              </a:prstGeom>
              <a:solidFill>
                <a:srgbClr val="3C78D8"/>
              </a:solidFill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2" name="Google Shape;162;p13"/>
              <p:cNvCxnSpPr>
                <a:stCxn id="155" idx="6"/>
                <a:endCxn id="161" idx="0"/>
              </p:cNvCxnSpPr>
              <p:nvPr/>
            </p:nvCxnSpPr>
            <p:spPr>
              <a:xfrm flipH="1" rot="10800000">
                <a:off x="7291388" y="2645200"/>
                <a:ext cx="702600" cy="62100"/>
              </a:xfrm>
              <a:prstGeom prst="curvedConnector4">
                <a:avLst>
                  <a:gd fmla="val 38322" name="adj1"/>
                  <a:gd fmla="val 213016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63" name="Google Shape;163;p13"/>
              <p:cNvCxnSpPr>
                <a:stCxn id="155" idx="6"/>
                <a:endCxn id="161" idx="2"/>
              </p:cNvCxnSpPr>
              <p:nvPr/>
            </p:nvCxnSpPr>
            <p:spPr>
              <a:xfrm>
                <a:off x="7291388" y="2707300"/>
                <a:ext cx="702600" cy="160800"/>
              </a:xfrm>
              <a:prstGeom prst="curvedConnector4">
                <a:avLst>
                  <a:gd fmla="val 38322" name="adj1"/>
                  <a:gd fmla="val 121663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164" name="Google Shape;164;p13"/>
            <p:cNvSpPr txBox="1"/>
            <p:nvPr/>
          </p:nvSpPr>
          <p:spPr>
            <a:xfrm>
              <a:off x="362675" y="4127450"/>
              <a:ext cx="11124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A Technique Graph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(T1070.005)</a:t>
              </a:r>
              <a:endParaRPr sz="1000"/>
            </a:p>
          </p:txBody>
        </p:sp>
      </p:grpSp>
      <p:pic>
        <p:nvPicPr>
          <p:cNvPr id="165" name="Google Shape;1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5125" y="3127752"/>
            <a:ext cx="503100" cy="5030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13"/>
          <p:cNvCxnSpPr>
            <a:stCxn id="150" idx="3"/>
            <a:endCxn id="167" idx="1"/>
          </p:cNvCxnSpPr>
          <p:nvPr/>
        </p:nvCxnSpPr>
        <p:spPr>
          <a:xfrm>
            <a:off x="4848050" y="3371147"/>
            <a:ext cx="35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68" name="Google Shape;168;p13"/>
          <p:cNvGrpSpPr/>
          <p:nvPr/>
        </p:nvGrpSpPr>
        <p:grpSpPr>
          <a:xfrm>
            <a:off x="6432025" y="3070175"/>
            <a:ext cx="711125" cy="618225"/>
            <a:chOff x="1526875" y="4128700"/>
            <a:chExt cx="711125" cy="618225"/>
          </a:xfrm>
        </p:grpSpPr>
        <p:sp>
          <p:nvSpPr>
            <p:cNvPr id="169" name="Google Shape;169;p13"/>
            <p:cNvSpPr txBox="1"/>
            <p:nvPr/>
          </p:nvSpPr>
          <p:spPr>
            <a:xfrm>
              <a:off x="1637100" y="4128700"/>
              <a:ext cx="600900" cy="492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selection</a:t>
              </a:r>
              <a:r>
                <a:rPr lang="zh-TW" sz="400">
                  <a:solidFill>
                    <a:srgbClr val="6AA84F"/>
                  </a:solidFill>
                </a:rPr>
                <a:t>:</a:t>
              </a:r>
              <a:endParaRPr sz="4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434343"/>
                  </a:solidFill>
                </a:rPr>
                <a:t>    - ZZZ: ^A.*B$</a:t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filter:</a:t>
              </a:r>
              <a:endParaRPr sz="4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C9DAF8"/>
                  </a:solidFill>
                </a:rPr>
                <a:t>   </a:t>
              </a:r>
              <a:r>
                <a:rPr lang="zh-TW" sz="400">
                  <a:solidFill>
                    <a:srgbClr val="434343"/>
                  </a:solidFill>
                </a:rPr>
                <a:t> - XXX: ^(?=.*H)(?=.*I).*$</a:t>
              </a:r>
              <a:endParaRPr sz="400">
                <a:solidFill>
                  <a:srgbClr val="434343"/>
                </a:solidFill>
              </a:endParaRPr>
            </a:p>
          </p:txBody>
        </p:sp>
        <p:sp>
          <p:nvSpPr>
            <p:cNvPr id="170" name="Google Shape;170;p13"/>
            <p:cNvSpPr txBox="1"/>
            <p:nvPr/>
          </p:nvSpPr>
          <p:spPr>
            <a:xfrm>
              <a:off x="1593000" y="4182500"/>
              <a:ext cx="600900" cy="492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selection</a:t>
              </a:r>
              <a:r>
                <a:rPr lang="zh-TW" sz="400">
                  <a:solidFill>
                    <a:srgbClr val="6AA84F"/>
                  </a:solidFill>
                </a:rPr>
                <a:t>:</a:t>
              </a:r>
              <a:endParaRPr sz="4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434343"/>
                  </a:solidFill>
                </a:rPr>
                <a:t>    - ZZZ: ^A.*B$</a:t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filter:</a:t>
              </a:r>
              <a:endParaRPr sz="4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C9DAF8"/>
                  </a:solidFill>
                </a:rPr>
                <a:t>   </a:t>
              </a:r>
              <a:r>
                <a:rPr lang="zh-TW" sz="400">
                  <a:solidFill>
                    <a:srgbClr val="434343"/>
                  </a:solidFill>
                </a:rPr>
                <a:t> - XXX: ^(?=.*H)(?=.*I).*$</a:t>
              </a:r>
              <a:endParaRPr sz="400">
                <a:solidFill>
                  <a:srgbClr val="434343"/>
                </a:solidFill>
              </a:endParaRPr>
            </a:p>
          </p:txBody>
        </p:sp>
        <p:sp>
          <p:nvSpPr>
            <p:cNvPr id="171" name="Google Shape;171;p13"/>
            <p:cNvSpPr txBox="1"/>
            <p:nvPr/>
          </p:nvSpPr>
          <p:spPr>
            <a:xfrm>
              <a:off x="1526875" y="4254325"/>
              <a:ext cx="600900" cy="492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selection</a:t>
              </a:r>
              <a:r>
                <a:rPr lang="zh-TW" sz="400">
                  <a:solidFill>
                    <a:srgbClr val="6AA84F"/>
                  </a:solidFill>
                </a:rPr>
                <a:t>:</a:t>
              </a:r>
              <a:endParaRPr sz="4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434343"/>
                  </a:solidFill>
                </a:rPr>
                <a:t>    - ZZZ: ^A.*B$</a:t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filter:</a:t>
              </a:r>
              <a:endParaRPr sz="4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C9DAF8"/>
                  </a:solidFill>
                </a:rPr>
                <a:t>   </a:t>
              </a:r>
              <a:r>
                <a:rPr lang="zh-TW" sz="400">
                  <a:solidFill>
                    <a:srgbClr val="434343"/>
                  </a:solidFill>
                </a:rPr>
                <a:t> - XXX: ^(?=.*H)(?=.*I).*$</a:t>
              </a:r>
              <a:endParaRPr sz="400">
                <a:solidFill>
                  <a:srgbClr val="434343"/>
                </a:solidFill>
              </a:endParaRPr>
            </a:p>
          </p:txBody>
        </p:sp>
      </p:grpSp>
      <p:grpSp>
        <p:nvGrpSpPr>
          <p:cNvPr id="172" name="Google Shape;172;p13"/>
          <p:cNvGrpSpPr/>
          <p:nvPr/>
        </p:nvGrpSpPr>
        <p:grpSpPr>
          <a:xfrm>
            <a:off x="4210707" y="2309160"/>
            <a:ext cx="742548" cy="504858"/>
            <a:chOff x="6687088" y="2967117"/>
            <a:chExt cx="1003036" cy="621593"/>
          </a:xfrm>
        </p:grpSpPr>
        <p:grpSp>
          <p:nvGrpSpPr>
            <p:cNvPr id="173" name="Google Shape;173;p13"/>
            <p:cNvGrpSpPr/>
            <p:nvPr/>
          </p:nvGrpSpPr>
          <p:grpSpPr>
            <a:xfrm>
              <a:off x="6687088" y="2967117"/>
              <a:ext cx="1002300" cy="317600"/>
              <a:chOff x="2193900" y="4331067"/>
              <a:chExt cx="1002300" cy="317600"/>
            </a:xfrm>
          </p:grpSpPr>
          <p:grpSp>
            <p:nvGrpSpPr>
              <p:cNvPr id="174" name="Google Shape;174;p13"/>
              <p:cNvGrpSpPr/>
              <p:nvPr/>
            </p:nvGrpSpPr>
            <p:grpSpPr>
              <a:xfrm>
                <a:off x="2345400" y="4331067"/>
                <a:ext cx="850800" cy="210000"/>
                <a:chOff x="863475" y="3440001"/>
                <a:chExt cx="850800" cy="210000"/>
              </a:xfrm>
            </p:grpSpPr>
            <p:sp>
              <p:nvSpPr>
                <p:cNvPr id="175" name="Google Shape;175;p13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76" name="Google Shape;176;p13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177" name="Google Shape;177;p13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178" name="Google Shape;178;p13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179" name="Google Shape;179;p13"/>
                    <p:cNvCxnSpPr>
                      <a:stCxn id="178" idx="6"/>
                      <a:endCxn id="180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180" name="Google Shape;180;p13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81" name="Google Shape;181;p13"/>
              <p:cNvGrpSpPr/>
              <p:nvPr/>
            </p:nvGrpSpPr>
            <p:grpSpPr>
              <a:xfrm>
                <a:off x="2269650" y="4384867"/>
                <a:ext cx="850800" cy="210000"/>
                <a:chOff x="863475" y="3440001"/>
                <a:chExt cx="850800" cy="210000"/>
              </a:xfrm>
            </p:grpSpPr>
            <p:sp>
              <p:nvSpPr>
                <p:cNvPr id="182" name="Google Shape;182;p13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83" name="Google Shape;183;p13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184" name="Google Shape;184;p13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185" name="Google Shape;185;p13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186" name="Google Shape;186;p13"/>
                    <p:cNvCxnSpPr>
                      <a:stCxn id="185" idx="6"/>
                      <a:endCxn id="187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187" name="Google Shape;187;p13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88" name="Google Shape;188;p13"/>
              <p:cNvGrpSpPr/>
              <p:nvPr/>
            </p:nvGrpSpPr>
            <p:grpSpPr>
              <a:xfrm>
                <a:off x="2193900" y="4438667"/>
                <a:ext cx="850800" cy="210000"/>
                <a:chOff x="863475" y="3440001"/>
                <a:chExt cx="850800" cy="2100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90" name="Google Shape;190;p13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191" name="Google Shape;191;p13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192" name="Google Shape;192;p13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193" name="Google Shape;193;p13"/>
                    <p:cNvCxnSpPr>
                      <a:stCxn id="192" idx="6"/>
                      <a:endCxn id="194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194" name="Google Shape;194;p13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195" name="Google Shape;195;p13"/>
            <p:cNvSpPr txBox="1"/>
            <p:nvPr/>
          </p:nvSpPr>
          <p:spPr>
            <a:xfrm>
              <a:off x="6729524" y="3190910"/>
              <a:ext cx="960600" cy="3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Triplets</a:t>
              </a:r>
              <a:endParaRPr sz="900"/>
            </a:p>
          </p:txBody>
        </p:sp>
      </p:grpSp>
      <p:cxnSp>
        <p:nvCxnSpPr>
          <p:cNvPr id="196" name="Google Shape;196;p13"/>
          <p:cNvCxnSpPr/>
          <p:nvPr/>
        </p:nvCxnSpPr>
        <p:spPr>
          <a:xfrm>
            <a:off x="6071267" y="804279"/>
            <a:ext cx="353400" cy="46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13"/>
          <p:cNvCxnSpPr>
            <a:endCxn id="198" idx="1"/>
          </p:cNvCxnSpPr>
          <p:nvPr/>
        </p:nvCxnSpPr>
        <p:spPr>
          <a:xfrm flipH="1" rot="10800000">
            <a:off x="7043942" y="803666"/>
            <a:ext cx="231600" cy="57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13"/>
          <p:cNvCxnSpPr>
            <a:endCxn id="200" idx="2"/>
          </p:cNvCxnSpPr>
          <p:nvPr/>
        </p:nvCxnSpPr>
        <p:spPr>
          <a:xfrm rot="10800000">
            <a:off x="5903689" y="2797176"/>
            <a:ext cx="1307100" cy="40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13"/>
          <p:cNvCxnSpPr>
            <a:endCxn id="200" idx="1"/>
          </p:cNvCxnSpPr>
          <p:nvPr/>
        </p:nvCxnSpPr>
        <p:spPr>
          <a:xfrm flipH="1" rot="10800000">
            <a:off x="4847875" y="2473926"/>
            <a:ext cx="681900" cy="1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13"/>
          <p:cNvSpPr txBox="1"/>
          <p:nvPr/>
        </p:nvSpPr>
        <p:spPr>
          <a:xfrm>
            <a:off x="3966655" y="3550851"/>
            <a:ext cx="119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Sigma Rule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(Human readable)</a:t>
            </a:r>
            <a:endParaRPr sz="900"/>
          </a:p>
        </p:txBody>
      </p:sp>
      <p:sp>
        <p:nvSpPr>
          <p:cNvPr id="203" name="Google Shape;203;p13"/>
          <p:cNvSpPr txBox="1"/>
          <p:nvPr/>
        </p:nvSpPr>
        <p:spPr>
          <a:xfrm>
            <a:off x="6444300" y="3597318"/>
            <a:ext cx="136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Rule Database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(Machine readable)</a:t>
            </a:r>
            <a:endParaRPr sz="900"/>
          </a:p>
        </p:txBody>
      </p:sp>
      <p:sp>
        <p:nvSpPr>
          <p:cNvPr id="204" name="Google Shape;204;p13"/>
          <p:cNvSpPr txBox="1"/>
          <p:nvPr/>
        </p:nvSpPr>
        <p:spPr>
          <a:xfrm>
            <a:off x="2551175" y="4679117"/>
            <a:ext cx="136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Triplets with Technique Label</a:t>
            </a:r>
            <a:endParaRPr sz="1000"/>
          </a:p>
        </p:txBody>
      </p:sp>
      <p:grpSp>
        <p:nvGrpSpPr>
          <p:cNvPr id="205" name="Google Shape;205;p13"/>
          <p:cNvGrpSpPr/>
          <p:nvPr/>
        </p:nvGrpSpPr>
        <p:grpSpPr>
          <a:xfrm>
            <a:off x="2731531" y="3591875"/>
            <a:ext cx="834728" cy="1171377"/>
            <a:chOff x="3408381" y="3086475"/>
            <a:chExt cx="834728" cy="1171377"/>
          </a:xfrm>
        </p:grpSpPr>
        <p:grpSp>
          <p:nvGrpSpPr>
            <p:cNvPr id="206" name="Google Shape;206;p13"/>
            <p:cNvGrpSpPr/>
            <p:nvPr/>
          </p:nvGrpSpPr>
          <p:grpSpPr>
            <a:xfrm>
              <a:off x="3408381" y="3086475"/>
              <a:ext cx="598877" cy="775697"/>
              <a:chOff x="3821400" y="3292037"/>
              <a:chExt cx="913200" cy="1203938"/>
            </a:xfrm>
          </p:grpSpPr>
          <p:sp>
            <p:nvSpPr>
              <p:cNvPr id="207" name="Google Shape;207;p13"/>
              <p:cNvSpPr/>
              <p:nvPr/>
            </p:nvSpPr>
            <p:spPr>
              <a:xfrm>
                <a:off x="3821400" y="3427975"/>
                <a:ext cx="913200" cy="1068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8" name="Google Shape;208;p13"/>
              <p:cNvGrpSpPr/>
              <p:nvPr/>
            </p:nvGrpSpPr>
            <p:grpSpPr>
              <a:xfrm>
                <a:off x="3913207" y="4314125"/>
                <a:ext cx="600968" cy="137411"/>
                <a:chOff x="6820145" y="2138427"/>
                <a:chExt cx="600968" cy="137411"/>
              </a:xfrm>
            </p:grpSpPr>
            <p:sp>
              <p:nvSpPr>
                <p:cNvPr id="209" name="Google Shape;209;p13"/>
                <p:cNvSpPr/>
                <p:nvPr/>
              </p:nvSpPr>
              <p:spPr>
                <a:xfrm>
                  <a:off x="7293913" y="2138427"/>
                  <a:ext cx="127200" cy="137400"/>
                </a:xfrm>
                <a:prstGeom prst="ellipse">
                  <a:avLst/>
                </a:prstGeom>
                <a:noFill/>
                <a:ln cap="flat" cmpd="sng" w="28575">
                  <a:solidFill>
                    <a:srgbClr val="C4889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" name="Google Shape;210;p13"/>
                <p:cNvSpPr/>
                <p:nvPr/>
              </p:nvSpPr>
              <p:spPr>
                <a:xfrm>
                  <a:off x="6820145" y="2138438"/>
                  <a:ext cx="127200" cy="137400"/>
                </a:xfrm>
                <a:prstGeom prst="ellipse">
                  <a:avLst/>
                </a:prstGeom>
                <a:noFill/>
                <a:ln cap="flat" cmpd="sng" w="28575">
                  <a:solidFill>
                    <a:srgbClr val="C4889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11" name="Google Shape;211;p13"/>
                <p:cNvCxnSpPr>
                  <a:stCxn id="210" idx="6"/>
                  <a:endCxn id="209" idx="2"/>
                </p:cNvCxnSpPr>
                <p:nvPr/>
              </p:nvCxnSpPr>
              <p:spPr>
                <a:xfrm>
                  <a:off x="6947345" y="2207138"/>
                  <a:ext cx="346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  <p:grpSp>
            <p:nvGrpSpPr>
              <p:cNvPr id="212" name="Google Shape;212;p13"/>
              <p:cNvGrpSpPr/>
              <p:nvPr/>
            </p:nvGrpSpPr>
            <p:grpSpPr>
              <a:xfrm>
                <a:off x="3911992" y="3618663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213" name="Google Shape;213;p13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214" name="Google Shape;214;p1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15" name="Google Shape;215;p13"/>
                  <p:cNvCxnSpPr>
                    <a:stCxn id="214" idx="6"/>
                    <a:endCxn id="216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216" name="Google Shape;216;p13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7" name="Google Shape;217;p13"/>
              <p:cNvGrpSpPr/>
              <p:nvPr/>
            </p:nvGrpSpPr>
            <p:grpSpPr>
              <a:xfrm>
                <a:off x="3911992" y="3847263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218" name="Google Shape;218;p13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219" name="Google Shape;219;p1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20" name="Google Shape;220;p13"/>
                  <p:cNvCxnSpPr>
                    <a:stCxn id="219" idx="6"/>
                    <a:endCxn id="221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221" name="Google Shape;221;p13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2" name="Google Shape;222;p13"/>
              <p:cNvGrpSpPr/>
              <p:nvPr/>
            </p:nvGrpSpPr>
            <p:grpSpPr>
              <a:xfrm>
                <a:off x="3911992" y="4075863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223" name="Google Shape;223;p13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224" name="Google Shape;224;p1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25" name="Google Shape;225;p13"/>
                  <p:cNvCxnSpPr>
                    <a:stCxn id="224" idx="6"/>
                    <a:endCxn id="226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226" name="Google Shape;226;p13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7" name="Google Shape;227;p13"/>
              <p:cNvSpPr txBox="1"/>
              <p:nvPr/>
            </p:nvSpPr>
            <p:spPr>
              <a:xfrm>
                <a:off x="3972771" y="3292037"/>
                <a:ext cx="645900" cy="4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600">
                    <a:solidFill>
                      <a:srgbClr val="1155CC"/>
                    </a:solidFill>
                  </a:rPr>
                  <a:t>Benign</a:t>
                </a:r>
                <a:endParaRPr sz="600">
                  <a:solidFill>
                    <a:srgbClr val="1155CC"/>
                  </a:solidFill>
                </a:endParaRPr>
              </a:p>
            </p:txBody>
          </p:sp>
        </p:grpSp>
        <p:grpSp>
          <p:nvGrpSpPr>
            <p:cNvPr id="228" name="Google Shape;228;p13"/>
            <p:cNvGrpSpPr/>
            <p:nvPr/>
          </p:nvGrpSpPr>
          <p:grpSpPr>
            <a:xfrm>
              <a:off x="3481879" y="3209575"/>
              <a:ext cx="761229" cy="1048277"/>
              <a:chOff x="398292" y="2323137"/>
              <a:chExt cx="761229" cy="1048277"/>
            </a:xfrm>
          </p:grpSpPr>
          <p:grpSp>
            <p:nvGrpSpPr>
              <p:cNvPr id="229" name="Google Shape;229;p13"/>
              <p:cNvGrpSpPr/>
              <p:nvPr/>
            </p:nvGrpSpPr>
            <p:grpSpPr>
              <a:xfrm>
                <a:off x="398292" y="2323137"/>
                <a:ext cx="598842" cy="822164"/>
                <a:chOff x="4717000" y="3632044"/>
                <a:chExt cx="846300" cy="1195006"/>
              </a:xfrm>
            </p:grpSpPr>
            <p:sp>
              <p:nvSpPr>
                <p:cNvPr id="230" name="Google Shape;230;p13"/>
                <p:cNvSpPr/>
                <p:nvPr/>
              </p:nvSpPr>
              <p:spPr>
                <a:xfrm>
                  <a:off x="4717000" y="3715550"/>
                  <a:ext cx="846300" cy="1111500"/>
                </a:xfrm>
                <a:prstGeom prst="rect">
                  <a:avLst/>
                </a:prstGeom>
                <a:solidFill>
                  <a:srgbClr val="F4CCCC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31" name="Google Shape;231;p13"/>
                <p:cNvGrpSpPr/>
                <p:nvPr/>
              </p:nvGrpSpPr>
              <p:grpSpPr>
                <a:xfrm>
                  <a:off x="4801569" y="3908936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232" name="Google Shape;232;p13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3" name="Google Shape;233;p13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34" name="Google Shape;234;p13"/>
                  <p:cNvCxnSpPr>
                    <a:stCxn id="233" idx="6"/>
                    <a:endCxn id="232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235" name="Google Shape;235;p13"/>
                <p:cNvGrpSpPr/>
                <p:nvPr/>
              </p:nvGrpSpPr>
              <p:grpSpPr>
                <a:xfrm>
                  <a:off x="4801569" y="4028604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236" name="Google Shape;236;p13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7" name="Google Shape;237;p13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38" name="Google Shape;238;p13"/>
                  <p:cNvCxnSpPr>
                    <a:stCxn id="237" idx="6"/>
                    <a:endCxn id="236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239" name="Google Shape;239;p13"/>
                <p:cNvGrpSpPr/>
                <p:nvPr/>
              </p:nvGrpSpPr>
              <p:grpSpPr>
                <a:xfrm>
                  <a:off x="4804682" y="41810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40" name="Google Shape;240;p1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41" name="Google Shape;241;p13"/>
                  <p:cNvCxnSpPr>
                    <a:stCxn id="240" idx="6"/>
                    <a:endCxn id="242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42" name="Google Shape;242;p13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43" name="Google Shape;243;p13"/>
                <p:cNvGrpSpPr/>
                <p:nvPr/>
              </p:nvGrpSpPr>
              <p:grpSpPr>
                <a:xfrm>
                  <a:off x="4804682" y="43334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44" name="Google Shape;244;p1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45" name="Google Shape;245;p13"/>
                  <p:cNvCxnSpPr>
                    <a:stCxn id="244" idx="6"/>
                    <a:endCxn id="246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46" name="Google Shape;246;p13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47" name="Google Shape;247;p13"/>
                <p:cNvGrpSpPr/>
                <p:nvPr/>
              </p:nvGrpSpPr>
              <p:grpSpPr>
                <a:xfrm>
                  <a:off x="4804682" y="44858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48" name="Google Shape;248;p1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49" name="Google Shape;249;p13"/>
                  <p:cNvCxnSpPr>
                    <a:stCxn id="248" idx="6"/>
                    <a:endCxn id="250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50" name="Google Shape;250;p13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51" name="Google Shape;251;p13"/>
                <p:cNvGrpSpPr/>
                <p:nvPr/>
              </p:nvGrpSpPr>
              <p:grpSpPr>
                <a:xfrm>
                  <a:off x="4804682" y="46382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52" name="Google Shape;252;p1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53" name="Google Shape;253;p13"/>
                  <p:cNvCxnSpPr>
                    <a:stCxn id="252" idx="6"/>
                    <a:endCxn id="254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54" name="Google Shape;254;p13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55" name="Google Shape;255;p13"/>
                <p:cNvSpPr txBox="1"/>
                <p:nvPr/>
              </p:nvSpPr>
              <p:spPr>
                <a:xfrm>
                  <a:off x="4852293" y="3632044"/>
                  <a:ext cx="598500" cy="40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600">
                      <a:solidFill>
                        <a:srgbClr val="FF0000"/>
                      </a:solidFill>
                    </a:rPr>
                    <a:t>T1111</a:t>
                  </a:r>
                  <a:endParaRPr sz="60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256" name="Google Shape;256;p13"/>
              <p:cNvGrpSpPr/>
              <p:nvPr/>
            </p:nvGrpSpPr>
            <p:grpSpPr>
              <a:xfrm>
                <a:off x="461066" y="2435737"/>
                <a:ext cx="598842" cy="822164"/>
                <a:chOff x="4717000" y="3632044"/>
                <a:chExt cx="846300" cy="1195006"/>
              </a:xfrm>
            </p:grpSpPr>
            <p:sp>
              <p:nvSpPr>
                <p:cNvPr id="257" name="Google Shape;257;p13"/>
                <p:cNvSpPr/>
                <p:nvPr/>
              </p:nvSpPr>
              <p:spPr>
                <a:xfrm>
                  <a:off x="4717000" y="3715550"/>
                  <a:ext cx="846300" cy="1111500"/>
                </a:xfrm>
                <a:prstGeom prst="rect">
                  <a:avLst/>
                </a:prstGeom>
                <a:solidFill>
                  <a:srgbClr val="F4CCCC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58" name="Google Shape;258;p13"/>
                <p:cNvGrpSpPr/>
                <p:nvPr/>
              </p:nvGrpSpPr>
              <p:grpSpPr>
                <a:xfrm>
                  <a:off x="4801569" y="3908936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259" name="Google Shape;259;p13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0" name="Google Shape;260;p13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61" name="Google Shape;261;p13"/>
                  <p:cNvCxnSpPr>
                    <a:stCxn id="260" idx="6"/>
                    <a:endCxn id="259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262" name="Google Shape;262;p13"/>
                <p:cNvGrpSpPr/>
                <p:nvPr/>
              </p:nvGrpSpPr>
              <p:grpSpPr>
                <a:xfrm>
                  <a:off x="4801569" y="4028604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263" name="Google Shape;263;p13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4" name="Google Shape;264;p13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65" name="Google Shape;265;p13"/>
                  <p:cNvCxnSpPr>
                    <a:stCxn id="264" idx="6"/>
                    <a:endCxn id="263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266" name="Google Shape;266;p13"/>
                <p:cNvGrpSpPr/>
                <p:nvPr/>
              </p:nvGrpSpPr>
              <p:grpSpPr>
                <a:xfrm>
                  <a:off x="4804682" y="41810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67" name="Google Shape;267;p1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68" name="Google Shape;268;p13"/>
                  <p:cNvCxnSpPr>
                    <a:stCxn id="267" idx="6"/>
                    <a:endCxn id="269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69" name="Google Shape;269;p13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70" name="Google Shape;270;p13"/>
                <p:cNvGrpSpPr/>
                <p:nvPr/>
              </p:nvGrpSpPr>
              <p:grpSpPr>
                <a:xfrm>
                  <a:off x="4804682" y="43334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71" name="Google Shape;271;p1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72" name="Google Shape;272;p13"/>
                  <p:cNvCxnSpPr>
                    <a:stCxn id="271" idx="6"/>
                    <a:endCxn id="273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73" name="Google Shape;273;p13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74" name="Google Shape;274;p13"/>
                <p:cNvGrpSpPr/>
                <p:nvPr/>
              </p:nvGrpSpPr>
              <p:grpSpPr>
                <a:xfrm>
                  <a:off x="4804682" y="44858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75" name="Google Shape;275;p1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76" name="Google Shape;276;p13"/>
                  <p:cNvCxnSpPr>
                    <a:stCxn id="275" idx="6"/>
                    <a:endCxn id="277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77" name="Google Shape;277;p13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78" name="Google Shape;278;p13"/>
                <p:cNvGrpSpPr/>
                <p:nvPr/>
              </p:nvGrpSpPr>
              <p:grpSpPr>
                <a:xfrm>
                  <a:off x="4804682" y="46382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79" name="Google Shape;279;p1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80" name="Google Shape;280;p13"/>
                  <p:cNvCxnSpPr>
                    <a:stCxn id="279" idx="6"/>
                    <a:endCxn id="281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81" name="Google Shape;281;p13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82" name="Google Shape;282;p13"/>
                <p:cNvSpPr txBox="1"/>
                <p:nvPr/>
              </p:nvSpPr>
              <p:spPr>
                <a:xfrm>
                  <a:off x="4852293" y="3632044"/>
                  <a:ext cx="598500" cy="40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600">
                      <a:solidFill>
                        <a:srgbClr val="FF0000"/>
                      </a:solidFill>
                    </a:rPr>
                    <a:t>T2222</a:t>
                  </a:r>
                  <a:endParaRPr sz="60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283" name="Google Shape;283;p13"/>
              <p:cNvGrpSpPr/>
              <p:nvPr/>
            </p:nvGrpSpPr>
            <p:grpSpPr>
              <a:xfrm>
                <a:off x="560679" y="2577889"/>
                <a:ext cx="598842" cy="793525"/>
                <a:chOff x="4717000" y="3673670"/>
                <a:chExt cx="846300" cy="1153380"/>
              </a:xfrm>
            </p:grpSpPr>
            <p:sp>
              <p:nvSpPr>
                <p:cNvPr id="284" name="Google Shape;284;p13"/>
                <p:cNvSpPr/>
                <p:nvPr/>
              </p:nvSpPr>
              <p:spPr>
                <a:xfrm>
                  <a:off x="4717000" y="3715550"/>
                  <a:ext cx="846300" cy="1111500"/>
                </a:xfrm>
                <a:prstGeom prst="rect">
                  <a:avLst/>
                </a:prstGeom>
                <a:solidFill>
                  <a:srgbClr val="F4CCCC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85" name="Google Shape;285;p13"/>
                <p:cNvGrpSpPr/>
                <p:nvPr/>
              </p:nvGrpSpPr>
              <p:grpSpPr>
                <a:xfrm>
                  <a:off x="4801569" y="4019692"/>
                  <a:ext cx="677172" cy="137400"/>
                  <a:chOff x="6820145" y="2249193"/>
                  <a:chExt cx="677172" cy="137400"/>
                </a:xfrm>
              </p:grpSpPr>
              <p:sp>
                <p:nvSpPr>
                  <p:cNvPr id="286" name="Google Shape;286;p13"/>
                  <p:cNvSpPr/>
                  <p:nvPr/>
                </p:nvSpPr>
                <p:spPr>
                  <a:xfrm>
                    <a:off x="7370117" y="224919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7" name="Google Shape;287;p13"/>
                  <p:cNvSpPr/>
                  <p:nvPr/>
                </p:nvSpPr>
                <p:spPr>
                  <a:xfrm>
                    <a:off x="6820145" y="224919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88" name="Google Shape;288;p13"/>
                  <p:cNvCxnSpPr>
                    <a:stCxn id="287" idx="6"/>
                    <a:endCxn id="286" idx="2"/>
                  </p:cNvCxnSpPr>
                  <p:nvPr/>
                </p:nvCxnSpPr>
                <p:spPr>
                  <a:xfrm>
                    <a:off x="6947345" y="2317893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289" name="Google Shape;289;p13"/>
                <p:cNvGrpSpPr/>
                <p:nvPr/>
              </p:nvGrpSpPr>
              <p:grpSpPr>
                <a:xfrm>
                  <a:off x="4804682" y="4222648"/>
                  <a:ext cx="670929" cy="137400"/>
                  <a:chOff x="6842895" y="2296007"/>
                  <a:chExt cx="670929" cy="137400"/>
                </a:xfrm>
              </p:grpSpPr>
              <p:sp>
                <p:nvSpPr>
                  <p:cNvPr id="290" name="Google Shape;290;p13"/>
                  <p:cNvSpPr/>
                  <p:nvPr/>
                </p:nvSpPr>
                <p:spPr>
                  <a:xfrm>
                    <a:off x="6842895" y="2296007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91" name="Google Shape;291;p13"/>
                  <p:cNvCxnSpPr>
                    <a:stCxn id="290" idx="6"/>
                    <a:endCxn id="292" idx="1"/>
                  </p:cNvCxnSpPr>
                  <p:nvPr/>
                </p:nvCxnSpPr>
                <p:spPr>
                  <a:xfrm>
                    <a:off x="6970095" y="2364707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92" name="Google Shape;292;p13"/>
                  <p:cNvSpPr/>
                  <p:nvPr/>
                </p:nvSpPr>
                <p:spPr>
                  <a:xfrm>
                    <a:off x="7386493" y="2322913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93" name="Google Shape;293;p13"/>
                <p:cNvGrpSpPr/>
                <p:nvPr/>
              </p:nvGrpSpPr>
              <p:grpSpPr>
                <a:xfrm>
                  <a:off x="4804682" y="4430542"/>
                  <a:ext cx="670929" cy="137400"/>
                  <a:chOff x="6842895" y="2351500"/>
                  <a:chExt cx="670929" cy="137400"/>
                </a:xfrm>
              </p:grpSpPr>
              <p:sp>
                <p:nvSpPr>
                  <p:cNvPr id="294" name="Google Shape;294;p13"/>
                  <p:cNvSpPr/>
                  <p:nvPr/>
                </p:nvSpPr>
                <p:spPr>
                  <a:xfrm>
                    <a:off x="6842895" y="2351500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95" name="Google Shape;295;p13"/>
                  <p:cNvCxnSpPr>
                    <a:stCxn id="294" idx="6"/>
                    <a:endCxn id="296" idx="1"/>
                  </p:cNvCxnSpPr>
                  <p:nvPr/>
                </p:nvCxnSpPr>
                <p:spPr>
                  <a:xfrm>
                    <a:off x="6970095" y="2420200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96" name="Google Shape;296;p13"/>
                  <p:cNvSpPr/>
                  <p:nvPr/>
                </p:nvSpPr>
                <p:spPr>
                  <a:xfrm>
                    <a:off x="7386493" y="2378406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97" name="Google Shape;297;p13"/>
                <p:cNvGrpSpPr/>
                <p:nvPr/>
              </p:nvGrpSpPr>
              <p:grpSpPr>
                <a:xfrm>
                  <a:off x="4804682" y="46382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98" name="Google Shape;298;p1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99" name="Google Shape;299;p13"/>
                  <p:cNvCxnSpPr>
                    <a:stCxn id="298" idx="6"/>
                    <a:endCxn id="300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300" name="Google Shape;300;p13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01" name="Google Shape;301;p13"/>
                <p:cNvSpPr txBox="1"/>
                <p:nvPr/>
              </p:nvSpPr>
              <p:spPr>
                <a:xfrm>
                  <a:off x="4744600" y="3673670"/>
                  <a:ext cx="785700" cy="40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600">
                      <a:solidFill>
                        <a:srgbClr val="FF0000"/>
                      </a:solidFill>
                    </a:rPr>
                    <a:t>T1070.005</a:t>
                  </a:r>
                  <a:endParaRPr sz="60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cxnSp>
        <p:nvCxnSpPr>
          <p:cNvPr id="302" name="Google Shape;302;p13"/>
          <p:cNvCxnSpPr>
            <a:stCxn id="63" idx="3"/>
            <a:endCxn id="303" idx="1"/>
          </p:cNvCxnSpPr>
          <p:nvPr/>
        </p:nvCxnSpPr>
        <p:spPr>
          <a:xfrm>
            <a:off x="997124" y="1574098"/>
            <a:ext cx="228300" cy="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13"/>
          <p:cNvCxnSpPr>
            <a:stCxn id="303" idx="3"/>
          </p:cNvCxnSpPr>
          <p:nvPr/>
        </p:nvCxnSpPr>
        <p:spPr>
          <a:xfrm>
            <a:off x="1990837" y="1574642"/>
            <a:ext cx="384900" cy="11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13"/>
          <p:cNvCxnSpPr>
            <a:endCxn id="146" idx="2"/>
          </p:cNvCxnSpPr>
          <p:nvPr/>
        </p:nvCxnSpPr>
        <p:spPr>
          <a:xfrm flipH="1" rot="10800000">
            <a:off x="3372453" y="1174193"/>
            <a:ext cx="880800" cy="353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13"/>
          <p:cNvCxnSpPr>
            <a:endCxn id="195" idx="1"/>
          </p:cNvCxnSpPr>
          <p:nvPr/>
        </p:nvCxnSpPr>
        <p:spPr>
          <a:xfrm>
            <a:off x="3385922" y="1523272"/>
            <a:ext cx="856200" cy="112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13"/>
          <p:cNvCxnSpPr>
            <a:stCxn id="124" idx="3"/>
            <a:endCxn id="284" idx="3"/>
          </p:cNvCxnSpPr>
          <p:nvPr/>
        </p:nvCxnSpPr>
        <p:spPr>
          <a:xfrm flipH="1">
            <a:off x="3566200" y="1211551"/>
            <a:ext cx="5232600" cy="3169200"/>
          </a:xfrm>
          <a:prstGeom prst="bentConnector3">
            <a:avLst>
              <a:gd fmla="val -455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13"/>
          <p:cNvCxnSpPr>
            <a:stCxn id="309" idx="3"/>
            <a:endCxn id="284" idx="3"/>
          </p:cNvCxnSpPr>
          <p:nvPr/>
        </p:nvCxnSpPr>
        <p:spPr>
          <a:xfrm flipH="1">
            <a:off x="3566374" y="2506811"/>
            <a:ext cx="5189700" cy="1874100"/>
          </a:xfrm>
          <a:prstGeom prst="bentConnector3">
            <a:avLst>
              <a:gd fmla="val -458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13"/>
          <p:cNvCxnSpPr>
            <a:endCxn id="311" idx="3"/>
          </p:cNvCxnSpPr>
          <p:nvPr/>
        </p:nvCxnSpPr>
        <p:spPr>
          <a:xfrm rot="10800000">
            <a:off x="2303725" y="4417409"/>
            <a:ext cx="405000" cy="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13"/>
          <p:cNvCxnSpPr/>
          <p:nvPr/>
        </p:nvCxnSpPr>
        <p:spPr>
          <a:xfrm rot="10800000">
            <a:off x="1122025" y="4425613"/>
            <a:ext cx="328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314" name="Google Shape;314;p13"/>
          <p:cNvGrpSpPr/>
          <p:nvPr/>
        </p:nvGrpSpPr>
        <p:grpSpPr>
          <a:xfrm>
            <a:off x="1151588" y="1267442"/>
            <a:ext cx="913200" cy="646500"/>
            <a:chOff x="1279850" y="1289550"/>
            <a:chExt cx="913200" cy="646500"/>
          </a:xfrm>
        </p:grpSpPr>
        <p:sp>
          <p:nvSpPr>
            <p:cNvPr id="303" name="Google Shape;303;p13"/>
            <p:cNvSpPr/>
            <p:nvPr/>
          </p:nvSpPr>
          <p:spPr>
            <a:xfrm>
              <a:off x="1353800" y="1310400"/>
              <a:ext cx="765300" cy="5727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315" name="Google Shape;315;p13"/>
            <p:cNvSpPr txBox="1"/>
            <p:nvPr/>
          </p:nvSpPr>
          <p:spPr>
            <a:xfrm>
              <a:off x="1279850" y="1289550"/>
              <a:ext cx="913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Provenance Graph Builder </a:t>
              </a:r>
              <a:endParaRPr/>
            </a:p>
          </p:txBody>
        </p:sp>
      </p:grpSp>
      <p:cxnSp>
        <p:nvCxnSpPr>
          <p:cNvPr id="316" name="Google Shape;316;p13"/>
          <p:cNvCxnSpPr>
            <a:stCxn id="129" idx="3"/>
            <a:endCxn id="317" idx="1"/>
          </p:cNvCxnSpPr>
          <p:nvPr/>
        </p:nvCxnSpPr>
        <p:spPr>
          <a:xfrm flipH="1" rot="10800000">
            <a:off x="4950870" y="804310"/>
            <a:ext cx="362100" cy="30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18" name="Google Shape;318;p13"/>
          <p:cNvGrpSpPr/>
          <p:nvPr/>
        </p:nvGrpSpPr>
        <p:grpSpPr>
          <a:xfrm>
            <a:off x="5294342" y="481025"/>
            <a:ext cx="853134" cy="646500"/>
            <a:chOff x="749850" y="2342404"/>
            <a:chExt cx="853134" cy="646500"/>
          </a:xfrm>
        </p:grpSpPr>
        <p:sp>
          <p:nvSpPr>
            <p:cNvPr id="319" name="Google Shape;319;p13"/>
            <p:cNvSpPr/>
            <p:nvPr/>
          </p:nvSpPr>
          <p:spPr>
            <a:xfrm>
              <a:off x="7498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317" name="Google Shape;317;p13"/>
            <p:cNvSpPr txBox="1"/>
            <p:nvPr/>
          </p:nvSpPr>
          <p:spPr>
            <a:xfrm>
              <a:off x="768384" y="2342404"/>
              <a:ext cx="834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Triplet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Semantic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Inference</a:t>
              </a:r>
              <a:endParaRPr b="1" sz="1000"/>
            </a:p>
          </p:txBody>
        </p:sp>
      </p:grpSp>
      <p:grpSp>
        <p:nvGrpSpPr>
          <p:cNvPr id="320" name="Google Shape;320;p13"/>
          <p:cNvGrpSpPr/>
          <p:nvPr/>
        </p:nvGrpSpPr>
        <p:grpSpPr>
          <a:xfrm>
            <a:off x="6347643" y="1128121"/>
            <a:ext cx="977398" cy="557645"/>
            <a:chOff x="5454450" y="2942454"/>
            <a:chExt cx="1185300" cy="706596"/>
          </a:xfrm>
        </p:grpSpPr>
        <p:grpSp>
          <p:nvGrpSpPr>
            <p:cNvPr id="321" name="Google Shape;321;p13"/>
            <p:cNvGrpSpPr/>
            <p:nvPr/>
          </p:nvGrpSpPr>
          <p:grpSpPr>
            <a:xfrm>
              <a:off x="5500609" y="2942454"/>
              <a:ext cx="978541" cy="366924"/>
              <a:chOff x="677559" y="3831117"/>
              <a:chExt cx="978541" cy="366924"/>
            </a:xfrm>
          </p:grpSpPr>
          <p:grpSp>
            <p:nvGrpSpPr>
              <p:cNvPr id="322" name="Google Shape;322;p13"/>
              <p:cNvGrpSpPr/>
              <p:nvPr/>
            </p:nvGrpSpPr>
            <p:grpSpPr>
              <a:xfrm>
                <a:off x="805300" y="3831117"/>
                <a:ext cx="850800" cy="210000"/>
                <a:chOff x="805300" y="3831117"/>
                <a:chExt cx="850800" cy="210000"/>
              </a:xfrm>
            </p:grpSpPr>
            <p:sp>
              <p:nvSpPr>
                <p:cNvPr id="323" name="Google Shape;323;p13"/>
                <p:cNvSpPr/>
                <p:nvPr/>
              </p:nvSpPr>
              <p:spPr>
                <a:xfrm>
                  <a:off x="805300" y="3831117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24" name="Google Shape;324;p13"/>
                <p:cNvGrpSpPr/>
                <p:nvPr/>
              </p:nvGrpSpPr>
              <p:grpSpPr>
                <a:xfrm>
                  <a:off x="858965" y="3880368"/>
                  <a:ext cx="743450" cy="111507"/>
                  <a:chOff x="1649737" y="4444871"/>
                  <a:chExt cx="743450" cy="111507"/>
                </a:xfrm>
              </p:grpSpPr>
              <p:sp>
                <p:nvSpPr>
                  <p:cNvPr id="325" name="Google Shape;325;p13"/>
                  <p:cNvSpPr/>
                  <p:nvPr/>
                </p:nvSpPr>
                <p:spPr>
                  <a:xfrm rot="-5400000">
                    <a:off x="16384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6" name="Google Shape;326;p13"/>
                  <p:cNvSpPr/>
                  <p:nvPr/>
                </p:nvSpPr>
                <p:spPr>
                  <a:xfrm rot="-5400000">
                    <a:off x="17146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7" name="Google Shape;327;p13"/>
                  <p:cNvSpPr/>
                  <p:nvPr/>
                </p:nvSpPr>
                <p:spPr>
                  <a:xfrm rot="-5400000">
                    <a:off x="17908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8" name="Google Shape;328;p13"/>
                  <p:cNvSpPr/>
                  <p:nvPr/>
                </p:nvSpPr>
                <p:spPr>
                  <a:xfrm rot="-5400000">
                    <a:off x="1880566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9" name="Google Shape;329;p13"/>
                  <p:cNvSpPr/>
                  <p:nvPr/>
                </p:nvSpPr>
                <p:spPr>
                  <a:xfrm rot="-5400000">
                    <a:off x="19649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0" name="Google Shape;330;p13"/>
                  <p:cNvSpPr/>
                  <p:nvPr/>
                </p:nvSpPr>
                <p:spPr>
                  <a:xfrm rot="-5400000">
                    <a:off x="20411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1" name="Google Shape;331;p13"/>
                  <p:cNvSpPr/>
                  <p:nvPr/>
                </p:nvSpPr>
                <p:spPr>
                  <a:xfrm rot="-5400000">
                    <a:off x="2133121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2" name="Google Shape;332;p13"/>
                  <p:cNvSpPr/>
                  <p:nvPr/>
                </p:nvSpPr>
                <p:spPr>
                  <a:xfrm rot="-5400000">
                    <a:off x="22175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3" name="Google Shape;333;p13"/>
                  <p:cNvSpPr/>
                  <p:nvPr/>
                </p:nvSpPr>
                <p:spPr>
                  <a:xfrm rot="-5400000">
                    <a:off x="22937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34" name="Google Shape;334;p13"/>
              <p:cNvGrpSpPr/>
              <p:nvPr/>
            </p:nvGrpSpPr>
            <p:grpSpPr>
              <a:xfrm>
                <a:off x="735875" y="3901367"/>
                <a:ext cx="850800" cy="210000"/>
                <a:chOff x="805300" y="3831117"/>
                <a:chExt cx="850800" cy="210000"/>
              </a:xfrm>
            </p:grpSpPr>
            <p:sp>
              <p:nvSpPr>
                <p:cNvPr id="335" name="Google Shape;335;p13"/>
                <p:cNvSpPr/>
                <p:nvPr/>
              </p:nvSpPr>
              <p:spPr>
                <a:xfrm>
                  <a:off x="805300" y="3831117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36" name="Google Shape;336;p13"/>
                <p:cNvGrpSpPr/>
                <p:nvPr/>
              </p:nvGrpSpPr>
              <p:grpSpPr>
                <a:xfrm>
                  <a:off x="858965" y="3880368"/>
                  <a:ext cx="743450" cy="111507"/>
                  <a:chOff x="1649737" y="4444871"/>
                  <a:chExt cx="743450" cy="111507"/>
                </a:xfrm>
              </p:grpSpPr>
              <p:sp>
                <p:nvSpPr>
                  <p:cNvPr id="337" name="Google Shape;337;p13"/>
                  <p:cNvSpPr/>
                  <p:nvPr/>
                </p:nvSpPr>
                <p:spPr>
                  <a:xfrm rot="-5400000">
                    <a:off x="16384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8" name="Google Shape;338;p13"/>
                  <p:cNvSpPr/>
                  <p:nvPr/>
                </p:nvSpPr>
                <p:spPr>
                  <a:xfrm rot="-5400000">
                    <a:off x="17146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9" name="Google Shape;339;p13"/>
                  <p:cNvSpPr/>
                  <p:nvPr/>
                </p:nvSpPr>
                <p:spPr>
                  <a:xfrm rot="-5400000">
                    <a:off x="17908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0" name="Google Shape;340;p13"/>
                  <p:cNvSpPr/>
                  <p:nvPr/>
                </p:nvSpPr>
                <p:spPr>
                  <a:xfrm rot="-5400000">
                    <a:off x="1880566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1" name="Google Shape;341;p13"/>
                  <p:cNvSpPr/>
                  <p:nvPr/>
                </p:nvSpPr>
                <p:spPr>
                  <a:xfrm rot="-5400000">
                    <a:off x="19649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2" name="Google Shape;342;p13"/>
                  <p:cNvSpPr/>
                  <p:nvPr/>
                </p:nvSpPr>
                <p:spPr>
                  <a:xfrm rot="-5400000">
                    <a:off x="20411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3" name="Google Shape;343;p13"/>
                  <p:cNvSpPr/>
                  <p:nvPr/>
                </p:nvSpPr>
                <p:spPr>
                  <a:xfrm rot="-5400000">
                    <a:off x="2133121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4" name="Google Shape;344;p13"/>
                  <p:cNvSpPr/>
                  <p:nvPr/>
                </p:nvSpPr>
                <p:spPr>
                  <a:xfrm rot="-5400000">
                    <a:off x="22175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5" name="Google Shape;345;p13"/>
                  <p:cNvSpPr/>
                  <p:nvPr/>
                </p:nvSpPr>
                <p:spPr>
                  <a:xfrm rot="-5400000">
                    <a:off x="22937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46" name="Google Shape;346;p13"/>
              <p:cNvGrpSpPr/>
              <p:nvPr/>
            </p:nvGrpSpPr>
            <p:grpSpPr>
              <a:xfrm>
                <a:off x="677559" y="3988041"/>
                <a:ext cx="850800" cy="210000"/>
                <a:chOff x="805300" y="3831117"/>
                <a:chExt cx="850800" cy="210000"/>
              </a:xfrm>
            </p:grpSpPr>
            <p:sp>
              <p:nvSpPr>
                <p:cNvPr id="347" name="Google Shape;347;p13"/>
                <p:cNvSpPr/>
                <p:nvPr/>
              </p:nvSpPr>
              <p:spPr>
                <a:xfrm>
                  <a:off x="805300" y="3831117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48" name="Google Shape;348;p13"/>
                <p:cNvGrpSpPr/>
                <p:nvPr/>
              </p:nvGrpSpPr>
              <p:grpSpPr>
                <a:xfrm>
                  <a:off x="858965" y="3880368"/>
                  <a:ext cx="743450" cy="111507"/>
                  <a:chOff x="1649737" y="4444871"/>
                  <a:chExt cx="743450" cy="111507"/>
                </a:xfrm>
              </p:grpSpPr>
              <p:sp>
                <p:nvSpPr>
                  <p:cNvPr id="349" name="Google Shape;349;p13"/>
                  <p:cNvSpPr/>
                  <p:nvPr/>
                </p:nvSpPr>
                <p:spPr>
                  <a:xfrm rot="-5400000">
                    <a:off x="16384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0" name="Google Shape;350;p13"/>
                  <p:cNvSpPr/>
                  <p:nvPr/>
                </p:nvSpPr>
                <p:spPr>
                  <a:xfrm rot="-5400000">
                    <a:off x="17146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1" name="Google Shape;351;p13"/>
                  <p:cNvSpPr/>
                  <p:nvPr/>
                </p:nvSpPr>
                <p:spPr>
                  <a:xfrm rot="-5400000">
                    <a:off x="17908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2" name="Google Shape;352;p13"/>
                  <p:cNvSpPr/>
                  <p:nvPr/>
                </p:nvSpPr>
                <p:spPr>
                  <a:xfrm rot="-5400000">
                    <a:off x="1880566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3" name="Google Shape;353;p13"/>
                  <p:cNvSpPr/>
                  <p:nvPr/>
                </p:nvSpPr>
                <p:spPr>
                  <a:xfrm rot="-5400000">
                    <a:off x="19649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4" name="Google Shape;354;p13"/>
                  <p:cNvSpPr/>
                  <p:nvPr/>
                </p:nvSpPr>
                <p:spPr>
                  <a:xfrm rot="-5400000">
                    <a:off x="20411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5" name="Google Shape;355;p13"/>
                  <p:cNvSpPr/>
                  <p:nvPr/>
                </p:nvSpPr>
                <p:spPr>
                  <a:xfrm rot="-5400000">
                    <a:off x="2133121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6" name="Google Shape;356;p13"/>
                  <p:cNvSpPr/>
                  <p:nvPr/>
                </p:nvSpPr>
                <p:spPr>
                  <a:xfrm rot="-5400000">
                    <a:off x="22175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7" name="Google Shape;357;p13"/>
                  <p:cNvSpPr/>
                  <p:nvPr/>
                </p:nvSpPr>
                <p:spPr>
                  <a:xfrm rot="-5400000">
                    <a:off x="22937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358" name="Google Shape;358;p13"/>
            <p:cNvSpPr txBox="1"/>
            <p:nvPr/>
          </p:nvSpPr>
          <p:spPr>
            <a:xfrm>
              <a:off x="5454450" y="3239550"/>
              <a:ext cx="1185300" cy="40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Embeddings</a:t>
              </a:r>
              <a:endParaRPr sz="900"/>
            </a:p>
          </p:txBody>
        </p:sp>
      </p:grpSp>
      <p:grpSp>
        <p:nvGrpSpPr>
          <p:cNvPr id="359" name="Google Shape;359;p13"/>
          <p:cNvGrpSpPr/>
          <p:nvPr/>
        </p:nvGrpSpPr>
        <p:grpSpPr>
          <a:xfrm>
            <a:off x="7275542" y="480188"/>
            <a:ext cx="853134" cy="646500"/>
            <a:chOff x="826050" y="2341567"/>
            <a:chExt cx="853134" cy="646500"/>
          </a:xfrm>
        </p:grpSpPr>
        <p:sp>
          <p:nvSpPr>
            <p:cNvPr id="198" name="Google Shape;198;p13"/>
            <p:cNvSpPr/>
            <p:nvPr/>
          </p:nvSpPr>
          <p:spPr>
            <a:xfrm>
              <a:off x="8260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360" name="Google Shape;360;p13"/>
            <p:cNvSpPr txBox="1"/>
            <p:nvPr/>
          </p:nvSpPr>
          <p:spPr>
            <a:xfrm>
              <a:off x="844584" y="2341567"/>
              <a:ext cx="834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Detection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Model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Training</a:t>
              </a:r>
              <a:endParaRPr b="1" sz="1000"/>
            </a:p>
          </p:txBody>
        </p:sp>
      </p:grpSp>
      <p:cxnSp>
        <p:nvCxnSpPr>
          <p:cNvPr id="361" name="Google Shape;361;p13"/>
          <p:cNvCxnSpPr>
            <a:stCxn id="360" idx="3"/>
            <a:endCxn id="124" idx="1"/>
          </p:cNvCxnSpPr>
          <p:nvPr/>
        </p:nvCxnSpPr>
        <p:spPr>
          <a:xfrm>
            <a:off x="8128676" y="803438"/>
            <a:ext cx="246600" cy="40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62" name="Google Shape;362;p13"/>
          <p:cNvGrpSpPr/>
          <p:nvPr/>
        </p:nvGrpSpPr>
        <p:grpSpPr>
          <a:xfrm>
            <a:off x="1285625" y="4118009"/>
            <a:ext cx="1150200" cy="658667"/>
            <a:chOff x="1361825" y="3780025"/>
            <a:chExt cx="1150200" cy="658667"/>
          </a:xfrm>
        </p:grpSpPr>
        <p:sp>
          <p:nvSpPr>
            <p:cNvPr id="311" name="Google Shape;311;p13"/>
            <p:cNvSpPr/>
            <p:nvPr/>
          </p:nvSpPr>
          <p:spPr>
            <a:xfrm>
              <a:off x="1526725" y="3780025"/>
              <a:ext cx="853200" cy="598800"/>
            </a:xfrm>
            <a:prstGeom prst="roundRect">
              <a:avLst>
                <a:gd fmla="val 16667" name="adj"/>
              </a:avLst>
            </a:prstGeom>
            <a:solidFill>
              <a:srgbClr val="B4A7D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363" name="Google Shape;363;p13"/>
            <p:cNvSpPr txBox="1"/>
            <p:nvPr/>
          </p:nvSpPr>
          <p:spPr>
            <a:xfrm>
              <a:off x="1361825" y="3792192"/>
              <a:ext cx="1150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Technique</a:t>
              </a:r>
              <a:endParaRPr b="1" sz="10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Graph</a:t>
              </a:r>
              <a:endParaRPr b="1" sz="10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Reconstruction</a:t>
              </a:r>
              <a:endParaRPr/>
            </a:p>
          </p:txBody>
        </p:sp>
      </p:grpSp>
      <p:grpSp>
        <p:nvGrpSpPr>
          <p:cNvPr id="364" name="Google Shape;364;p13"/>
          <p:cNvGrpSpPr/>
          <p:nvPr/>
        </p:nvGrpSpPr>
        <p:grpSpPr>
          <a:xfrm>
            <a:off x="5181642" y="3084791"/>
            <a:ext cx="853134" cy="572700"/>
            <a:chOff x="826050" y="2378695"/>
            <a:chExt cx="853134" cy="572700"/>
          </a:xfrm>
        </p:grpSpPr>
        <p:sp>
          <p:nvSpPr>
            <p:cNvPr id="365" name="Google Shape;365;p13"/>
            <p:cNvSpPr/>
            <p:nvPr/>
          </p:nvSpPr>
          <p:spPr>
            <a:xfrm>
              <a:off x="8260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167" name="Google Shape;167;p13"/>
            <p:cNvSpPr txBox="1"/>
            <p:nvPr/>
          </p:nvSpPr>
          <p:spPr>
            <a:xfrm>
              <a:off x="844584" y="2418604"/>
              <a:ext cx="834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Rule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Converter</a:t>
              </a:r>
              <a:endParaRPr b="1" sz="1000"/>
            </a:p>
          </p:txBody>
        </p:sp>
      </p:grpSp>
      <p:cxnSp>
        <p:nvCxnSpPr>
          <p:cNvPr id="366" name="Google Shape;366;p13"/>
          <p:cNvCxnSpPr/>
          <p:nvPr/>
        </p:nvCxnSpPr>
        <p:spPr>
          <a:xfrm>
            <a:off x="6047336" y="3371147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67" name="Google Shape;367;p13"/>
          <p:cNvGrpSpPr/>
          <p:nvPr/>
        </p:nvGrpSpPr>
        <p:grpSpPr>
          <a:xfrm>
            <a:off x="7723612" y="2220602"/>
            <a:ext cx="1032462" cy="572700"/>
            <a:chOff x="826050" y="2378695"/>
            <a:chExt cx="853134" cy="572700"/>
          </a:xfrm>
        </p:grpSpPr>
        <p:sp>
          <p:nvSpPr>
            <p:cNvPr id="368" name="Google Shape;368;p13"/>
            <p:cNvSpPr/>
            <p:nvPr/>
          </p:nvSpPr>
          <p:spPr>
            <a:xfrm>
              <a:off x="8260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309" name="Google Shape;309;p13"/>
            <p:cNvSpPr txBox="1"/>
            <p:nvPr/>
          </p:nvSpPr>
          <p:spPr>
            <a:xfrm>
              <a:off x="844584" y="2418604"/>
              <a:ext cx="834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Multi-process Matcher</a:t>
              </a:r>
              <a:endParaRPr b="1" sz="1000"/>
            </a:p>
          </p:txBody>
        </p:sp>
      </p:grpSp>
      <p:grpSp>
        <p:nvGrpSpPr>
          <p:cNvPr id="369" name="Google Shape;369;p13"/>
          <p:cNvGrpSpPr/>
          <p:nvPr/>
        </p:nvGrpSpPr>
        <p:grpSpPr>
          <a:xfrm>
            <a:off x="5529775" y="2150676"/>
            <a:ext cx="747827" cy="646500"/>
            <a:chOff x="816694" y="2320230"/>
            <a:chExt cx="841200" cy="646500"/>
          </a:xfrm>
        </p:grpSpPr>
        <p:sp>
          <p:nvSpPr>
            <p:cNvPr id="370" name="Google Shape;370;p13"/>
            <p:cNvSpPr/>
            <p:nvPr/>
          </p:nvSpPr>
          <p:spPr>
            <a:xfrm>
              <a:off x="826030" y="2386804"/>
              <a:ext cx="799800" cy="50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200" name="Google Shape;200;p13"/>
            <p:cNvSpPr txBox="1"/>
            <p:nvPr/>
          </p:nvSpPr>
          <p:spPr>
            <a:xfrm>
              <a:off x="816694" y="2320230"/>
              <a:ext cx="841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Valid Rule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Filter</a:t>
              </a:r>
              <a:endParaRPr b="1" sz="1000"/>
            </a:p>
          </p:txBody>
        </p:sp>
      </p:grpSp>
      <p:grpSp>
        <p:nvGrpSpPr>
          <p:cNvPr id="371" name="Google Shape;371;p13"/>
          <p:cNvGrpSpPr/>
          <p:nvPr/>
        </p:nvGrpSpPr>
        <p:grpSpPr>
          <a:xfrm>
            <a:off x="6484594" y="2250233"/>
            <a:ext cx="691787" cy="136727"/>
            <a:chOff x="2193900" y="4331067"/>
            <a:chExt cx="1002300" cy="317600"/>
          </a:xfrm>
        </p:grpSpPr>
        <p:grpSp>
          <p:nvGrpSpPr>
            <p:cNvPr id="372" name="Google Shape;372;p13"/>
            <p:cNvGrpSpPr/>
            <p:nvPr/>
          </p:nvGrpSpPr>
          <p:grpSpPr>
            <a:xfrm>
              <a:off x="2345400" y="4331067"/>
              <a:ext cx="850800" cy="210000"/>
              <a:chOff x="863475" y="3440001"/>
              <a:chExt cx="850800" cy="210000"/>
            </a:xfrm>
          </p:grpSpPr>
          <p:sp>
            <p:nvSpPr>
              <p:cNvPr id="373" name="Google Shape;373;p13"/>
              <p:cNvSpPr/>
              <p:nvPr/>
            </p:nvSpPr>
            <p:spPr>
              <a:xfrm>
                <a:off x="863475" y="3440001"/>
                <a:ext cx="850800" cy="210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74" name="Google Shape;374;p13"/>
              <p:cNvGrpSpPr/>
              <p:nvPr/>
            </p:nvGrpSpPr>
            <p:grpSpPr>
              <a:xfrm>
                <a:off x="924067" y="3456438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375" name="Google Shape;375;p13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376" name="Google Shape;376;p1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77" name="Google Shape;377;p13"/>
                  <p:cNvCxnSpPr>
                    <a:stCxn id="376" idx="6"/>
                    <a:endCxn id="378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378" name="Google Shape;378;p13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79" name="Google Shape;379;p13"/>
            <p:cNvGrpSpPr/>
            <p:nvPr/>
          </p:nvGrpSpPr>
          <p:grpSpPr>
            <a:xfrm>
              <a:off x="2269650" y="4384867"/>
              <a:ext cx="850800" cy="210000"/>
              <a:chOff x="863475" y="3440001"/>
              <a:chExt cx="850800" cy="210000"/>
            </a:xfrm>
          </p:grpSpPr>
          <p:sp>
            <p:nvSpPr>
              <p:cNvPr id="380" name="Google Shape;380;p13"/>
              <p:cNvSpPr/>
              <p:nvPr/>
            </p:nvSpPr>
            <p:spPr>
              <a:xfrm>
                <a:off x="863475" y="3440001"/>
                <a:ext cx="850800" cy="210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1" name="Google Shape;381;p13"/>
              <p:cNvGrpSpPr/>
              <p:nvPr/>
            </p:nvGrpSpPr>
            <p:grpSpPr>
              <a:xfrm>
                <a:off x="924067" y="3456438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382" name="Google Shape;382;p13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383" name="Google Shape;383;p1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84" name="Google Shape;384;p13"/>
                  <p:cNvCxnSpPr>
                    <a:stCxn id="383" idx="6"/>
                    <a:endCxn id="385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385" name="Google Shape;385;p13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86" name="Google Shape;386;p13"/>
            <p:cNvGrpSpPr/>
            <p:nvPr/>
          </p:nvGrpSpPr>
          <p:grpSpPr>
            <a:xfrm>
              <a:off x="2193900" y="4438667"/>
              <a:ext cx="850800" cy="210000"/>
              <a:chOff x="863475" y="3440001"/>
              <a:chExt cx="850800" cy="210000"/>
            </a:xfrm>
          </p:grpSpPr>
          <p:sp>
            <p:nvSpPr>
              <p:cNvPr id="387" name="Google Shape;387;p13"/>
              <p:cNvSpPr/>
              <p:nvPr/>
            </p:nvSpPr>
            <p:spPr>
              <a:xfrm>
                <a:off x="863475" y="3440001"/>
                <a:ext cx="850800" cy="210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8" name="Google Shape;388;p13"/>
              <p:cNvGrpSpPr/>
              <p:nvPr/>
            </p:nvGrpSpPr>
            <p:grpSpPr>
              <a:xfrm>
                <a:off x="924067" y="3456438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389" name="Google Shape;389;p13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390" name="Google Shape;390;p1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91" name="Google Shape;391;p13"/>
                  <p:cNvCxnSpPr>
                    <a:stCxn id="390" idx="6"/>
                    <a:endCxn id="392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392" name="Google Shape;392;p13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93" name="Google Shape;393;p13"/>
          <p:cNvGrpSpPr/>
          <p:nvPr/>
        </p:nvGrpSpPr>
        <p:grpSpPr>
          <a:xfrm>
            <a:off x="6729575" y="2329577"/>
            <a:ext cx="453982" cy="415389"/>
            <a:chOff x="1541665" y="4111886"/>
            <a:chExt cx="534222" cy="1527167"/>
          </a:xfrm>
        </p:grpSpPr>
        <p:sp>
          <p:nvSpPr>
            <p:cNvPr id="394" name="Google Shape;394;p13"/>
            <p:cNvSpPr txBox="1"/>
            <p:nvPr/>
          </p:nvSpPr>
          <p:spPr>
            <a:xfrm>
              <a:off x="1577587" y="4111886"/>
              <a:ext cx="498300" cy="13581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>
                <a:solidFill>
                  <a:srgbClr val="434343"/>
                </a:solidFill>
              </a:endParaRPr>
            </a:p>
          </p:txBody>
        </p:sp>
        <p:sp>
          <p:nvSpPr>
            <p:cNvPr id="395" name="Google Shape;395;p13"/>
            <p:cNvSpPr txBox="1"/>
            <p:nvPr/>
          </p:nvSpPr>
          <p:spPr>
            <a:xfrm>
              <a:off x="1541665" y="4323553"/>
              <a:ext cx="498300" cy="13155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38761D"/>
                  </a:solidFill>
                </a:rPr>
                <a:t>selection</a:t>
              </a:r>
              <a:r>
                <a:rPr lang="zh-TW" sz="100">
                  <a:solidFill>
                    <a:srgbClr val="6AA84F"/>
                  </a:solidFill>
                </a:rPr>
                <a:t>:</a:t>
              </a:r>
              <a:endParaRPr sz="1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434343"/>
                  </a:solidFill>
                </a:rPr>
                <a:t>    - ZZZ: ^A.*B$</a:t>
              </a:r>
              <a:endParaRPr sz="1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38761D"/>
                  </a:solidFill>
                </a:rPr>
                <a:t>filter:</a:t>
              </a:r>
              <a:endParaRPr sz="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C9DAF8"/>
                  </a:solidFill>
                </a:rPr>
                <a:t>   </a:t>
              </a:r>
              <a:r>
                <a:rPr lang="zh-TW" sz="100">
                  <a:solidFill>
                    <a:srgbClr val="434343"/>
                  </a:solidFill>
                </a:rPr>
                <a:t> - XXX: ^(?=.*H)(?=.*I).*$</a:t>
              </a:r>
              <a:endParaRPr sz="100">
                <a:solidFill>
                  <a:srgbClr val="434343"/>
                </a:solidFill>
              </a:endParaRPr>
            </a:p>
          </p:txBody>
        </p:sp>
      </p:grpSp>
      <p:cxnSp>
        <p:nvCxnSpPr>
          <p:cNvPr id="396" name="Google Shape;396;p13"/>
          <p:cNvCxnSpPr>
            <a:stCxn id="200" idx="3"/>
          </p:cNvCxnSpPr>
          <p:nvPr/>
        </p:nvCxnSpPr>
        <p:spPr>
          <a:xfrm>
            <a:off x="6277602" y="2473926"/>
            <a:ext cx="451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13"/>
          <p:cNvCxnSpPr>
            <a:endCxn id="309" idx="1"/>
          </p:cNvCxnSpPr>
          <p:nvPr/>
        </p:nvCxnSpPr>
        <p:spPr>
          <a:xfrm>
            <a:off x="7344341" y="2489711"/>
            <a:ext cx="401700" cy="1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" name="Google Shape;398;p13"/>
          <p:cNvSpPr txBox="1"/>
          <p:nvPr/>
        </p:nvSpPr>
        <p:spPr>
          <a:xfrm>
            <a:off x="6119875" y="1831571"/>
            <a:ext cx="227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Triplets / Custom Field Map / Valid Rules</a:t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4"/>
          <p:cNvSpPr txBox="1"/>
          <p:nvPr>
            <p:ph idx="4294967295" type="title"/>
          </p:nvPr>
        </p:nvSpPr>
        <p:spPr>
          <a:xfrm>
            <a:off x="6900" y="-12175"/>
            <a:ext cx="349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20230705 討論事項</a:t>
            </a:r>
            <a:endParaRPr/>
          </a:p>
        </p:txBody>
      </p:sp>
      <p:sp>
        <p:nvSpPr>
          <p:cNvPr id="404" name="Google Shape;404;p14"/>
          <p:cNvSpPr txBox="1"/>
          <p:nvPr/>
        </p:nvSpPr>
        <p:spPr>
          <a:xfrm>
            <a:off x="261975" y="931300"/>
            <a:ext cx="743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zh-TW">
                <a:solidFill>
                  <a:schemeClr val="dk1"/>
                </a:solidFill>
              </a:rPr>
              <a:t>Remove Sigma from system architecture. Sigma should be a baseline and move it to experiment section in my thesis.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zh-TW">
                <a:solidFill>
                  <a:schemeClr val="dk1"/>
                </a:solidFill>
              </a:rPr>
              <a:t>Remove the concept of provenance graph from my thesis. Focus on detecting technique on one single event.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zh-TW">
                <a:solidFill>
                  <a:schemeClr val="dk1"/>
                </a:solidFill>
              </a:rPr>
              <a:t>New system architecture：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>
                <a:solidFill>
                  <a:schemeClr val="dk1"/>
                </a:solidFill>
              </a:rPr>
              <a:t>Module1. </a:t>
            </a:r>
            <a:r>
              <a:rPr lang="zh-TW"/>
              <a:t>Synthesize Audit Log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如何模擬出含 attack 和 benign 的 log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>
                <a:solidFill>
                  <a:schemeClr val="dk1"/>
                </a:solidFill>
              </a:rPr>
              <a:t>Module2. </a:t>
            </a:r>
            <a:r>
              <a:rPr lang="zh-TW"/>
              <a:t>Embedding Function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TransX, Rescal…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Module3. Detection Model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GNN, LSTM…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5"/>
          <p:cNvSpPr/>
          <p:nvPr/>
        </p:nvSpPr>
        <p:spPr>
          <a:xfrm>
            <a:off x="227400" y="1682900"/>
            <a:ext cx="1561800" cy="1557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10" name="Google Shape;410;p15"/>
          <p:cNvSpPr txBox="1"/>
          <p:nvPr>
            <p:ph type="title"/>
          </p:nvPr>
        </p:nvSpPr>
        <p:spPr>
          <a:xfrm>
            <a:off x="6900" y="-12175"/>
            <a:ext cx="349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System Architecture</a:t>
            </a:r>
            <a:endParaRPr/>
          </a:p>
        </p:txBody>
      </p:sp>
      <p:pic>
        <p:nvPicPr>
          <p:cNvPr id="411" name="Google Shape;4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216" y="2492284"/>
            <a:ext cx="464401" cy="379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479" y="2460747"/>
            <a:ext cx="391830" cy="442614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15"/>
          <p:cNvSpPr txBox="1"/>
          <p:nvPr/>
        </p:nvSpPr>
        <p:spPr>
          <a:xfrm>
            <a:off x="338968" y="1705376"/>
            <a:ext cx="1313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/>
              <a:t>Module1. 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/>
              <a:t>Synthesize Audit Log</a:t>
            </a:r>
            <a:endParaRPr sz="1300"/>
          </a:p>
        </p:txBody>
      </p:sp>
      <p:pic>
        <p:nvPicPr>
          <p:cNvPr id="414" name="Google Shape;41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6075" y="2119424"/>
            <a:ext cx="374200" cy="3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97625" y="2094774"/>
            <a:ext cx="423500" cy="4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15"/>
          <p:cNvSpPr txBox="1"/>
          <p:nvPr/>
        </p:nvSpPr>
        <p:spPr>
          <a:xfrm>
            <a:off x="2067300" y="2487825"/>
            <a:ext cx="97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Windows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Audit Logs</a:t>
            </a:r>
            <a:endParaRPr sz="1000"/>
          </a:p>
        </p:txBody>
      </p:sp>
      <p:sp>
        <p:nvSpPr>
          <p:cNvPr id="417" name="Google Shape;417;p15"/>
          <p:cNvSpPr/>
          <p:nvPr/>
        </p:nvSpPr>
        <p:spPr>
          <a:xfrm>
            <a:off x="3195550" y="936625"/>
            <a:ext cx="1561800" cy="1557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18" name="Google Shape;418;p15"/>
          <p:cNvSpPr txBox="1"/>
          <p:nvPr/>
        </p:nvSpPr>
        <p:spPr>
          <a:xfrm>
            <a:off x="3307118" y="959101"/>
            <a:ext cx="1313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/>
              <a:t>Module2. 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/>
              <a:t>Synthesize Audit Log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