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umentation.help/Process-Monitor/documentation.pdf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739998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739998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 Anomaly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 Matching Engine 裡面的小模組才是重點，要畫出來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5739998b18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5739998b18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5739998b18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5739998b18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https://documentation.help/Process-Monitor/documentation.pdf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739998b18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739998b18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5739998b18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5739998b18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5739998b18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5739998b1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5739998b18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5739998b18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023179" y="1843258"/>
            <a:ext cx="4890228" cy="2137973"/>
            <a:chOff x="4387904" y="2521901"/>
            <a:chExt cx="3513600" cy="1056415"/>
          </a:xfrm>
        </p:grpSpPr>
        <p:sp>
          <p:nvSpPr>
            <p:cNvPr id="55" name="Google Shape;55;p13"/>
            <p:cNvSpPr/>
            <p:nvPr/>
          </p:nvSpPr>
          <p:spPr>
            <a:xfrm>
              <a:off x="4387904" y="2525916"/>
              <a:ext cx="3513600" cy="105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4433125" y="2521901"/>
              <a:ext cx="20376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Rule-based Method</a:t>
              </a:r>
              <a:endParaRPr b="1" sz="1000"/>
            </a:p>
          </p:txBody>
        </p:sp>
      </p:grpSp>
      <p:sp>
        <p:nvSpPr>
          <p:cNvPr id="57" name="Google Shape;57;p13"/>
          <p:cNvSpPr txBox="1"/>
          <p:nvPr/>
        </p:nvSpPr>
        <p:spPr>
          <a:xfrm>
            <a:off x="6803038" y="2064638"/>
            <a:ext cx="548700" cy="5079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registry: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attr: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    - OOO: src_ooo</a:t>
            </a:r>
            <a:br>
              <a:rPr lang="zh-TW" sz="300">
                <a:solidFill>
                  <a:srgbClr val="C9DAF8"/>
                </a:solidFill>
              </a:rPr>
            </a:br>
            <a:r>
              <a:rPr lang="zh-TW" sz="300">
                <a:solidFill>
                  <a:srgbClr val="C9DAF8"/>
                </a:solidFill>
              </a:rPr>
              <a:t>        - XXX: dst_xxx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relation: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network: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…</a:t>
            </a:r>
            <a:endParaRPr sz="300">
              <a:solidFill>
                <a:srgbClr val="C9DAF8"/>
              </a:solidFill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4023500" y="238526"/>
            <a:ext cx="4890228" cy="1381297"/>
            <a:chOff x="4387894" y="2309289"/>
            <a:chExt cx="3513600" cy="1284688"/>
          </a:xfrm>
        </p:grpSpPr>
        <p:sp>
          <p:nvSpPr>
            <p:cNvPr id="59" name="Google Shape;59;p13"/>
            <p:cNvSpPr/>
            <p:nvPr/>
          </p:nvSpPr>
          <p:spPr>
            <a:xfrm>
              <a:off x="4387894" y="2315377"/>
              <a:ext cx="3513600" cy="127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22222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4433125" y="2309289"/>
              <a:ext cx="20376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DL-based Method</a:t>
              </a:r>
              <a:endParaRPr b="1" sz="1000"/>
            </a:p>
          </p:txBody>
        </p:sp>
      </p:grpSp>
      <p:sp>
        <p:nvSpPr>
          <p:cNvPr id="61" name="Google Shape;61;p13"/>
          <p:cNvSpPr txBox="1"/>
          <p:nvPr>
            <p:ph idx="4294967295" type="title"/>
          </p:nvPr>
        </p:nvSpPr>
        <p:spPr>
          <a:xfrm>
            <a:off x="6900" y="-12175"/>
            <a:ext cx="34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Synthesized Audit Log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5" y="1386999"/>
            <a:ext cx="374200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5" y="1362349"/>
            <a:ext cx="423500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3300" y="1755400"/>
            <a:ext cx="9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Windows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Audit Logs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2219075" y="1980750"/>
            <a:ext cx="125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Provenance Graph</a:t>
            </a:r>
            <a:endParaRPr sz="1000"/>
          </a:p>
        </p:txBody>
      </p:sp>
      <p:grpSp>
        <p:nvGrpSpPr>
          <p:cNvPr id="66" name="Google Shape;66;p13"/>
          <p:cNvGrpSpPr/>
          <p:nvPr/>
        </p:nvGrpSpPr>
        <p:grpSpPr>
          <a:xfrm>
            <a:off x="2360102" y="1116227"/>
            <a:ext cx="1002243" cy="806107"/>
            <a:chOff x="3630964" y="-26772"/>
            <a:chExt cx="1759246" cy="1407064"/>
          </a:xfrm>
        </p:grpSpPr>
        <p:grpSp>
          <p:nvGrpSpPr>
            <p:cNvPr id="67" name="Google Shape;67;p13"/>
            <p:cNvGrpSpPr/>
            <p:nvPr/>
          </p:nvGrpSpPr>
          <p:grpSpPr>
            <a:xfrm>
              <a:off x="3630964" y="25496"/>
              <a:ext cx="1759246" cy="1354797"/>
              <a:chOff x="381092" y="1605392"/>
              <a:chExt cx="3520605" cy="2491351"/>
            </a:xfrm>
          </p:grpSpPr>
          <p:sp>
            <p:nvSpPr>
              <p:cNvPr id="68" name="Google Shape;68;p13"/>
              <p:cNvSpPr/>
              <p:nvPr/>
            </p:nvSpPr>
            <p:spPr>
              <a:xfrm>
                <a:off x="2127022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1026416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0" name="Google Shape;70;p13"/>
              <p:cNvCxnSpPr>
                <a:stCxn id="69" idx="6"/>
                <a:endCxn id="68" idx="2"/>
              </p:cNvCxnSpPr>
              <p:nvPr/>
            </p:nvCxnSpPr>
            <p:spPr>
              <a:xfrm>
                <a:off x="1281116" y="2396042"/>
                <a:ext cx="84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1" name="Google Shape;71;p13"/>
              <p:cNvSpPr/>
              <p:nvPr/>
            </p:nvSpPr>
            <p:spPr>
              <a:xfrm>
                <a:off x="1026416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1491111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466593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721408" y="330726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564672" y="1887961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381092" y="2310112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1409822" y="3347724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086377" y="2846018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127022" y="3341520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1100466" y="3782958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3078442" y="284547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078442" y="3080388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078442" y="3315297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078442" y="3550207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3078442" y="384384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3646883" y="359446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646883" y="3888101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8" name="Google Shape;88;p13"/>
              <p:cNvCxnSpPr>
                <a:stCxn id="69" idx="0"/>
                <a:endCxn id="89" idx="1"/>
              </p:cNvCxnSpPr>
              <p:nvPr/>
            </p:nvCxnSpPr>
            <p:spPr>
              <a:xfrm rot="10800000">
                <a:off x="1038866" y="1605392"/>
                <a:ext cx="114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0" name="Google Shape;90;p13"/>
              <p:cNvCxnSpPr>
                <a:stCxn id="69" idx="1"/>
                <a:endCxn id="75" idx="5"/>
              </p:cNvCxnSpPr>
              <p:nvPr/>
            </p:nvCxnSpPr>
            <p:spPr>
              <a:xfrm rot="10800000">
                <a:off x="782016" y="2103829"/>
                <a:ext cx="281700" cy="20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1" name="Google Shape;91;p13"/>
              <p:cNvCxnSpPr>
                <a:stCxn id="69" idx="2"/>
                <a:endCxn id="76" idx="3"/>
              </p:cNvCxnSpPr>
              <p:nvPr/>
            </p:nvCxnSpPr>
            <p:spPr>
              <a:xfrm rot="10800000">
                <a:off x="635816" y="2396042"/>
                <a:ext cx="390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" name="Google Shape;92;p13"/>
              <p:cNvCxnSpPr>
                <a:stCxn id="69" idx="3"/>
                <a:endCxn id="73" idx="7"/>
              </p:cNvCxnSpPr>
              <p:nvPr/>
            </p:nvCxnSpPr>
            <p:spPr>
              <a:xfrm flipH="1">
                <a:off x="683916" y="2485456"/>
                <a:ext cx="379800" cy="31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" name="Google Shape;93;p13"/>
              <p:cNvCxnSpPr>
                <a:stCxn id="69" idx="4"/>
                <a:endCxn id="71" idx="0"/>
              </p:cNvCxnSpPr>
              <p:nvPr/>
            </p:nvCxnSpPr>
            <p:spPr>
              <a:xfrm>
                <a:off x="1153766" y="2522492"/>
                <a:ext cx="0" cy="24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4" name="Google Shape;94;p13"/>
              <p:cNvCxnSpPr>
                <a:stCxn id="71" idx="3"/>
                <a:endCxn id="74" idx="7"/>
              </p:cNvCxnSpPr>
              <p:nvPr/>
            </p:nvCxnSpPr>
            <p:spPr>
              <a:xfrm flipH="1">
                <a:off x="938916" y="2980958"/>
                <a:ext cx="1248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5" name="Google Shape;95;p13"/>
              <p:cNvCxnSpPr>
                <a:stCxn id="71" idx="5"/>
                <a:endCxn id="77" idx="0"/>
              </p:cNvCxnSpPr>
              <p:nvPr/>
            </p:nvCxnSpPr>
            <p:spPr>
              <a:xfrm>
                <a:off x="1243817" y="2980958"/>
                <a:ext cx="333900" cy="3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6" name="Google Shape;96;p13"/>
              <p:cNvCxnSpPr>
                <a:stCxn id="71" idx="6"/>
                <a:endCxn id="72" idx="2"/>
              </p:cNvCxnSpPr>
              <p:nvPr/>
            </p:nvCxnSpPr>
            <p:spPr>
              <a:xfrm>
                <a:off x="1281116" y="2891545"/>
                <a:ext cx="21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7" name="Google Shape;97;p13"/>
              <p:cNvCxnSpPr>
                <a:stCxn id="74" idx="5"/>
                <a:endCxn id="80" idx="1"/>
              </p:cNvCxnSpPr>
              <p:nvPr/>
            </p:nvCxnSpPr>
            <p:spPr>
              <a:xfrm>
                <a:off x="938808" y="3523126"/>
                <a:ext cx="1989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8" name="Google Shape;98;p13"/>
              <p:cNvCxnSpPr>
                <a:stCxn id="79" idx="2"/>
                <a:endCxn id="77" idx="3"/>
              </p:cNvCxnSpPr>
              <p:nvPr/>
            </p:nvCxnSpPr>
            <p:spPr>
              <a:xfrm rot="10800000">
                <a:off x="1745722" y="3433770"/>
                <a:ext cx="381300" cy="3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9" name="Google Shape;99;p13"/>
              <p:cNvCxnSpPr>
                <a:stCxn id="68" idx="6"/>
                <a:endCxn id="81" idx="1"/>
              </p:cNvCxnSpPr>
              <p:nvPr/>
            </p:nvCxnSpPr>
            <p:spPr>
              <a:xfrm>
                <a:off x="2381722" y="2396042"/>
                <a:ext cx="696600" cy="5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0" name="Google Shape;100;p13"/>
              <p:cNvCxnSpPr>
                <a:stCxn id="68" idx="6"/>
                <a:endCxn id="83" idx="1"/>
              </p:cNvCxnSpPr>
              <p:nvPr/>
            </p:nvCxnSpPr>
            <p:spPr>
              <a:xfrm>
                <a:off x="2381722" y="2396042"/>
                <a:ext cx="696600" cy="10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1" name="Google Shape;101;p13"/>
              <p:cNvCxnSpPr>
                <a:stCxn id="68" idx="6"/>
                <a:endCxn id="82" idx="1"/>
              </p:cNvCxnSpPr>
              <p:nvPr/>
            </p:nvCxnSpPr>
            <p:spPr>
              <a:xfrm>
                <a:off x="2381722" y="2396042"/>
                <a:ext cx="696600" cy="7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2" name="Google Shape;102;p13"/>
              <p:cNvCxnSpPr>
                <a:stCxn id="68" idx="6"/>
                <a:endCxn id="84" idx="2"/>
              </p:cNvCxnSpPr>
              <p:nvPr/>
            </p:nvCxnSpPr>
            <p:spPr>
              <a:xfrm>
                <a:off x="2381722" y="2396042"/>
                <a:ext cx="696600" cy="128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3" name="Google Shape;103;p13"/>
              <p:cNvCxnSpPr>
                <a:stCxn id="68" idx="6"/>
                <a:endCxn id="85" idx="2"/>
              </p:cNvCxnSpPr>
              <p:nvPr/>
            </p:nvCxnSpPr>
            <p:spPr>
              <a:xfrm>
                <a:off x="2381722" y="2396042"/>
                <a:ext cx="696600" cy="157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4" name="Google Shape;104;p13"/>
              <p:cNvCxnSpPr>
                <a:stCxn id="79" idx="0"/>
                <a:endCxn id="78" idx="2"/>
              </p:cNvCxnSpPr>
              <p:nvPr/>
            </p:nvCxnSpPr>
            <p:spPr>
              <a:xfrm rot="10800000">
                <a:off x="2254372" y="3017820"/>
                <a:ext cx="0" cy="3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5" name="Google Shape;105;p13"/>
              <p:cNvCxnSpPr>
                <a:stCxn id="84" idx="6"/>
                <a:endCxn id="86" idx="0"/>
              </p:cNvCxnSpPr>
              <p:nvPr/>
            </p:nvCxnSpPr>
            <p:spPr>
              <a:xfrm flipH="1" rot="10800000">
                <a:off x="3333142" y="3594457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6" name="Google Shape;106;p13"/>
              <p:cNvCxnSpPr>
                <a:stCxn id="84" idx="6"/>
                <a:endCxn id="86" idx="2"/>
              </p:cNvCxnSpPr>
              <p:nvPr/>
            </p:nvCxnSpPr>
            <p:spPr>
              <a:xfrm>
                <a:off x="3333142" y="3676657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7" name="Google Shape;107;p13"/>
              <p:cNvCxnSpPr>
                <a:stCxn id="85" idx="6"/>
                <a:endCxn id="87" idx="0"/>
              </p:cNvCxnSpPr>
              <p:nvPr/>
            </p:nvCxnSpPr>
            <p:spPr>
              <a:xfrm flipH="1" rot="10800000">
                <a:off x="3333142" y="3888093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8" name="Google Shape;108;p13"/>
              <p:cNvCxnSpPr>
                <a:stCxn id="85" idx="6"/>
                <a:endCxn id="87" idx="2"/>
              </p:cNvCxnSpPr>
              <p:nvPr/>
            </p:nvCxnSpPr>
            <p:spPr>
              <a:xfrm>
                <a:off x="3333142" y="3970293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9" name="Google Shape;109;p13"/>
              <p:cNvCxnSpPr>
                <a:stCxn id="71" idx="5"/>
                <a:endCxn id="77" idx="1"/>
              </p:cNvCxnSpPr>
              <p:nvPr/>
            </p:nvCxnSpPr>
            <p:spPr>
              <a:xfrm>
                <a:off x="1243817" y="2980958"/>
                <a:ext cx="165900" cy="4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0" name="Google Shape;110;p13"/>
              <p:cNvCxnSpPr>
                <a:stCxn id="69" idx="3"/>
                <a:endCxn id="73" idx="0"/>
              </p:cNvCxnSpPr>
              <p:nvPr/>
            </p:nvCxnSpPr>
            <p:spPr>
              <a:xfrm flipH="1">
                <a:off x="593916" y="2485456"/>
                <a:ext cx="469800" cy="2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1" name="Google Shape;111;p13"/>
              <p:cNvCxnSpPr>
                <a:stCxn id="69" idx="0"/>
                <a:endCxn id="89" idx="2"/>
              </p:cNvCxnSpPr>
              <p:nvPr/>
            </p:nvCxnSpPr>
            <p:spPr>
              <a:xfrm flipH="1" rot="10800000">
                <a:off x="1153766" y="1701392"/>
                <a:ext cx="99000" cy="56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2" name="Google Shape;112;p13"/>
              <p:cNvCxnSpPr>
                <a:stCxn id="69" idx="0"/>
                <a:endCxn id="89" idx="3"/>
              </p:cNvCxnSpPr>
              <p:nvPr/>
            </p:nvCxnSpPr>
            <p:spPr>
              <a:xfrm flipH="1" rot="10800000">
                <a:off x="1153766" y="1605392"/>
                <a:ext cx="312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3" name="Google Shape;113;p13"/>
              <p:cNvCxnSpPr>
                <a:stCxn id="68" idx="6"/>
                <a:endCxn id="114" idx="1"/>
              </p:cNvCxnSpPr>
              <p:nvPr/>
            </p:nvCxnSpPr>
            <p:spPr>
              <a:xfrm>
                <a:off x="2381722" y="2396042"/>
                <a:ext cx="696600" cy="3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5" name="Google Shape;115;p13"/>
              <p:cNvCxnSpPr>
                <a:stCxn id="68" idx="6"/>
                <a:endCxn id="116" idx="1"/>
              </p:cNvCxnSpPr>
              <p:nvPr/>
            </p:nvCxnSpPr>
            <p:spPr>
              <a:xfrm flipH="1" rot="10800000">
                <a:off x="2381722" y="2226842"/>
                <a:ext cx="696600" cy="16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" name="Google Shape;117;p13"/>
              <p:cNvCxnSpPr>
                <a:stCxn id="68" idx="6"/>
                <a:endCxn id="118" idx="1"/>
              </p:cNvCxnSpPr>
              <p:nvPr/>
            </p:nvCxnSpPr>
            <p:spPr>
              <a:xfrm>
                <a:off x="2381722" y="2396042"/>
                <a:ext cx="696600" cy="6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" name="Google Shape;119;p13"/>
              <p:cNvCxnSpPr>
                <a:stCxn id="68" idx="6"/>
                <a:endCxn id="120" idx="1"/>
              </p:cNvCxnSpPr>
              <p:nvPr/>
            </p:nvCxnSpPr>
            <p:spPr>
              <a:xfrm flipH="1" rot="10800000">
                <a:off x="2381722" y="1973942"/>
                <a:ext cx="656100" cy="4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1" name="Google Shape;121;p13"/>
              <p:cNvCxnSpPr>
                <a:stCxn id="68" idx="6"/>
                <a:endCxn id="122" idx="1"/>
              </p:cNvCxnSpPr>
              <p:nvPr/>
            </p:nvCxnSpPr>
            <p:spPr>
              <a:xfrm flipH="1" rot="10800000">
                <a:off x="2381722" y="1698242"/>
                <a:ext cx="696600" cy="69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2" name="Google Shape;122;p13"/>
              <p:cNvSpPr/>
              <p:nvPr/>
            </p:nvSpPr>
            <p:spPr>
              <a:xfrm>
                <a:off x="3078442" y="161220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3037797" y="1887961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078442" y="214075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3078442" y="237566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078442" y="261056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" name="Google Shape;89;p13"/>
            <p:cNvSpPr/>
            <p:nvPr/>
          </p:nvSpPr>
          <p:spPr>
            <a:xfrm>
              <a:off x="3959640" y="-26772"/>
              <a:ext cx="213809" cy="104494"/>
            </a:xfrm>
            <a:prstGeom prst="flowChartDecision">
              <a:avLst/>
            </a:prstGeom>
            <a:noFill/>
            <a:ln cap="flat" cmpd="sng" w="2857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3"/>
          <p:cNvGrpSpPr/>
          <p:nvPr/>
        </p:nvGrpSpPr>
        <p:grpSpPr>
          <a:xfrm>
            <a:off x="8347300" y="999801"/>
            <a:ext cx="503100" cy="668999"/>
            <a:chOff x="4772600" y="3091226"/>
            <a:chExt cx="503100" cy="668999"/>
          </a:xfrm>
        </p:grpSpPr>
        <p:pic>
          <p:nvPicPr>
            <p:cNvPr id="124" name="Google Shape;12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0600" y="3091226"/>
              <a:ext cx="423500" cy="42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3"/>
            <p:cNvSpPr txBox="1"/>
            <p:nvPr/>
          </p:nvSpPr>
          <p:spPr>
            <a:xfrm>
              <a:off x="4772600" y="3437125"/>
              <a:ext cx="50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FFNN</a:t>
              </a:r>
              <a:endParaRPr sz="900"/>
            </a:p>
          </p:txBody>
        </p:sp>
      </p:grpSp>
      <p:grpSp>
        <p:nvGrpSpPr>
          <p:cNvPr id="126" name="Google Shape;126;p13"/>
          <p:cNvGrpSpPr/>
          <p:nvPr/>
        </p:nvGrpSpPr>
        <p:grpSpPr>
          <a:xfrm>
            <a:off x="4208366" y="1034517"/>
            <a:ext cx="747934" cy="498222"/>
            <a:chOff x="6687088" y="2967117"/>
            <a:chExt cx="1009629" cy="687487"/>
          </a:xfrm>
        </p:grpSpPr>
        <p:grpSp>
          <p:nvGrpSpPr>
            <p:cNvPr id="127" name="Google Shape;127;p13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128" name="Google Shape;128;p13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129" name="Google Shape;129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" name="Google Shape;130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31" name="Google Shape;131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32" name="Google Shape;132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33" name="Google Shape;133;p13"/>
                    <p:cNvCxnSpPr>
                      <a:stCxn id="132" idx="6"/>
                      <a:endCxn id="134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34" name="Google Shape;134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35" name="Google Shape;135;p13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136" name="Google Shape;136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7" name="Google Shape;137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38" name="Google Shape;138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39" name="Google Shape;139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40" name="Google Shape;140;p13"/>
                    <p:cNvCxnSpPr>
                      <a:stCxn id="139" idx="6"/>
                      <a:endCxn id="141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41" name="Google Shape;141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42" name="Google Shape;142;p13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143" name="Google Shape;143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4" name="Google Shape;144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45" name="Google Shape;145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46" name="Google Shape;146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47" name="Google Shape;147;p13"/>
                    <p:cNvCxnSpPr>
                      <a:stCxn id="146" idx="6"/>
                      <a:endCxn id="148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48" name="Google Shape;148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49" name="Google Shape;149;p13"/>
            <p:cNvSpPr txBox="1"/>
            <p:nvPr/>
          </p:nvSpPr>
          <p:spPr>
            <a:xfrm>
              <a:off x="6845917" y="3208504"/>
              <a:ext cx="850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pic>
        <p:nvPicPr>
          <p:cNvPr id="150" name="Google Shape;150;p13"/>
          <p:cNvPicPr preferRelativeResize="0"/>
          <p:nvPr/>
        </p:nvPicPr>
        <p:blipFill rotWithShape="1">
          <a:blip r:embed="rId6">
            <a:alphaModFix/>
          </a:blip>
          <a:srcRect b="0" l="0" r="58932" t="0"/>
          <a:stretch/>
        </p:blipFill>
        <p:spPr>
          <a:xfrm>
            <a:off x="4284650" y="3107462"/>
            <a:ext cx="563400" cy="527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13"/>
          <p:cNvGrpSpPr/>
          <p:nvPr/>
        </p:nvGrpSpPr>
        <p:grpSpPr>
          <a:xfrm>
            <a:off x="96409" y="4165681"/>
            <a:ext cx="1150066" cy="936457"/>
            <a:chOff x="325009" y="3683593"/>
            <a:chExt cx="1150066" cy="936457"/>
          </a:xfrm>
        </p:grpSpPr>
        <p:grpSp>
          <p:nvGrpSpPr>
            <p:cNvPr id="152" name="Google Shape;152;p13"/>
            <p:cNvGrpSpPr/>
            <p:nvPr/>
          </p:nvGrpSpPr>
          <p:grpSpPr>
            <a:xfrm>
              <a:off x="325009" y="3683593"/>
              <a:ext cx="977391" cy="454538"/>
              <a:chOff x="6131147" y="2007588"/>
              <a:chExt cx="2026941" cy="863813"/>
            </a:xfrm>
          </p:grpSpPr>
          <p:sp>
            <p:nvSpPr>
              <p:cNvPr id="153" name="Google Shape;153;p13"/>
              <p:cNvSpPr/>
              <p:nvPr/>
            </p:nvSpPr>
            <p:spPr>
              <a:xfrm>
                <a:off x="6131147" y="2287762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6963188" y="2007588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6963188" y="2543200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6" name="Google Shape;156;p13"/>
              <p:cNvCxnSpPr>
                <a:stCxn id="153" idx="6"/>
                <a:endCxn id="154" idx="2"/>
              </p:cNvCxnSpPr>
              <p:nvPr/>
            </p:nvCxnSpPr>
            <p:spPr>
              <a:xfrm flipH="1" rot="10800000">
                <a:off x="6459347" y="2171662"/>
                <a:ext cx="503700" cy="28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7" name="Google Shape;157;p13"/>
              <p:cNvCxnSpPr>
                <a:stCxn id="153" idx="6"/>
                <a:endCxn id="155" idx="2"/>
              </p:cNvCxnSpPr>
              <p:nvPr/>
            </p:nvCxnSpPr>
            <p:spPr>
              <a:xfrm>
                <a:off x="6459347" y="2451862"/>
                <a:ext cx="503700" cy="25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58" name="Google Shape;158;p13"/>
              <p:cNvSpPr/>
              <p:nvPr/>
            </p:nvSpPr>
            <p:spPr>
              <a:xfrm>
                <a:off x="7829887" y="20355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9" name="Google Shape;159;p13"/>
              <p:cNvCxnSpPr>
                <a:stCxn id="154" idx="6"/>
                <a:endCxn id="158" idx="0"/>
              </p:cNvCxnSpPr>
              <p:nvPr/>
            </p:nvCxnSpPr>
            <p:spPr>
              <a:xfrm flipH="1" rot="10800000">
                <a:off x="7291388" y="2035488"/>
                <a:ext cx="702600" cy="136200"/>
              </a:xfrm>
              <a:prstGeom prst="curvedConnector4">
                <a:avLst>
                  <a:gd fmla="val 38322" name="adj1"/>
                  <a:gd fmla="val 128045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0" name="Google Shape;160;p13"/>
              <p:cNvCxnSpPr>
                <a:stCxn id="154" idx="6"/>
                <a:endCxn id="158" idx="2"/>
              </p:cNvCxnSpPr>
              <p:nvPr/>
            </p:nvCxnSpPr>
            <p:spPr>
              <a:xfrm>
                <a:off x="7291388" y="2171688"/>
                <a:ext cx="702600" cy="87000"/>
              </a:xfrm>
              <a:prstGeom prst="curvedConnector4">
                <a:avLst>
                  <a:gd fmla="val 38322" name="adj1"/>
                  <a:gd fmla="val 104648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1" name="Google Shape;161;p13"/>
              <p:cNvSpPr/>
              <p:nvPr/>
            </p:nvSpPr>
            <p:spPr>
              <a:xfrm>
                <a:off x="7829887" y="26451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2" name="Google Shape;162;p13"/>
              <p:cNvCxnSpPr>
                <a:stCxn id="155" idx="6"/>
                <a:endCxn id="161" idx="0"/>
              </p:cNvCxnSpPr>
              <p:nvPr/>
            </p:nvCxnSpPr>
            <p:spPr>
              <a:xfrm flipH="1" rot="10800000">
                <a:off x="7291388" y="2645200"/>
                <a:ext cx="702600" cy="62100"/>
              </a:xfrm>
              <a:prstGeom prst="curvedConnector4">
                <a:avLst>
                  <a:gd fmla="val 38322" name="adj1"/>
                  <a:gd fmla="val 213016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3" name="Google Shape;163;p13"/>
              <p:cNvCxnSpPr>
                <a:stCxn id="155" idx="6"/>
                <a:endCxn id="161" idx="2"/>
              </p:cNvCxnSpPr>
              <p:nvPr/>
            </p:nvCxnSpPr>
            <p:spPr>
              <a:xfrm>
                <a:off x="7291388" y="2707300"/>
                <a:ext cx="702600" cy="160800"/>
              </a:xfrm>
              <a:prstGeom prst="curvedConnector4">
                <a:avLst>
                  <a:gd fmla="val 38322" name="adj1"/>
                  <a:gd fmla="val 121663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64" name="Google Shape;164;p13"/>
            <p:cNvSpPr txBox="1"/>
            <p:nvPr/>
          </p:nvSpPr>
          <p:spPr>
            <a:xfrm>
              <a:off x="362675" y="4127450"/>
              <a:ext cx="1112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TTP graph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(T1070.005)</a:t>
              </a:r>
              <a:endParaRPr sz="1000"/>
            </a:p>
          </p:txBody>
        </p:sp>
      </p:grpSp>
      <p:pic>
        <p:nvPicPr>
          <p:cNvPr id="165" name="Google Shape;1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5125" y="3127752"/>
            <a:ext cx="503100" cy="503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3"/>
          <p:cNvCxnSpPr>
            <a:stCxn id="150" idx="3"/>
            <a:endCxn id="167" idx="1"/>
          </p:cNvCxnSpPr>
          <p:nvPr/>
        </p:nvCxnSpPr>
        <p:spPr>
          <a:xfrm>
            <a:off x="4848050" y="3371147"/>
            <a:ext cx="35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8" name="Google Shape;168;p13"/>
          <p:cNvGrpSpPr/>
          <p:nvPr/>
        </p:nvGrpSpPr>
        <p:grpSpPr>
          <a:xfrm>
            <a:off x="6432025" y="3070175"/>
            <a:ext cx="711125" cy="618225"/>
            <a:chOff x="1526875" y="4128700"/>
            <a:chExt cx="711125" cy="618225"/>
          </a:xfrm>
        </p:grpSpPr>
        <p:sp>
          <p:nvSpPr>
            <p:cNvPr id="169" name="Google Shape;169;p13"/>
            <p:cNvSpPr txBox="1"/>
            <p:nvPr/>
          </p:nvSpPr>
          <p:spPr>
            <a:xfrm>
              <a:off x="1637100" y="41287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170" name="Google Shape;170;p13"/>
            <p:cNvSpPr txBox="1"/>
            <p:nvPr/>
          </p:nvSpPr>
          <p:spPr>
            <a:xfrm>
              <a:off x="1593000" y="41825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171" name="Google Shape;171;p13"/>
            <p:cNvSpPr txBox="1"/>
            <p:nvPr/>
          </p:nvSpPr>
          <p:spPr>
            <a:xfrm>
              <a:off x="1526875" y="4254325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</p:grpSp>
      <p:grpSp>
        <p:nvGrpSpPr>
          <p:cNvPr id="172" name="Google Shape;172;p13"/>
          <p:cNvGrpSpPr/>
          <p:nvPr/>
        </p:nvGrpSpPr>
        <p:grpSpPr>
          <a:xfrm>
            <a:off x="4210707" y="2309160"/>
            <a:ext cx="742548" cy="504858"/>
            <a:chOff x="6687088" y="2967117"/>
            <a:chExt cx="1003036" cy="621593"/>
          </a:xfrm>
        </p:grpSpPr>
        <p:grpSp>
          <p:nvGrpSpPr>
            <p:cNvPr id="173" name="Google Shape;173;p13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174" name="Google Shape;174;p13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175" name="Google Shape;175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6" name="Google Shape;176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77" name="Google Shape;177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78" name="Google Shape;178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79" name="Google Shape;179;p13"/>
                    <p:cNvCxnSpPr>
                      <a:stCxn id="178" idx="6"/>
                      <a:endCxn id="180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80" name="Google Shape;180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1" name="Google Shape;181;p13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182" name="Google Shape;182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3" name="Google Shape;183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84" name="Google Shape;184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85" name="Google Shape;185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86" name="Google Shape;186;p13"/>
                    <p:cNvCxnSpPr>
                      <a:stCxn id="185" idx="6"/>
                      <a:endCxn id="187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87" name="Google Shape;187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8" name="Google Shape;188;p13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0" name="Google Shape;190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91" name="Google Shape;191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92" name="Google Shape;192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93" name="Google Shape;193;p13"/>
                    <p:cNvCxnSpPr>
                      <a:stCxn id="192" idx="6"/>
                      <a:endCxn id="194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94" name="Google Shape;194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95" name="Google Shape;195;p13"/>
            <p:cNvSpPr txBox="1"/>
            <p:nvPr/>
          </p:nvSpPr>
          <p:spPr>
            <a:xfrm>
              <a:off x="6729524" y="3190910"/>
              <a:ext cx="9606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cxnSp>
        <p:nvCxnSpPr>
          <p:cNvPr id="196" name="Google Shape;196;p13"/>
          <p:cNvCxnSpPr/>
          <p:nvPr/>
        </p:nvCxnSpPr>
        <p:spPr>
          <a:xfrm>
            <a:off x="6071267" y="804279"/>
            <a:ext cx="3534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3"/>
          <p:cNvCxnSpPr>
            <a:endCxn id="198" idx="1"/>
          </p:cNvCxnSpPr>
          <p:nvPr/>
        </p:nvCxnSpPr>
        <p:spPr>
          <a:xfrm flipH="1" rot="10800000">
            <a:off x="7043942" y="803666"/>
            <a:ext cx="23160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3"/>
          <p:cNvCxnSpPr>
            <a:endCxn id="200" idx="2"/>
          </p:cNvCxnSpPr>
          <p:nvPr/>
        </p:nvCxnSpPr>
        <p:spPr>
          <a:xfrm rot="10800000">
            <a:off x="5903689" y="2797176"/>
            <a:ext cx="1307100" cy="40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3"/>
          <p:cNvCxnSpPr>
            <a:endCxn id="200" idx="1"/>
          </p:cNvCxnSpPr>
          <p:nvPr/>
        </p:nvCxnSpPr>
        <p:spPr>
          <a:xfrm flipH="1" rot="10800000">
            <a:off x="4847875" y="2473926"/>
            <a:ext cx="6819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3"/>
          <p:cNvSpPr txBox="1"/>
          <p:nvPr/>
        </p:nvSpPr>
        <p:spPr>
          <a:xfrm>
            <a:off x="3966655" y="3550851"/>
            <a:ext cx="11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Sigma Rule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(Human readable)</a:t>
            </a:r>
            <a:endParaRPr sz="900"/>
          </a:p>
        </p:txBody>
      </p:sp>
      <p:sp>
        <p:nvSpPr>
          <p:cNvPr id="203" name="Google Shape;203;p13"/>
          <p:cNvSpPr txBox="1"/>
          <p:nvPr/>
        </p:nvSpPr>
        <p:spPr>
          <a:xfrm>
            <a:off x="6444300" y="3597318"/>
            <a:ext cx="1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Rule Database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(Machine readable)</a:t>
            </a:r>
            <a:endParaRPr sz="900"/>
          </a:p>
        </p:txBody>
      </p:sp>
      <p:sp>
        <p:nvSpPr>
          <p:cNvPr id="204" name="Google Shape;204;p13"/>
          <p:cNvSpPr txBox="1"/>
          <p:nvPr/>
        </p:nvSpPr>
        <p:spPr>
          <a:xfrm>
            <a:off x="2474977" y="4662528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Detected TTP Triplets</a:t>
            </a:r>
            <a:endParaRPr sz="1000"/>
          </a:p>
        </p:txBody>
      </p:sp>
      <p:grpSp>
        <p:nvGrpSpPr>
          <p:cNvPr id="205" name="Google Shape;205;p13"/>
          <p:cNvGrpSpPr/>
          <p:nvPr/>
        </p:nvGrpSpPr>
        <p:grpSpPr>
          <a:xfrm>
            <a:off x="2731531" y="3591875"/>
            <a:ext cx="834728" cy="1171377"/>
            <a:chOff x="3408381" y="3086475"/>
            <a:chExt cx="834728" cy="1171377"/>
          </a:xfrm>
        </p:grpSpPr>
        <p:grpSp>
          <p:nvGrpSpPr>
            <p:cNvPr id="206" name="Google Shape;206;p13"/>
            <p:cNvGrpSpPr/>
            <p:nvPr/>
          </p:nvGrpSpPr>
          <p:grpSpPr>
            <a:xfrm>
              <a:off x="3408381" y="3086475"/>
              <a:ext cx="598877" cy="775697"/>
              <a:chOff x="3821400" y="3292037"/>
              <a:chExt cx="913200" cy="1203938"/>
            </a:xfrm>
          </p:grpSpPr>
          <p:sp>
            <p:nvSpPr>
              <p:cNvPr id="207" name="Google Shape;207;p13"/>
              <p:cNvSpPr/>
              <p:nvPr/>
            </p:nvSpPr>
            <p:spPr>
              <a:xfrm>
                <a:off x="3821400" y="3427975"/>
                <a:ext cx="913200" cy="1068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8" name="Google Shape;208;p13"/>
              <p:cNvGrpSpPr/>
              <p:nvPr/>
            </p:nvGrpSpPr>
            <p:grpSpPr>
              <a:xfrm>
                <a:off x="3913207" y="4314125"/>
                <a:ext cx="600968" cy="137411"/>
                <a:chOff x="6820145" y="2138427"/>
                <a:chExt cx="600968" cy="137411"/>
              </a:xfrm>
            </p:grpSpPr>
            <p:sp>
              <p:nvSpPr>
                <p:cNvPr id="209" name="Google Shape;209;p13"/>
                <p:cNvSpPr/>
                <p:nvPr/>
              </p:nvSpPr>
              <p:spPr>
                <a:xfrm>
                  <a:off x="7293913" y="2138427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13"/>
                <p:cNvSpPr/>
                <p:nvPr/>
              </p:nvSpPr>
              <p:spPr>
                <a:xfrm>
                  <a:off x="6820145" y="2138438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11" name="Google Shape;211;p13"/>
                <p:cNvCxnSpPr>
                  <a:stCxn id="210" idx="6"/>
                  <a:endCxn id="209" idx="2"/>
                </p:cNvCxnSpPr>
                <p:nvPr/>
              </p:nvCxnSpPr>
              <p:spPr>
                <a:xfrm>
                  <a:off x="6947345" y="2207138"/>
                  <a:ext cx="346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212" name="Google Shape;212;p13"/>
              <p:cNvGrpSpPr/>
              <p:nvPr/>
            </p:nvGrpSpPr>
            <p:grpSpPr>
              <a:xfrm>
                <a:off x="3911992" y="36186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13" name="Google Shape;213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14" name="Google Shape;214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15" name="Google Shape;215;p13"/>
                  <p:cNvCxnSpPr>
                    <a:stCxn id="214" idx="6"/>
                    <a:endCxn id="216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16" name="Google Shape;216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7" name="Google Shape;217;p13"/>
              <p:cNvGrpSpPr/>
              <p:nvPr/>
            </p:nvGrpSpPr>
            <p:grpSpPr>
              <a:xfrm>
                <a:off x="3911992" y="38472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18" name="Google Shape;218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19" name="Google Shape;219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20" name="Google Shape;220;p13"/>
                  <p:cNvCxnSpPr>
                    <a:stCxn id="219" idx="6"/>
                    <a:endCxn id="221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21" name="Google Shape;221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2" name="Google Shape;222;p13"/>
              <p:cNvGrpSpPr/>
              <p:nvPr/>
            </p:nvGrpSpPr>
            <p:grpSpPr>
              <a:xfrm>
                <a:off x="3911992" y="40758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23" name="Google Shape;223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24" name="Google Shape;224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25" name="Google Shape;225;p13"/>
                  <p:cNvCxnSpPr>
                    <a:stCxn id="224" idx="6"/>
                    <a:endCxn id="226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26" name="Google Shape;226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7" name="Google Shape;227;p13"/>
              <p:cNvSpPr txBox="1"/>
              <p:nvPr/>
            </p:nvSpPr>
            <p:spPr>
              <a:xfrm>
                <a:off x="3972771" y="3292037"/>
                <a:ext cx="645900" cy="4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600">
                    <a:solidFill>
                      <a:srgbClr val="1155CC"/>
                    </a:solidFill>
                  </a:rPr>
                  <a:t>Benign</a:t>
                </a:r>
                <a:endParaRPr sz="600">
                  <a:solidFill>
                    <a:srgbClr val="1155CC"/>
                  </a:solidFill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3481879" y="3209575"/>
              <a:ext cx="761229" cy="1048277"/>
              <a:chOff x="398292" y="2323137"/>
              <a:chExt cx="761229" cy="1048277"/>
            </a:xfrm>
          </p:grpSpPr>
          <p:grpSp>
            <p:nvGrpSpPr>
              <p:cNvPr id="229" name="Google Shape;229;p13"/>
              <p:cNvGrpSpPr/>
              <p:nvPr/>
            </p:nvGrpSpPr>
            <p:grpSpPr>
              <a:xfrm>
                <a:off x="398292" y="23231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230" name="Google Shape;230;p13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1" name="Google Shape;231;p13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32" name="Google Shape;232;p1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3" name="Google Shape;233;p1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34" name="Google Shape;234;p13"/>
                  <p:cNvCxnSpPr>
                    <a:stCxn id="233" idx="6"/>
                    <a:endCxn id="232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35" name="Google Shape;235;p13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36" name="Google Shape;236;p1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" name="Google Shape;237;p1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38" name="Google Shape;238;p13"/>
                  <p:cNvCxnSpPr>
                    <a:stCxn id="237" idx="6"/>
                    <a:endCxn id="236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39" name="Google Shape;239;p13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0" name="Google Shape;240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1" name="Google Shape;241;p13"/>
                  <p:cNvCxnSpPr>
                    <a:stCxn id="240" idx="6"/>
                    <a:endCxn id="24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42" name="Google Shape;242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3" name="Google Shape;243;p13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4" name="Google Shape;244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5" name="Google Shape;245;p13"/>
                  <p:cNvCxnSpPr>
                    <a:stCxn id="244" idx="6"/>
                    <a:endCxn id="24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46" name="Google Shape;246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7" name="Google Shape;247;p13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8" name="Google Shape;248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9" name="Google Shape;249;p13"/>
                  <p:cNvCxnSpPr>
                    <a:stCxn id="248" idx="6"/>
                    <a:endCxn id="25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50" name="Google Shape;250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51" name="Google Shape;251;p13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52" name="Google Shape;252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53" name="Google Shape;253;p13"/>
                  <p:cNvCxnSpPr>
                    <a:stCxn id="252" idx="6"/>
                    <a:endCxn id="254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54" name="Google Shape;254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55" name="Google Shape;255;p13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T1111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56" name="Google Shape;256;p13"/>
              <p:cNvGrpSpPr/>
              <p:nvPr/>
            </p:nvGrpSpPr>
            <p:grpSpPr>
              <a:xfrm>
                <a:off x="461066" y="24357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257" name="Google Shape;257;p13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58" name="Google Shape;258;p13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59" name="Google Shape;259;p1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" name="Google Shape;260;p1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61" name="Google Shape;261;p13"/>
                  <p:cNvCxnSpPr>
                    <a:stCxn id="260" idx="6"/>
                    <a:endCxn id="259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62" name="Google Shape;262;p13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63" name="Google Shape;263;p1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" name="Google Shape;264;p1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65" name="Google Shape;265;p13"/>
                  <p:cNvCxnSpPr>
                    <a:stCxn id="264" idx="6"/>
                    <a:endCxn id="263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68" name="Google Shape;268;p13"/>
                  <p:cNvCxnSpPr>
                    <a:stCxn id="267" idx="6"/>
                    <a:endCxn id="26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69" name="Google Shape;269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70" name="Google Shape;270;p13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72" name="Google Shape;272;p13"/>
                  <p:cNvCxnSpPr>
                    <a:stCxn id="271" idx="6"/>
                    <a:endCxn id="27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74" name="Google Shape;274;p13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75" name="Google Shape;275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76" name="Google Shape;276;p13"/>
                  <p:cNvCxnSpPr>
                    <a:stCxn id="275" idx="6"/>
                    <a:endCxn id="277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77" name="Google Shape;277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78" name="Google Shape;278;p13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79" name="Google Shape;279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0" name="Google Shape;280;p13"/>
                  <p:cNvCxnSpPr>
                    <a:stCxn id="279" idx="6"/>
                    <a:endCxn id="281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81" name="Google Shape;281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82" name="Google Shape;282;p13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T2222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83" name="Google Shape;283;p13"/>
              <p:cNvGrpSpPr/>
              <p:nvPr/>
            </p:nvGrpSpPr>
            <p:grpSpPr>
              <a:xfrm>
                <a:off x="560679" y="2549254"/>
                <a:ext cx="598842" cy="822160"/>
                <a:chOff x="4717000" y="3632050"/>
                <a:chExt cx="846300" cy="1195000"/>
              </a:xfrm>
            </p:grpSpPr>
            <p:sp>
              <p:nvSpPr>
                <p:cNvPr id="284" name="Google Shape;284;p13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5" name="Google Shape;285;p13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86" name="Google Shape;286;p1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" name="Google Shape;287;p1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8" name="Google Shape;288;p13"/>
                  <p:cNvCxnSpPr>
                    <a:stCxn id="287" idx="6"/>
                    <a:endCxn id="286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89" name="Google Shape;289;p13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90" name="Google Shape;290;p1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1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92" name="Google Shape;292;p13"/>
                  <p:cNvCxnSpPr>
                    <a:stCxn id="291" idx="6"/>
                    <a:endCxn id="290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95" name="Google Shape;295;p13"/>
                  <p:cNvCxnSpPr>
                    <a:stCxn id="294" idx="6"/>
                    <a:endCxn id="29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96" name="Google Shape;296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7" name="Google Shape;297;p13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98" name="Google Shape;298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99" name="Google Shape;299;p13"/>
                  <p:cNvCxnSpPr>
                    <a:stCxn id="298" idx="6"/>
                    <a:endCxn id="30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01" name="Google Shape;301;p13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02" name="Google Shape;302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03" name="Google Shape;303;p13"/>
                  <p:cNvCxnSpPr>
                    <a:stCxn id="302" idx="6"/>
                    <a:endCxn id="304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05" name="Google Shape;305;p13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06" name="Google Shape;306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07" name="Google Shape;307;p13"/>
                  <p:cNvCxnSpPr>
                    <a:stCxn id="306" idx="6"/>
                    <a:endCxn id="308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08" name="Google Shape;308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09" name="Google Shape;309;p13"/>
                <p:cNvSpPr txBox="1"/>
                <p:nvPr/>
              </p:nvSpPr>
              <p:spPr>
                <a:xfrm>
                  <a:off x="4744600" y="3632050"/>
                  <a:ext cx="7857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T1070.005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cxnSp>
        <p:nvCxnSpPr>
          <p:cNvPr id="310" name="Google Shape;310;p13"/>
          <p:cNvCxnSpPr>
            <a:stCxn id="63" idx="3"/>
            <a:endCxn id="311" idx="1"/>
          </p:cNvCxnSpPr>
          <p:nvPr/>
        </p:nvCxnSpPr>
        <p:spPr>
          <a:xfrm>
            <a:off x="997124" y="1574098"/>
            <a:ext cx="2283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13"/>
          <p:cNvCxnSpPr>
            <a:stCxn id="311" idx="3"/>
          </p:cNvCxnSpPr>
          <p:nvPr/>
        </p:nvCxnSpPr>
        <p:spPr>
          <a:xfrm>
            <a:off x="1990837" y="1574642"/>
            <a:ext cx="3849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13"/>
          <p:cNvCxnSpPr>
            <a:endCxn id="146" idx="2"/>
          </p:cNvCxnSpPr>
          <p:nvPr/>
        </p:nvCxnSpPr>
        <p:spPr>
          <a:xfrm flipH="1" rot="10800000">
            <a:off x="3372453" y="1174193"/>
            <a:ext cx="880800" cy="35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13"/>
          <p:cNvCxnSpPr>
            <a:endCxn id="195" idx="1"/>
          </p:cNvCxnSpPr>
          <p:nvPr/>
        </p:nvCxnSpPr>
        <p:spPr>
          <a:xfrm>
            <a:off x="3385922" y="1523272"/>
            <a:ext cx="856200" cy="11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3"/>
          <p:cNvCxnSpPr>
            <a:stCxn id="124" idx="3"/>
            <a:endCxn id="284" idx="3"/>
          </p:cNvCxnSpPr>
          <p:nvPr/>
        </p:nvCxnSpPr>
        <p:spPr>
          <a:xfrm flipH="1">
            <a:off x="3566200" y="1211551"/>
            <a:ext cx="5232600" cy="3169200"/>
          </a:xfrm>
          <a:prstGeom prst="bentConnector3">
            <a:avLst>
              <a:gd fmla="val -455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13"/>
          <p:cNvCxnSpPr>
            <a:stCxn id="317" idx="3"/>
            <a:endCxn id="284" idx="3"/>
          </p:cNvCxnSpPr>
          <p:nvPr/>
        </p:nvCxnSpPr>
        <p:spPr>
          <a:xfrm flipH="1">
            <a:off x="3566374" y="2506811"/>
            <a:ext cx="5189700" cy="1874100"/>
          </a:xfrm>
          <a:prstGeom prst="bentConnector3">
            <a:avLst>
              <a:gd fmla="val -45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13"/>
          <p:cNvCxnSpPr>
            <a:endCxn id="319" idx="3"/>
          </p:cNvCxnSpPr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13"/>
          <p:cNvCxnSpPr/>
          <p:nvPr/>
        </p:nvCxnSpPr>
        <p:spPr>
          <a:xfrm rot="10800000">
            <a:off x="1122025" y="4425613"/>
            <a:ext cx="32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22" name="Google Shape;322;p13"/>
          <p:cNvGrpSpPr/>
          <p:nvPr/>
        </p:nvGrpSpPr>
        <p:grpSpPr>
          <a:xfrm>
            <a:off x="1151588" y="1267442"/>
            <a:ext cx="913200" cy="646500"/>
            <a:chOff x="1279850" y="1289550"/>
            <a:chExt cx="913200" cy="646500"/>
          </a:xfrm>
        </p:grpSpPr>
        <p:sp>
          <p:nvSpPr>
            <p:cNvPr id="311" name="Google Shape;311;p13"/>
            <p:cNvSpPr/>
            <p:nvPr/>
          </p:nvSpPr>
          <p:spPr>
            <a:xfrm>
              <a:off x="1353800" y="1310400"/>
              <a:ext cx="765300" cy="572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23" name="Google Shape;323;p13"/>
            <p:cNvSpPr txBox="1"/>
            <p:nvPr/>
          </p:nvSpPr>
          <p:spPr>
            <a:xfrm>
              <a:off x="1279850" y="1289550"/>
              <a:ext cx="913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Provenance Graph Builder </a:t>
              </a:r>
              <a:endParaRPr/>
            </a:p>
          </p:txBody>
        </p:sp>
      </p:grpSp>
      <p:cxnSp>
        <p:nvCxnSpPr>
          <p:cNvPr id="324" name="Google Shape;324;p13"/>
          <p:cNvCxnSpPr>
            <a:stCxn id="129" idx="3"/>
            <a:endCxn id="325" idx="1"/>
          </p:cNvCxnSpPr>
          <p:nvPr/>
        </p:nvCxnSpPr>
        <p:spPr>
          <a:xfrm flipH="1" rot="10800000">
            <a:off x="4950870" y="804310"/>
            <a:ext cx="362100" cy="3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26" name="Google Shape;326;p13"/>
          <p:cNvGrpSpPr/>
          <p:nvPr/>
        </p:nvGrpSpPr>
        <p:grpSpPr>
          <a:xfrm>
            <a:off x="5294342" y="481025"/>
            <a:ext cx="853134" cy="646500"/>
            <a:chOff x="749850" y="2342404"/>
            <a:chExt cx="853134" cy="646500"/>
          </a:xfrm>
        </p:grpSpPr>
        <p:sp>
          <p:nvSpPr>
            <p:cNvPr id="327" name="Google Shape;327;p13"/>
            <p:cNvSpPr/>
            <p:nvPr/>
          </p:nvSpPr>
          <p:spPr>
            <a:xfrm>
              <a:off x="7498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25" name="Google Shape;325;p13"/>
            <p:cNvSpPr txBox="1"/>
            <p:nvPr/>
          </p:nvSpPr>
          <p:spPr>
            <a:xfrm>
              <a:off x="768384" y="2342404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Triplet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Sementic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Inference</a:t>
              </a:r>
              <a:endParaRPr b="1" sz="1000"/>
            </a:p>
          </p:txBody>
        </p:sp>
      </p:grpSp>
      <p:grpSp>
        <p:nvGrpSpPr>
          <p:cNvPr id="328" name="Google Shape;328;p13"/>
          <p:cNvGrpSpPr/>
          <p:nvPr/>
        </p:nvGrpSpPr>
        <p:grpSpPr>
          <a:xfrm>
            <a:off x="6347643" y="1128121"/>
            <a:ext cx="977398" cy="557645"/>
            <a:chOff x="5454450" y="2942454"/>
            <a:chExt cx="1185300" cy="706596"/>
          </a:xfrm>
        </p:grpSpPr>
        <p:grpSp>
          <p:nvGrpSpPr>
            <p:cNvPr id="329" name="Google Shape;329;p13"/>
            <p:cNvGrpSpPr/>
            <p:nvPr/>
          </p:nvGrpSpPr>
          <p:grpSpPr>
            <a:xfrm>
              <a:off x="5500609" y="2942454"/>
              <a:ext cx="978541" cy="366924"/>
              <a:chOff x="677559" y="3831117"/>
              <a:chExt cx="978541" cy="366924"/>
            </a:xfrm>
          </p:grpSpPr>
          <p:grpSp>
            <p:nvGrpSpPr>
              <p:cNvPr id="330" name="Google Shape;330;p13"/>
              <p:cNvGrpSpPr/>
              <p:nvPr/>
            </p:nvGrpSpPr>
            <p:grpSpPr>
              <a:xfrm>
                <a:off x="805300" y="3831117"/>
                <a:ext cx="850800" cy="210000"/>
                <a:chOff x="805300" y="3831117"/>
                <a:chExt cx="850800" cy="210000"/>
              </a:xfrm>
            </p:grpSpPr>
            <p:sp>
              <p:nvSpPr>
                <p:cNvPr id="331" name="Google Shape;331;p13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2" name="Google Shape;332;p13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33" name="Google Shape;333;p13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4" name="Google Shape;334;p13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5" name="Google Shape;335;p13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6" name="Google Shape;336;p13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7" name="Google Shape;337;p13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8" name="Google Shape;338;p13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9" name="Google Shape;339;p13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0" name="Google Shape;340;p13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1" name="Google Shape;341;p13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42" name="Google Shape;342;p13"/>
              <p:cNvGrpSpPr/>
              <p:nvPr/>
            </p:nvGrpSpPr>
            <p:grpSpPr>
              <a:xfrm>
                <a:off x="735875" y="3901367"/>
                <a:ext cx="850800" cy="210000"/>
                <a:chOff x="805300" y="3831117"/>
                <a:chExt cx="850800" cy="210000"/>
              </a:xfrm>
            </p:grpSpPr>
            <p:sp>
              <p:nvSpPr>
                <p:cNvPr id="343" name="Google Shape;343;p13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44" name="Google Shape;344;p13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45" name="Google Shape;345;p13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6" name="Google Shape;346;p13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7" name="Google Shape;347;p13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8" name="Google Shape;348;p13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" name="Google Shape;349;p13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" name="Google Shape;350;p13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1" name="Google Shape;351;p13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" name="Google Shape;352;p13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" name="Google Shape;353;p13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54" name="Google Shape;354;p13"/>
              <p:cNvGrpSpPr/>
              <p:nvPr/>
            </p:nvGrpSpPr>
            <p:grpSpPr>
              <a:xfrm>
                <a:off x="677559" y="3988041"/>
                <a:ext cx="850800" cy="210000"/>
                <a:chOff x="805300" y="3831117"/>
                <a:chExt cx="850800" cy="210000"/>
              </a:xfrm>
            </p:grpSpPr>
            <p:sp>
              <p:nvSpPr>
                <p:cNvPr id="355" name="Google Shape;355;p13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56" name="Google Shape;356;p13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57" name="Google Shape;357;p13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" name="Google Shape;358;p13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" name="Google Shape;359;p13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" name="Google Shape;360;p13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1" name="Google Shape;361;p13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2" name="Google Shape;362;p13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3" name="Google Shape;363;p13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4" name="Google Shape;364;p13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5" name="Google Shape;365;p13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366" name="Google Shape;366;p13"/>
            <p:cNvSpPr txBox="1"/>
            <p:nvPr/>
          </p:nvSpPr>
          <p:spPr>
            <a:xfrm>
              <a:off x="5454450" y="3239550"/>
              <a:ext cx="1185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Embeddings</a:t>
              </a:r>
              <a:endParaRPr sz="900"/>
            </a:p>
          </p:txBody>
        </p:sp>
      </p:grpSp>
      <p:grpSp>
        <p:nvGrpSpPr>
          <p:cNvPr id="367" name="Google Shape;367;p13"/>
          <p:cNvGrpSpPr/>
          <p:nvPr/>
        </p:nvGrpSpPr>
        <p:grpSpPr>
          <a:xfrm>
            <a:off x="7275542" y="480188"/>
            <a:ext cx="853134" cy="646500"/>
            <a:chOff x="826050" y="2341567"/>
            <a:chExt cx="853134" cy="646500"/>
          </a:xfrm>
        </p:grpSpPr>
        <p:sp>
          <p:nvSpPr>
            <p:cNvPr id="198" name="Google Shape;198;p13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68" name="Google Shape;368;p13"/>
            <p:cNvSpPr txBox="1"/>
            <p:nvPr/>
          </p:nvSpPr>
          <p:spPr>
            <a:xfrm>
              <a:off x="844584" y="2341567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Detection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Model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Training</a:t>
              </a:r>
              <a:endParaRPr b="1" sz="1000"/>
            </a:p>
          </p:txBody>
        </p:sp>
      </p:grpSp>
      <p:cxnSp>
        <p:nvCxnSpPr>
          <p:cNvPr id="369" name="Google Shape;369;p13"/>
          <p:cNvCxnSpPr>
            <a:stCxn id="368" idx="3"/>
            <a:endCxn id="124" idx="1"/>
          </p:cNvCxnSpPr>
          <p:nvPr/>
        </p:nvCxnSpPr>
        <p:spPr>
          <a:xfrm>
            <a:off x="8128676" y="803438"/>
            <a:ext cx="2466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70" name="Google Shape;370;p13"/>
          <p:cNvGrpSpPr/>
          <p:nvPr/>
        </p:nvGrpSpPr>
        <p:grpSpPr>
          <a:xfrm>
            <a:off x="1285625" y="4118009"/>
            <a:ext cx="1150200" cy="658667"/>
            <a:chOff x="1361825" y="3780025"/>
            <a:chExt cx="1150200" cy="658667"/>
          </a:xfrm>
        </p:grpSpPr>
        <p:sp>
          <p:nvSpPr>
            <p:cNvPr id="319" name="Google Shape;319;p13"/>
            <p:cNvSpPr/>
            <p:nvPr/>
          </p:nvSpPr>
          <p:spPr>
            <a:xfrm>
              <a:off x="1526725" y="3780025"/>
              <a:ext cx="853200" cy="598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71" name="Google Shape;371;p13"/>
            <p:cNvSpPr txBox="1"/>
            <p:nvPr/>
          </p:nvSpPr>
          <p:spPr>
            <a:xfrm>
              <a:off x="1361825" y="3792192"/>
              <a:ext cx="1150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TTP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Graph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Reconstruction</a:t>
              </a:r>
              <a:endParaRPr/>
            </a:p>
          </p:txBody>
        </p:sp>
      </p:grpSp>
      <p:grpSp>
        <p:nvGrpSpPr>
          <p:cNvPr id="372" name="Google Shape;372;p13"/>
          <p:cNvGrpSpPr/>
          <p:nvPr/>
        </p:nvGrpSpPr>
        <p:grpSpPr>
          <a:xfrm>
            <a:off x="5181642" y="3084791"/>
            <a:ext cx="853134" cy="572700"/>
            <a:chOff x="826050" y="2378695"/>
            <a:chExt cx="853134" cy="572700"/>
          </a:xfrm>
        </p:grpSpPr>
        <p:sp>
          <p:nvSpPr>
            <p:cNvPr id="373" name="Google Shape;373;p13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67" name="Google Shape;167;p13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Converter</a:t>
              </a:r>
              <a:endParaRPr b="1" sz="1000"/>
            </a:p>
          </p:txBody>
        </p:sp>
      </p:grpSp>
      <p:cxnSp>
        <p:nvCxnSpPr>
          <p:cNvPr id="374" name="Google Shape;374;p13"/>
          <p:cNvCxnSpPr/>
          <p:nvPr/>
        </p:nvCxnSpPr>
        <p:spPr>
          <a:xfrm>
            <a:off x="6047336" y="3371147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75" name="Google Shape;375;p13"/>
          <p:cNvGrpSpPr/>
          <p:nvPr/>
        </p:nvGrpSpPr>
        <p:grpSpPr>
          <a:xfrm>
            <a:off x="7723612" y="2220602"/>
            <a:ext cx="1032462" cy="572700"/>
            <a:chOff x="826050" y="2378695"/>
            <a:chExt cx="853134" cy="572700"/>
          </a:xfrm>
        </p:grpSpPr>
        <p:sp>
          <p:nvSpPr>
            <p:cNvPr id="376" name="Google Shape;376;p13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17" name="Google Shape;317;p13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Multi-process Matcher</a:t>
              </a:r>
              <a:endParaRPr b="1" sz="1000"/>
            </a:p>
          </p:txBody>
        </p:sp>
      </p:grpSp>
      <p:grpSp>
        <p:nvGrpSpPr>
          <p:cNvPr id="377" name="Google Shape;377;p13"/>
          <p:cNvGrpSpPr/>
          <p:nvPr/>
        </p:nvGrpSpPr>
        <p:grpSpPr>
          <a:xfrm>
            <a:off x="5529775" y="2150676"/>
            <a:ext cx="747827" cy="646500"/>
            <a:chOff x="816694" y="2320230"/>
            <a:chExt cx="841200" cy="646500"/>
          </a:xfrm>
        </p:grpSpPr>
        <p:sp>
          <p:nvSpPr>
            <p:cNvPr id="378" name="Google Shape;378;p13"/>
            <p:cNvSpPr/>
            <p:nvPr/>
          </p:nvSpPr>
          <p:spPr>
            <a:xfrm>
              <a:off x="826030" y="2386804"/>
              <a:ext cx="799800" cy="50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00" name="Google Shape;200;p13"/>
            <p:cNvSpPr txBox="1"/>
            <p:nvPr/>
          </p:nvSpPr>
          <p:spPr>
            <a:xfrm>
              <a:off x="816694" y="2320230"/>
              <a:ext cx="841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Valid 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Filter</a:t>
              </a:r>
              <a:endParaRPr b="1" sz="1000"/>
            </a:p>
          </p:txBody>
        </p:sp>
      </p:grpSp>
      <p:grpSp>
        <p:nvGrpSpPr>
          <p:cNvPr id="379" name="Google Shape;379;p13"/>
          <p:cNvGrpSpPr/>
          <p:nvPr/>
        </p:nvGrpSpPr>
        <p:grpSpPr>
          <a:xfrm>
            <a:off x="6484594" y="2250233"/>
            <a:ext cx="691787" cy="136727"/>
            <a:chOff x="2193900" y="4331067"/>
            <a:chExt cx="1002300" cy="317600"/>
          </a:xfrm>
        </p:grpSpPr>
        <p:grpSp>
          <p:nvGrpSpPr>
            <p:cNvPr id="380" name="Google Shape;380;p13"/>
            <p:cNvGrpSpPr/>
            <p:nvPr/>
          </p:nvGrpSpPr>
          <p:grpSpPr>
            <a:xfrm>
              <a:off x="2345400" y="4331067"/>
              <a:ext cx="850800" cy="210000"/>
              <a:chOff x="863475" y="3440001"/>
              <a:chExt cx="850800" cy="210000"/>
            </a:xfrm>
          </p:grpSpPr>
          <p:sp>
            <p:nvSpPr>
              <p:cNvPr id="381" name="Google Shape;381;p13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2" name="Google Shape;382;p13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83" name="Google Shape;383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84" name="Google Shape;384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5" name="Google Shape;385;p13"/>
                  <p:cNvCxnSpPr>
                    <a:stCxn id="384" idx="6"/>
                    <a:endCxn id="386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86" name="Google Shape;386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7" name="Google Shape;387;p13"/>
            <p:cNvGrpSpPr/>
            <p:nvPr/>
          </p:nvGrpSpPr>
          <p:grpSpPr>
            <a:xfrm>
              <a:off x="2269650" y="4384867"/>
              <a:ext cx="850800" cy="210000"/>
              <a:chOff x="863475" y="3440001"/>
              <a:chExt cx="850800" cy="210000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9" name="Google Shape;389;p13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90" name="Google Shape;390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91" name="Google Shape;391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92" name="Google Shape;392;p13"/>
                  <p:cNvCxnSpPr>
                    <a:stCxn id="391" idx="6"/>
                    <a:endCxn id="393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93" name="Google Shape;393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4" name="Google Shape;394;p13"/>
            <p:cNvGrpSpPr/>
            <p:nvPr/>
          </p:nvGrpSpPr>
          <p:grpSpPr>
            <a:xfrm>
              <a:off x="2193900" y="4438667"/>
              <a:ext cx="850800" cy="210000"/>
              <a:chOff x="863475" y="3440001"/>
              <a:chExt cx="850800" cy="210000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6" name="Google Shape;396;p13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97" name="Google Shape;397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98" name="Google Shape;398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99" name="Google Shape;399;p13"/>
                  <p:cNvCxnSpPr>
                    <a:stCxn id="398" idx="6"/>
                    <a:endCxn id="400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400" name="Google Shape;400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01" name="Google Shape;401;p13"/>
          <p:cNvGrpSpPr/>
          <p:nvPr/>
        </p:nvGrpSpPr>
        <p:grpSpPr>
          <a:xfrm>
            <a:off x="6729575" y="2329577"/>
            <a:ext cx="453982" cy="415389"/>
            <a:chOff x="1541665" y="4111886"/>
            <a:chExt cx="534222" cy="1527167"/>
          </a:xfrm>
        </p:grpSpPr>
        <p:sp>
          <p:nvSpPr>
            <p:cNvPr id="402" name="Google Shape;402;p13"/>
            <p:cNvSpPr txBox="1"/>
            <p:nvPr/>
          </p:nvSpPr>
          <p:spPr>
            <a:xfrm>
              <a:off x="1577587" y="4111886"/>
              <a:ext cx="498300" cy="135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403" name="Google Shape;403;p13"/>
            <p:cNvSpPr txBox="1"/>
            <p:nvPr/>
          </p:nvSpPr>
          <p:spPr>
            <a:xfrm>
              <a:off x="1541665" y="4323553"/>
              <a:ext cx="498300" cy="131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selection</a:t>
              </a:r>
              <a:r>
                <a:rPr lang="zh-TW" sz="100">
                  <a:solidFill>
                    <a:srgbClr val="6AA84F"/>
                  </a:solidFill>
                </a:rPr>
                <a:t>:</a:t>
              </a:r>
              <a:endParaRPr sz="1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434343"/>
                  </a:solidFill>
                </a:rPr>
                <a:t>    - ZZZ: ^A.*B$</a:t>
              </a:r>
              <a:endParaRPr sz="1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filter:</a:t>
              </a:r>
              <a:endParaRPr sz="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C9DAF8"/>
                  </a:solidFill>
                </a:rPr>
                <a:t>   </a:t>
              </a:r>
              <a:r>
                <a:rPr lang="zh-TW" sz="100">
                  <a:solidFill>
                    <a:srgbClr val="434343"/>
                  </a:solidFill>
                </a:rPr>
                <a:t> - XXX: ^(?=.*H)(?=.*I).*$</a:t>
              </a:r>
              <a:endParaRPr sz="100">
                <a:solidFill>
                  <a:srgbClr val="434343"/>
                </a:solidFill>
              </a:endParaRPr>
            </a:p>
          </p:txBody>
        </p:sp>
      </p:grpSp>
      <p:cxnSp>
        <p:nvCxnSpPr>
          <p:cNvPr id="404" name="Google Shape;404;p13"/>
          <p:cNvCxnSpPr>
            <a:stCxn id="200" idx="3"/>
          </p:cNvCxnSpPr>
          <p:nvPr/>
        </p:nvCxnSpPr>
        <p:spPr>
          <a:xfrm>
            <a:off x="6277602" y="2473926"/>
            <a:ext cx="45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13"/>
          <p:cNvCxnSpPr>
            <a:endCxn id="317" idx="1"/>
          </p:cNvCxnSpPr>
          <p:nvPr/>
        </p:nvCxnSpPr>
        <p:spPr>
          <a:xfrm>
            <a:off x="7344341" y="2489711"/>
            <a:ext cx="401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13"/>
          <p:cNvSpPr txBox="1"/>
          <p:nvPr/>
        </p:nvSpPr>
        <p:spPr>
          <a:xfrm>
            <a:off x="6119875" y="1831571"/>
            <a:ext cx="22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Triplets / Custom Field Map / Valid Rules</a:t>
            </a:r>
            <a:endParaRPr sz="800"/>
          </a:p>
        </p:txBody>
      </p:sp>
      <p:sp>
        <p:nvSpPr>
          <p:cNvPr id="407" name="Google Shape;407;p13"/>
          <p:cNvSpPr/>
          <p:nvPr/>
        </p:nvSpPr>
        <p:spPr>
          <a:xfrm>
            <a:off x="1053575" y="707150"/>
            <a:ext cx="27960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3"/>
          <p:cNvSpPr/>
          <p:nvPr/>
        </p:nvSpPr>
        <p:spPr>
          <a:xfrm>
            <a:off x="3925775" y="143625"/>
            <a:ext cx="5171100" cy="44511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6900" y="3018925"/>
            <a:ext cx="39189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120775" y="2752997"/>
            <a:ext cx="2703000" cy="1476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因為真實世界的資料集多沒有標記，因此我們利用 Caldera 紅隊演練及 ProcMon 側錄得到有標記 Technique 的 Audit log 來實驗並驗證。</a:t>
            </a:r>
            <a:endParaRPr/>
          </a:p>
        </p:txBody>
      </p:sp>
      <p:cxnSp>
        <p:nvCxnSpPr>
          <p:cNvPr id="411" name="Google Shape;411;p13"/>
          <p:cNvCxnSpPr/>
          <p:nvPr/>
        </p:nvCxnSpPr>
        <p:spPr>
          <a:xfrm>
            <a:off x="515513" y="2129375"/>
            <a:ext cx="0" cy="61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525" y="178325"/>
            <a:ext cx="1238275" cy="8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Process Monitor Columns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Process Monitor Columns</a:t>
            </a:r>
            <a:endParaRPr/>
          </a:p>
        </p:txBody>
      </p:sp>
      <p:sp>
        <p:nvSpPr>
          <p:cNvPr id="423" name="Google Shape;423;p15"/>
          <p:cNvSpPr txBox="1"/>
          <p:nvPr>
            <p:ph idx="1" type="body"/>
          </p:nvPr>
        </p:nvSpPr>
        <p:spPr>
          <a:xfrm>
            <a:off x="3077725" y="1152475"/>
            <a:ext cx="5754600" cy="3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 selected and organized </a:t>
            </a:r>
            <a:r>
              <a:rPr lang="zh-TW"/>
              <a:t>useful log information</a:t>
            </a:r>
            <a:r>
              <a:rPr lang="zh-TW"/>
              <a:t> to JSON format from 10 of 27 columns in ProcMon.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zh-TW"/>
              <a:t>Process: </a:t>
            </a:r>
            <a:r>
              <a:rPr lang="zh-TW"/>
              <a:t>Name The name of the process in which an event occurred.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/>
              <a:t>Image Path:</a:t>
            </a:r>
            <a:r>
              <a:rPr lang="zh-TW"/>
              <a:t> The full path of the image running in a process.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/>
              <a:t>Command Line: </a:t>
            </a:r>
            <a:r>
              <a:rPr lang="zh-TW"/>
              <a:t>The command line used to launch a process.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/>
              <a:t>Sequence Number: </a:t>
            </a:r>
            <a:r>
              <a:rPr lang="zh-TW"/>
              <a:t>The relative position of the operation with respect to all events included in the current filter.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/>
              <a:t>Event Class: </a:t>
            </a:r>
            <a:r>
              <a:rPr lang="zh-TW"/>
              <a:t>The class (File, Registry, Process) of the event.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/>
              <a:t>Operation: </a:t>
            </a:r>
            <a:r>
              <a:rPr lang="zh-TW"/>
              <a:t>The specific event operation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/>
              <a:t>Time of Day: </a:t>
            </a:r>
            <a:r>
              <a:rPr lang="zh-TW"/>
              <a:t>Time of an operation.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/>
              <a:t>Process ID:</a:t>
            </a:r>
            <a:r>
              <a:rPr lang="zh-TW"/>
              <a:t> The Process ID (PID) of the process that executed an operation.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/>
              <a:t>Path: </a:t>
            </a:r>
            <a:r>
              <a:rPr lang="zh-TW"/>
              <a:t>The path of the resource that an event references.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/>
              <a:t>Detail:</a:t>
            </a:r>
            <a:r>
              <a:rPr lang="zh-TW"/>
              <a:t> Additional information specific to an event.</a:t>
            </a:r>
            <a:endParaRPr/>
          </a:p>
        </p:txBody>
      </p:sp>
      <p:pic>
        <p:nvPicPr>
          <p:cNvPr id="424" name="Google Shape;4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850" y="178225"/>
            <a:ext cx="1023575" cy="10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5"/>
          <p:cNvSpPr txBox="1"/>
          <p:nvPr/>
        </p:nvSpPr>
        <p:spPr>
          <a:xfrm>
            <a:off x="357600" y="4418925"/>
            <a:ext cx="245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Fig. Columns in ProcMon</a:t>
            </a:r>
            <a:endParaRPr sz="1300"/>
          </a:p>
        </p:txBody>
      </p:sp>
      <p:pic>
        <p:nvPicPr>
          <p:cNvPr id="426" name="Google Shape;4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00" y="1388675"/>
            <a:ext cx="2027869" cy="30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32" name="Google Shape;4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3850"/>
            <a:ext cx="8839204" cy="252918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6"/>
          <p:cNvSpPr txBox="1"/>
          <p:nvPr/>
        </p:nvSpPr>
        <p:spPr>
          <a:xfrm>
            <a:off x="193400" y="362125"/>
            <a:ext cx="986700" cy="4002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</a:t>
            </a:r>
            <a:endParaRPr/>
          </a:p>
        </p:txBody>
      </p:sp>
      <p:sp>
        <p:nvSpPr>
          <p:cNvPr id="434" name="Google Shape;434;p16"/>
          <p:cNvSpPr txBox="1"/>
          <p:nvPr/>
        </p:nvSpPr>
        <p:spPr>
          <a:xfrm>
            <a:off x="520370" y="852580"/>
            <a:ext cx="1075200" cy="4002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endParaRPr/>
          </a:p>
        </p:txBody>
      </p:sp>
      <p:sp>
        <p:nvSpPr>
          <p:cNvPr id="435" name="Google Shape;435;p16"/>
          <p:cNvSpPr txBox="1"/>
          <p:nvPr/>
        </p:nvSpPr>
        <p:spPr>
          <a:xfrm>
            <a:off x="803000" y="1352725"/>
            <a:ext cx="1075200" cy="4002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Process ID</a:t>
            </a:r>
            <a:endParaRPr/>
          </a:p>
        </p:txBody>
      </p:sp>
      <p:sp>
        <p:nvSpPr>
          <p:cNvPr id="436" name="Google Shape;436;p16"/>
          <p:cNvSpPr txBox="1"/>
          <p:nvPr/>
        </p:nvSpPr>
        <p:spPr>
          <a:xfrm>
            <a:off x="879200" y="4499695"/>
            <a:ext cx="846600" cy="6156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Process Name</a:t>
            </a:r>
            <a:endParaRPr/>
          </a:p>
        </p:txBody>
      </p:sp>
      <p:sp>
        <p:nvSpPr>
          <p:cNvPr id="437" name="Google Shape;437;p16"/>
          <p:cNvSpPr txBox="1"/>
          <p:nvPr/>
        </p:nvSpPr>
        <p:spPr>
          <a:xfrm>
            <a:off x="1802000" y="4488250"/>
            <a:ext cx="785700" cy="6156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Path</a:t>
            </a:r>
            <a:endParaRPr/>
          </a:p>
        </p:txBody>
      </p:sp>
      <p:sp>
        <p:nvSpPr>
          <p:cNvPr id="438" name="Google Shape;438;p16"/>
          <p:cNvSpPr txBox="1"/>
          <p:nvPr/>
        </p:nvSpPr>
        <p:spPr>
          <a:xfrm>
            <a:off x="2716400" y="4488250"/>
            <a:ext cx="1157400" cy="6156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Command Line</a:t>
            </a:r>
            <a:endParaRPr/>
          </a:p>
        </p:txBody>
      </p:sp>
      <p:sp>
        <p:nvSpPr>
          <p:cNvPr id="439" name="Google Shape;439;p16"/>
          <p:cNvSpPr txBox="1"/>
          <p:nvPr/>
        </p:nvSpPr>
        <p:spPr>
          <a:xfrm>
            <a:off x="2929950" y="1352725"/>
            <a:ext cx="986700" cy="4002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Operation</a:t>
            </a:r>
            <a:endParaRPr/>
          </a:p>
        </p:txBody>
      </p:sp>
      <p:sp>
        <p:nvSpPr>
          <p:cNvPr id="440" name="Google Shape;440;p16"/>
          <p:cNvSpPr txBox="1"/>
          <p:nvPr/>
        </p:nvSpPr>
        <p:spPr>
          <a:xfrm>
            <a:off x="3601975" y="609925"/>
            <a:ext cx="713700" cy="6156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Event Class</a:t>
            </a:r>
            <a:endParaRPr/>
          </a:p>
        </p:txBody>
      </p:sp>
      <p:sp>
        <p:nvSpPr>
          <p:cNvPr id="441" name="Google Shape;441;p16"/>
          <p:cNvSpPr txBox="1"/>
          <p:nvPr/>
        </p:nvSpPr>
        <p:spPr>
          <a:xfrm>
            <a:off x="5029200" y="203725"/>
            <a:ext cx="642900" cy="4002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Path</a:t>
            </a:r>
            <a:endParaRPr/>
          </a:p>
        </p:txBody>
      </p:sp>
      <p:sp>
        <p:nvSpPr>
          <p:cNvPr id="442" name="Google Shape;442;p16"/>
          <p:cNvSpPr txBox="1"/>
          <p:nvPr/>
        </p:nvSpPr>
        <p:spPr>
          <a:xfrm>
            <a:off x="7143675" y="300700"/>
            <a:ext cx="785700" cy="4002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Detail</a:t>
            </a:r>
            <a:endParaRPr/>
          </a:p>
        </p:txBody>
      </p:sp>
      <p:cxnSp>
        <p:nvCxnSpPr>
          <p:cNvPr id="443" name="Google Shape;443;p16"/>
          <p:cNvCxnSpPr/>
          <p:nvPr/>
        </p:nvCxnSpPr>
        <p:spPr>
          <a:xfrm>
            <a:off x="326425" y="752800"/>
            <a:ext cx="0" cy="159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4" name="Google Shape;444;p16"/>
          <p:cNvCxnSpPr/>
          <p:nvPr/>
        </p:nvCxnSpPr>
        <p:spPr>
          <a:xfrm>
            <a:off x="631225" y="1244750"/>
            <a:ext cx="0" cy="110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5" name="Google Shape;445;p16"/>
          <p:cNvCxnSpPr/>
          <p:nvPr/>
        </p:nvCxnSpPr>
        <p:spPr>
          <a:xfrm>
            <a:off x="902770" y="1726900"/>
            <a:ext cx="0" cy="6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6" name="Google Shape;446;p16"/>
          <p:cNvCxnSpPr/>
          <p:nvPr/>
        </p:nvCxnSpPr>
        <p:spPr>
          <a:xfrm rot="10800000">
            <a:off x="1512375" y="2504275"/>
            <a:ext cx="0" cy="19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7" name="Google Shape;447;p16"/>
          <p:cNvCxnSpPr/>
          <p:nvPr/>
        </p:nvCxnSpPr>
        <p:spPr>
          <a:xfrm rot="10800000">
            <a:off x="2176005" y="2504275"/>
            <a:ext cx="0" cy="19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8" name="Google Shape;448;p16"/>
          <p:cNvCxnSpPr/>
          <p:nvPr/>
        </p:nvCxnSpPr>
        <p:spPr>
          <a:xfrm rot="10800000">
            <a:off x="3014205" y="2504275"/>
            <a:ext cx="0" cy="19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9" name="Google Shape;449;p16"/>
          <p:cNvCxnSpPr/>
          <p:nvPr/>
        </p:nvCxnSpPr>
        <p:spPr>
          <a:xfrm>
            <a:off x="3295095" y="1752925"/>
            <a:ext cx="0" cy="6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0" name="Google Shape;450;p16"/>
          <p:cNvCxnSpPr/>
          <p:nvPr/>
        </p:nvCxnSpPr>
        <p:spPr>
          <a:xfrm>
            <a:off x="4068270" y="1239850"/>
            <a:ext cx="0" cy="11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1" name="Google Shape;451;p16"/>
          <p:cNvCxnSpPr/>
          <p:nvPr/>
        </p:nvCxnSpPr>
        <p:spPr>
          <a:xfrm>
            <a:off x="5262670" y="603925"/>
            <a:ext cx="0" cy="175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2" name="Google Shape;452;p16"/>
          <p:cNvCxnSpPr/>
          <p:nvPr/>
        </p:nvCxnSpPr>
        <p:spPr>
          <a:xfrm>
            <a:off x="7536520" y="672850"/>
            <a:ext cx="0" cy="167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58" name="Google Shape;4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3850"/>
            <a:ext cx="8839204" cy="2529186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7"/>
          <p:cNvSpPr txBox="1"/>
          <p:nvPr/>
        </p:nvSpPr>
        <p:spPr>
          <a:xfrm>
            <a:off x="193400" y="362125"/>
            <a:ext cx="986700" cy="4002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</a:t>
            </a:r>
            <a:endParaRPr/>
          </a:p>
        </p:txBody>
      </p:sp>
      <p:sp>
        <p:nvSpPr>
          <p:cNvPr id="460" name="Google Shape;460;p17"/>
          <p:cNvSpPr txBox="1"/>
          <p:nvPr/>
        </p:nvSpPr>
        <p:spPr>
          <a:xfrm>
            <a:off x="520370" y="852580"/>
            <a:ext cx="1075200" cy="4002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4125"/>
                </a:solidFill>
              </a:rPr>
              <a:t>Timestamp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461" name="Google Shape;461;p17"/>
          <p:cNvSpPr txBox="1"/>
          <p:nvPr/>
        </p:nvSpPr>
        <p:spPr>
          <a:xfrm>
            <a:off x="803000" y="1352725"/>
            <a:ext cx="10752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F9000"/>
                </a:solidFill>
              </a:rPr>
              <a:t>Process ID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462" name="Google Shape;462;p17"/>
          <p:cNvSpPr txBox="1"/>
          <p:nvPr/>
        </p:nvSpPr>
        <p:spPr>
          <a:xfrm>
            <a:off x="879200" y="4499695"/>
            <a:ext cx="846600" cy="615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F9000"/>
                </a:solidFill>
              </a:rPr>
              <a:t>Process Name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463" name="Google Shape;463;p17"/>
          <p:cNvSpPr txBox="1"/>
          <p:nvPr/>
        </p:nvSpPr>
        <p:spPr>
          <a:xfrm>
            <a:off x="1802000" y="4488250"/>
            <a:ext cx="785700" cy="615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F9000"/>
                </a:solidFill>
              </a:rPr>
              <a:t>Image Path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464" name="Google Shape;464;p17"/>
          <p:cNvSpPr txBox="1"/>
          <p:nvPr/>
        </p:nvSpPr>
        <p:spPr>
          <a:xfrm>
            <a:off x="2716400" y="4488250"/>
            <a:ext cx="1157400" cy="615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F9000"/>
                </a:solidFill>
              </a:rPr>
              <a:t>Command Line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465" name="Google Shape;465;p17"/>
          <p:cNvSpPr txBox="1"/>
          <p:nvPr/>
        </p:nvSpPr>
        <p:spPr>
          <a:xfrm>
            <a:off x="2929950" y="1352725"/>
            <a:ext cx="986700" cy="4002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155CC"/>
                </a:solidFill>
              </a:rPr>
              <a:t>Operation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466" name="Google Shape;466;p17"/>
          <p:cNvSpPr txBox="1"/>
          <p:nvPr/>
        </p:nvSpPr>
        <p:spPr>
          <a:xfrm>
            <a:off x="3601975" y="609925"/>
            <a:ext cx="713700" cy="6156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</a:rPr>
              <a:t>Event Class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67" name="Google Shape;467;p17"/>
          <p:cNvSpPr txBox="1"/>
          <p:nvPr/>
        </p:nvSpPr>
        <p:spPr>
          <a:xfrm>
            <a:off x="5029200" y="203725"/>
            <a:ext cx="642900" cy="4002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</a:rPr>
              <a:t>Path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68" name="Google Shape;468;p17"/>
          <p:cNvSpPr txBox="1"/>
          <p:nvPr/>
        </p:nvSpPr>
        <p:spPr>
          <a:xfrm>
            <a:off x="7143675" y="300700"/>
            <a:ext cx="785700" cy="4002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</a:rPr>
              <a:t>Detail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469" name="Google Shape;469;p17"/>
          <p:cNvCxnSpPr/>
          <p:nvPr/>
        </p:nvCxnSpPr>
        <p:spPr>
          <a:xfrm>
            <a:off x="326425" y="752800"/>
            <a:ext cx="0" cy="159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0" name="Google Shape;470;p17"/>
          <p:cNvCxnSpPr/>
          <p:nvPr/>
        </p:nvCxnSpPr>
        <p:spPr>
          <a:xfrm>
            <a:off x="631225" y="1244750"/>
            <a:ext cx="0" cy="11043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1" name="Google Shape;471;p17"/>
          <p:cNvCxnSpPr/>
          <p:nvPr/>
        </p:nvCxnSpPr>
        <p:spPr>
          <a:xfrm>
            <a:off x="902770" y="1726900"/>
            <a:ext cx="0" cy="6222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2" name="Google Shape;472;p17"/>
          <p:cNvCxnSpPr/>
          <p:nvPr/>
        </p:nvCxnSpPr>
        <p:spPr>
          <a:xfrm rot="10800000">
            <a:off x="1512375" y="2504275"/>
            <a:ext cx="0" cy="19953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3" name="Google Shape;473;p17"/>
          <p:cNvCxnSpPr/>
          <p:nvPr/>
        </p:nvCxnSpPr>
        <p:spPr>
          <a:xfrm rot="10800000">
            <a:off x="2176005" y="2504275"/>
            <a:ext cx="0" cy="19953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4" name="Google Shape;474;p17"/>
          <p:cNvCxnSpPr/>
          <p:nvPr/>
        </p:nvCxnSpPr>
        <p:spPr>
          <a:xfrm rot="10800000">
            <a:off x="3014205" y="2504275"/>
            <a:ext cx="0" cy="19953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5" name="Google Shape;475;p17"/>
          <p:cNvCxnSpPr/>
          <p:nvPr/>
        </p:nvCxnSpPr>
        <p:spPr>
          <a:xfrm>
            <a:off x="3295095" y="1752925"/>
            <a:ext cx="0" cy="6222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6" name="Google Shape;476;p17"/>
          <p:cNvCxnSpPr/>
          <p:nvPr/>
        </p:nvCxnSpPr>
        <p:spPr>
          <a:xfrm>
            <a:off x="4068270" y="1239850"/>
            <a:ext cx="0" cy="11313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7" name="Google Shape;477;p17"/>
          <p:cNvCxnSpPr/>
          <p:nvPr/>
        </p:nvCxnSpPr>
        <p:spPr>
          <a:xfrm>
            <a:off x="5262670" y="603925"/>
            <a:ext cx="0" cy="17562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8" name="Google Shape;478;p17"/>
          <p:cNvCxnSpPr/>
          <p:nvPr/>
        </p:nvCxnSpPr>
        <p:spPr>
          <a:xfrm>
            <a:off x="7536520" y="672850"/>
            <a:ext cx="0" cy="167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479" name="Google Shape;479;p17"/>
          <p:cNvGrpSpPr/>
          <p:nvPr/>
        </p:nvGrpSpPr>
        <p:grpSpPr>
          <a:xfrm>
            <a:off x="4046500" y="2588275"/>
            <a:ext cx="5035252" cy="2051725"/>
            <a:chOff x="4046500" y="2588275"/>
            <a:chExt cx="5035252" cy="2051725"/>
          </a:xfrm>
        </p:grpSpPr>
        <p:pic>
          <p:nvPicPr>
            <p:cNvPr id="480" name="Google Shape;48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78700" y="2963900"/>
              <a:ext cx="5003052" cy="1676100"/>
            </a:xfrm>
            <a:prstGeom prst="rect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81" name="Google Shape;481;p17"/>
            <p:cNvSpPr txBox="1"/>
            <p:nvPr/>
          </p:nvSpPr>
          <p:spPr>
            <a:xfrm>
              <a:off x="4046500" y="2588275"/>
              <a:ext cx="1292400" cy="4002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3F3F3"/>
                  </a:solidFill>
                </a:rPr>
                <a:t>實際儲存格式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482" name="Google Shape;482;p17"/>
          <p:cNvSpPr txBox="1"/>
          <p:nvPr/>
        </p:nvSpPr>
        <p:spPr>
          <a:xfrm>
            <a:off x="4002500" y="4611400"/>
            <a:ext cx="476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將該 node 所有的 attributes concat 起來的 string 去 hash 會得到 uuid。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Synthesized 資料集描述</a:t>
            </a:r>
            <a:endParaRPr/>
          </a:p>
        </p:txBody>
      </p:sp>
      <p:sp>
        <p:nvSpPr>
          <p:cNvPr id="488" name="Google Shape;488;p18"/>
          <p:cNvSpPr txBox="1"/>
          <p:nvPr>
            <p:ph idx="1" type="body"/>
          </p:nvPr>
        </p:nvSpPr>
        <p:spPr>
          <a:xfrm>
            <a:off x="311700" y="1152475"/>
            <a:ext cx="8520600" cy="25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Synthesized 資料集中總事件數量：17,346,525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其中是 TTP 的事件數量：18,334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TTP 的數量是？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各個 TTP 對應的事件數量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其中是 Benign 的事件數量：17,328,191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Entity / Relation 數量</a:t>
            </a:r>
            <a:endParaRPr/>
          </a:p>
        </p:txBody>
      </p:sp>
      <p:sp>
        <p:nvSpPr>
          <p:cNvPr id="489" name="Google Shape;4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575" y="848675"/>
            <a:ext cx="5939026" cy="334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