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3EF85EC-8CE3-4A19-9A86-D14C7ED5617F}">
  <a:tblStyle styleId="{73EF85EC-8CE3-4A19-9A86-D14C7ED5617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a-conceptual-explanation-of-bayesian-model-based-hyperparameter-optimization-for-machine-learning-b8172278050f"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56ccb1bb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56ccb1bb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256ccb1bbce_0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256ccb1bbce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256ccb1bbce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256ccb1bbce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chemeClr val="dk1"/>
              </a:buClr>
              <a:buSzPts val="1000"/>
              <a:buChar char="●"/>
            </a:pPr>
            <a:r>
              <a:rPr lang="zh-TW" sz="1000">
                <a:solidFill>
                  <a:schemeClr val="dk1"/>
                </a:solidFill>
              </a:rPr>
              <a:t>Extends DistMult by introducing complex-valued embeddings to entities and relations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256ccb1bbce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256ccb1bbce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256ccb1bbce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256ccb1bbce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RESACL: </a:t>
            </a:r>
            <a:r>
              <a:rPr lang="zh-TW"/>
              <a:t>This score captures pairwise interactions between all the components of h and 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256ccb1bbce_0_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256ccb1bbce_0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256ccb1bbce_0_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256ccb1bbce_0_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256ccb1bbce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256ccb1bbce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t>T   denotes the set of existed triplets in KG</a:t>
            </a:r>
            <a:endParaRPr/>
          </a:p>
          <a:p>
            <a:pPr indent="0" lvl="0" marL="0" rtl="0" algn="l">
              <a:spcBef>
                <a:spcPts val="0"/>
              </a:spcBef>
              <a:spcAft>
                <a:spcPts val="0"/>
              </a:spcAft>
              <a:buClr>
                <a:schemeClr val="dk1"/>
              </a:buClr>
              <a:buSzPts val="1100"/>
              <a:buFont typeface="Arial"/>
              <a:buNone/>
            </a:pPr>
            <a:r>
              <a:rPr lang="zh-TW"/>
              <a:t>T’  denotes the set of non-existing triplets, which is constructed by corrupting entities and relations in existing triples,</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256ccb1bbce_0_8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256ccb1bbce_0_8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   denotes the set of existed triplets in KG</a:t>
            </a:r>
            <a:endParaRPr/>
          </a:p>
          <a:p>
            <a:pPr indent="0" lvl="0" marL="0" rtl="0" algn="l">
              <a:spcBef>
                <a:spcPts val="0"/>
              </a:spcBef>
              <a:spcAft>
                <a:spcPts val="0"/>
              </a:spcAft>
              <a:buNone/>
            </a:pPr>
            <a:r>
              <a:rPr lang="zh-TW"/>
              <a:t>T’  denotes the set of non-existing triplets, which is constructed by corrupting entities and relations in existing triples,</a:t>
            </a:r>
            <a:endParaRPr/>
          </a:p>
          <a:p>
            <a:pPr indent="0" lvl="0" marL="0" rtl="0" algn="l">
              <a:spcBef>
                <a:spcPts val="0"/>
              </a:spcBef>
              <a:spcAft>
                <a:spcPts val="0"/>
              </a:spcAft>
              <a:buNone/>
            </a:pPr>
            <a:r>
              <a:t/>
            </a:r>
            <a:endParaRPr/>
          </a:p>
          <a:p>
            <a:pPr indent="-342900" lvl="0" marL="457200" rtl="0" algn="l">
              <a:lnSpc>
                <a:spcPct val="115000"/>
              </a:lnSpc>
              <a:spcBef>
                <a:spcPts val="0"/>
              </a:spcBef>
              <a:spcAft>
                <a:spcPts val="0"/>
              </a:spcAft>
              <a:buClr>
                <a:srgbClr val="595959"/>
              </a:buClr>
              <a:buSzPts val="1800"/>
              <a:buChar char="●"/>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256ccb1bbce_0_8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256ccb1bbce_0_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u="sng">
                <a:solidFill>
                  <a:schemeClr val="hlink"/>
                </a:solidFill>
                <a:hlinkClick r:id="rId2"/>
              </a:rPr>
              <a:t>https://towardsdatascience.com/a-conceptual-explanation-of-bayesian-model-based-hyperparameter-optimization-for-machine-learning-b8172278050f</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256ccb1bbce_0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256ccb1bbce_0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56ccb1bbce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56ccb1bbce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2021 IEEE A Survey on Knowledge Graphs: Representation, Acquisition and Applications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zh-TW"/>
              <a:t>knowledge representation learning (KRL) or knowledge graph embedding (KGE): mapping entities and relations into low-dimensional vectors while capturing their semantic meanings</a:t>
            </a:r>
            <a:endParaRPr/>
          </a:p>
          <a:p>
            <a:pPr indent="-298450" lvl="0" marL="457200" rtl="0" algn="l">
              <a:spcBef>
                <a:spcPts val="0"/>
              </a:spcBef>
              <a:spcAft>
                <a:spcPts val="0"/>
              </a:spcAft>
              <a:buSzPts val="1100"/>
              <a:buChar char="-"/>
            </a:pPr>
            <a:r>
              <a:rPr lang="zh-TW"/>
              <a:t>Specific knowledge acquisition tasks include knowledge graph completion (KGC), triple classification, entity recognition, and relation extraction.</a:t>
            </a:r>
            <a:endParaRPr/>
          </a:p>
          <a:p>
            <a:pPr indent="-298450" lvl="0" marL="457200" rtl="0" algn="l">
              <a:spcBef>
                <a:spcPts val="0"/>
              </a:spcBef>
              <a:spcAft>
                <a:spcPts val="0"/>
              </a:spcAft>
              <a:buSzPts val="1100"/>
              <a:buChar char="-"/>
            </a:pPr>
            <a:r>
              <a:rPr lang="zh-TW"/>
              <a:t>Knowledge-aware models benefit from the integration of heterogeneous information, rich ontologies and semantics for knowledge representation, and multi-lingual knowledge.  many real-world applications such as recommendation systems and question answering have been brought about prosperity with the ability of commonsense understanding and reasoning. Some real-world products, for example, Microsoft’s Satori and Google’s Knowledge Graph [3], have shown a strong capacity to provide more efficient services.</a:t>
            </a:r>
            <a:endParaRPr/>
          </a:p>
          <a:p>
            <a:pPr indent="-298450" lvl="0" marL="457200" rtl="0" algn="l">
              <a:spcBef>
                <a:spcPts val="0"/>
              </a:spcBef>
              <a:spcAft>
                <a:spcPts val="0"/>
              </a:spcAft>
              <a:buSzPts val="1100"/>
              <a:buChar char="-"/>
            </a:pPr>
            <a:r>
              <a:rPr lang="zh-TW"/>
              <a:t>Temporal Knowledge Graphs incorporate temporal information for representation learning. This survey categorizes four research fields, including temporal embedding, entity dynamics, temporal relational dependency, and temporal logical reasoning.</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256ccb1bbce_0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256ccb1bbce_0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56ccb1bbce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56ccb1bbce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2021 IEEE A Survey on Knowledge Graphs: Representation, Acquisition and Applications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zh-TW"/>
              <a:t>knowledge representation learning (KRL) or knowledge graph embedding (KGE): mapping entities and relations into low-dimensional vectors while capturing their semantic meanings</a:t>
            </a:r>
            <a:endParaRPr/>
          </a:p>
          <a:p>
            <a:pPr indent="-298450" lvl="0" marL="457200" rtl="0" algn="l">
              <a:spcBef>
                <a:spcPts val="0"/>
              </a:spcBef>
              <a:spcAft>
                <a:spcPts val="0"/>
              </a:spcAft>
              <a:buSzPts val="1100"/>
              <a:buChar char="-"/>
            </a:pPr>
            <a:r>
              <a:rPr lang="zh-TW"/>
              <a:t>Specific knowledge acquisition tasks include knowledge graph completion (KGC), triple classification, entity recognition, and relation extraction.</a:t>
            </a:r>
            <a:endParaRPr/>
          </a:p>
          <a:p>
            <a:pPr indent="-298450" lvl="0" marL="457200" rtl="0" algn="l">
              <a:spcBef>
                <a:spcPts val="0"/>
              </a:spcBef>
              <a:spcAft>
                <a:spcPts val="0"/>
              </a:spcAft>
              <a:buSzPts val="1100"/>
              <a:buChar char="-"/>
            </a:pPr>
            <a:r>
              <a:rPr lang="zh-TW"/>
              <a:t>Knowledge-aware models benefit from the integration of heterogeneous information, rich ontologies and semantics for knowledge representation, and multi-lingual knowledge.  many real-world applications such as recommendation systems and question answering have been brought about prosperity with the ability of commonsense understanding and reasoning. Some real-world products, for example, Microsoft’s Satori and Google’s Knowledge Graph [3], have shown a strong capacity to provide more efficient services.</a:t>
            </a:r>
            <a:endParaRPr/>
          </a:p>
          <a:p>
            <a:pPr indent="-298450" lvl="0" marL="457200" rtl="0" algn="l">
              <a:spcBef>
                <a:spcPts val="0"/>
              </a:spcBef>
              <a:spcAft>
                <a:spcPts val="0"/>
              </a:spcAft>
              <a:buSzPts val="1100"/>
              <a:buChar char="-"/>
            </a:pPr>
            <a:r>
              <a:rPr lang="zh-TW"/>
              <a:t>Temporal Knowledge Graphs incorporate temporal infor- mation for representation learning. This survey categorizes four research fields, including temporal embedding, entity dynamics, temporal relational dependency, and temporal logical reasoning.</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56ccb1bbce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56ccb1bbce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Overall, developing a novel KRL model is to answer the following four questions: </a:t>
            </a:r>
            <a:endParaRPr/>
          </a:p>
          <a:p>
            <a:pPr indent="0" lvl="0" marL="0" rtl="0" algn="l">
              <a:spcBef>
                <a:spcPts val="0"/>
              </a:spcBef>
              <a:spcAft>
                <a:spcPts val="0"/>
              </a:spcAft>
              <a:buNone/>
            </a:pPr>
            <a:r>
              <a:rPr lang="zh-TW"/>
              <a:t>1) which representation space to choose; </a:t>
            </a:r>
            <a:endParaRPr/>
          </a:p>
          <a:p>
            <a:pPr indent="0" lvl="0" marL="0" rtl="0" algn="l">
              <a:spcBef>
                <a:spcPts val="0"/>
              </a:spcBef>
              <a:spcAft>
                <a:spcPts val="0"/>
              </a:spcAft>
              <a:buNone/>
            </a:pPr>
            <a:r>
              <a:rPr lang="zh-TW"/>
              <a:t>2) how to measure the plausibility of triplets in a specific space; </a:t>
            </a:r>
            <a:endParaRPr/>
          </a:p>
          <a:p>
            <a:pPr indent="0" lvl="0" marL="0" rtl="0" algn="l">
              <a:spcBef>
                <a:spcPts val="0"/>
              </a:spcBef>
              <a:spcAft>
                <a:spcPts val="0"/>
              </a:spcAft>
              <a:buNone/>
            </a:pPr>
            <a:r>
              <a:rPr lang="zh-TW"/>
              <a:t>3) which encoding model to use for modeling relational interactions; </a:t>
            </a:r>
            <a:endParaRPr/>
          </a:p>
          <a:p>
            <a:pPr indent="0" lvl="0" marL="0" rtl="0" algn="l">
              <a:spcBef>
                <a:spcPts val="0"/>
              </a:spcBef>
              <a:spcAft>
                <a:spcPts val="0"/>
              </a:spcAft>
              <a:buNone/>
            </a:pPr>
            <a:r>
              <a:rPr lang="zh-TW"/>
              <a:t>4) whether to utilize auxiliary information.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56ccb1bbce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56ccb1bbce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zh-TW"/>
              <a:t>The representation space has an impact on the expressiveness of KRL methods to some extent.</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56f0aa2f9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56f0aa2f9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2013 A Semantic Matching Energy Function for Learning with Multi-relational Data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56f0aa2f9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256f0aa2f9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2013 A Semantic Matching Energy Function for Learning with Multi-relational Data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256ccb1bbce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256ccb1bbce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56ccb1bbce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256ccb1bbce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1.png"/><Relationship Id="rId7"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9.png"/><Relationship Id="rId4" Type="http://schemas.openxmlformats.org/officeDocument/2006/relationships/image" Target="../media/image26.png"/><Relationship Id="rId5" Type="http://schemas.openxmlformats.org/officeDocument/2006/relationships/image" Target="../media/image23.png"/><Relationship Id="rId6"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8.png"/><Relationship Id="rId11" Type="http://schemas.openxmlformats.org/officeDocument/2006/relationships/image" Target="../media/image32.png"/><Relationship Id="rId10" Type="http://schemas.openxmlformats.org/officeDocument/2006/relationships/image" Target="../media/image24.png"/><Relationship Id="rId9" Type="http://schemas.openxmlformats.org/officeDocument/2006/relationships/image" Target="../media/image29.png"/><Relationship Id="rId5" Type="http://schemas.openxmlformats.org/officeDocument/2006/relationships/image" Target="../media/image18.png"/><Relationship Id="rId6" Type="http://schemas.openxmlformats.org/officeDocument/2006/relationships/image" Target="../media/image27.png"/><Relationship Id="rId7" Type="http://schemas.openxmlformats.org/officeDocument/2006/relationships/image" Target="../media/image20.png"/><Relationship Id="rId8"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4.png"/><Relationship Id="rId4" Type="http://schemas.openxmlformats.org/officeDocument/2006/relationships/image" Target="../media/image8.png"/><Relationship Id="rId11" Type="http://schemas.openxmlformats.org/officeDocument/2006/relationships/image" Target="../media/image41.png"/><Relationship Id="rId10" Type="http://schemas.openxmlformats.org/officeDocument/2006/relationships/image" Target="../media/image17.png"/><Relationship Id="rId12" Type="http://schemas.openxmlformats.org/officeDocument/2006/relationships/image" Target="../media/image35.png"/><Relationship Id="rId9" Type="http://schemas.openxmlformats.org/officeDocument/2006/relationships/image" Target="../media/image30.png"/><Relationship Id="rId5" Type="http://schemas.openxmlformats.org/officeDocument/2006/relationships/image" Target="../media/image25.png"/><Relationship Id="rId6" Type="http://schemas.openxmlformats.org/officeDocument/2006/relationships/image" Target="../media/image36.png"/><Relationship Id="rId7" Type="http://schemas.openxmlformats.org/officeDocument/2006/relationships/image" Target="../media/image28.png"/><Relationship Id="rId8"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2.png"/><Relationship Id="rId4" Type="http://schemas.openxmlformats.org/officeDocument/2006/relationships/image" Target="../media/image38.png"/><Relationship Id="rId5" Type="http://schemas.openxmlformats.org/officeDocument/2006/relationships/image" Target="../media/image43.png"/><Relationship Id="rId6" Type="http://schemas.openxmlformats.org/officeDocument/2006/relationships/image" Target="../media/image40.png"/><Relationship Id="rId7" Type="http://schemas.openxmlformats.org/officeDocument/2006/relationships/image" Target="../media/image37.png"/><Relationship Id="rId8" Type="http://schemas.openxmlformats.org/officeDocument/2006/relationships/image" Target="../media/image4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overleaf.com/6137982917xwmbbhgfcpfr" TargetMode="External"/><Relationship Id="rId4" Type="http://schemas.openxmlformats.org/officeDocument/2006/relationships/image" Target="../media/image4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8.png"/><Relationship Id="rId9" Type="http://schemas.openxmlformats.org/officeDocument/2006/relationships/image" Target="../media/image13.png"/><Relationship Id="rId5" Type="http://schemas.openxmlformats.org/officeDocument/2006/relationships/image" Target="../media/image12.png"/><Relationship Id="rId6" Type="http://schemas.openxmlformats.org/officeDocument/2006/relationships/image" Target="../media/image7.png"/><Relationship Id="rId7" Type="http://schemas.openxmlformats.org/officeDocument/2006/relationships/image" Target="../media/image10.png"/><Relationship Id="rId8"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8.png"/><Relationship Id="rId9" Type="http://schemas.openxmlformats.org/officeDocument/2006/relationships/image" Target="../media/image17.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pSp>
        <p:nvGrpSpPr>
          <p:cNvPr id="54" name="Google Shape;54;p13"/>
          <p:cNvGrpSpPr/>
          <p:nvPr/>
        </p:nvGrpSpPr>
        <p:grpSpPr>
          <a:xfrm>
            <a:off x="4023179" y="1843258"/>
            <a:ext cx="4890228" cy="2137973"/>
            <a:chOff x="4387904" y="2521901"/>
            <a:chExt cx="3513600" cy="1056415"/>
          </a:xfrm>
        </p:grpSpPr>
        <p:sp>
          <p:nvSpPr>
            <p:cNvPr id="55" name="Google Shape;55;p13"/>
            <p:cNvSpPr/>
            <p:nvPr/>
          </p:nvSpPr>
          <p:spPr>
            <a:xfrm>
              <a:off x="4387904" y="2525916"/>
              <a:ext cx="3513600" cy="1052400"/>
            </a:xfrm>
            <a:prstGeom prst="roundRect">
              <a:avLst>
                <a:gd fmla="val 16667" name="adj"/>
              </a:avLst>
            </a:prstGeom>
            <a:noFill/>
            <a:ln cap="flat" cmpd="sng" w="952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56" name="Google Shape;56;p13"/>
            <p:cNvSpPr txBox="1"/>
            <p:nvPr/>
          </p:nvSpPr>
          <p:spPr>
            <a:xfrm>
              <a:off x="4433125" y="2521901"/>
              <a:ext cx="2037600" cy="16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1000"/>
                <a:t>Rule-based Method</a:t>
              </a:r>
              <a:endParaRPr b="1" sz="1000"/>
            </a:p>
          </p:txBody>
        </p:sp>
      </p:grpSp>
      <p:sp>
        <p:nvSpPr>
          <p:cNvPr id="57" name="Google Shape;57;p13"/>
          <p:cNvSpPr txBox="1"/>
          <p:nvPr/>
        </p:nvSpPr>
        <p:spPr>
          <a:xfrm>
            <a:off x="6803038" y="2064638"/>
            <a:ext cx="548700" cy="507900"/>
          </a:xfrm>
          <a:prstGeom prst="rect">
            <a:avLst/>
          </a:prstGeom>
          <a:solidFill>
            <a:srgbClr val="20124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300">
                <a:solidFill>
                  <a:srgbClr val="00FF00"/>
                </a:solidFill>
              </a:rPr>
              <a:t>registry:</a:t>
            </a:r>
            <a:endParaRPr sz="300">
              <a:solidFill>
                <a:srgbClr val="00FF00"/>
              </a:solidFill>
            </a:endParaRPr>
          </a:p>
          <a:p>
            <a:pPr indent="0" lvl="0" marL="0" rtl="0" algn="l">
              <a:spcBef>
                <a:spcPts val="0"/>
              </a:spcBef>
              <a:spcAft>
                <a:spcPts val="0"/>
              </a:spcAft>
              <a:buNone/>
            </a:pPr>
            <a:r>
              <a:rPr lang="zh-TW" sz="300">
                <a:solidFill>
                  <a:srgbClr val="C9DAF8"/>
                </a:solidFill>
              </a:rPr>
              <a:t>    attr:</a:t>
            </a:r>
            <a:endParaRPr sz="300">
              <a:solidFill>
                <a:srgbClr val="C9DAF8"/>
              </a:solidFill>
            </a:endParaRPr>
          </a:p>
          <a:p>
            <a:pPr indent="0" lvl="0" marL="0" rtl="0" algn="l">
              <a:spcBef>
                <a:spcPts val="0"/>
              </a:spcBef>
              <a:spcAft>
                <a:spcPts val="0"/>
              </a:spcAft>
              <a:buNone/>
            </a:pPr>
            <a:r>
              <a:rPr lang="zh-TW" sz="300">
                <a:solidFill>
                  <a:srgbClr val="C9DAF8"/>
                </a:solidFill>
              </a:rPr>
              <a:t>        - OOO: src_ooo</a:t>
            </a:r>
            <a:br>
              <a:rPr lang="zh-TW" sz="300">
                <a:solidFill>
                  <a:srgbClr val="C9DAF8"/>
                </a:solidFill>
              </a:rPr>
            </a:br>
            <a:r>
              <a:rPr lang="zh-TW" sz="300">
                <a:solidFill>
                  <a:srgbClr val="C9DAF8"/>
                </a:solidFill>
              </a:rPr>
              <a:t>        - XXX: dst_xxx</a:t>
            </a:r>
            <a:endParaRPr sz="300">
              <a:solidFill>
                <a:srgbClr val="C9DAF8"/>
              </a:solidFill>
            </a:endParaRPr>
          </a:p>
          <a:p>
            <a:pPr indent="0" lvl="0" marL="0" rtl="0" algn="l">
              <a:spcBef>
                <a:spcPts val="0"/>
              </a:spcBef>
              <a:spcAft>
                <a:spcPts val="0"/>
              </a:spcAft>
              <a:buNone/>
            </a:pPr>
            <a:r>
              <a:rPr lang="zh-TW" sz="300">
                <a:solidFill>
                  <a:srgbClr val="C9DAF8"/>
                </a:solidFill>
              </a:rPr>
              <a:t>    relation:</a:t>
            </a:r>
            <a:endParaRPr sz="300">
              <a:solidFill>
                <a:srgbClr val="C9DAF8"/>
              </a:solidFill>
            </a:endParaRPr>
          </a:p>
          <a:p>
            <a:pPr indent="0" lvl="0" marL="0" rtl="0" algn="l">
              <a:spcBef>
                <a:spcPts val="0"/>
              </a:spcBef>
              <a:spcAft>
                <a:spcPts val="0"/>
              </a:spcAft>
              <a:buNone/>
            </a:pPr>
            <a:r>
              <a:rPr lang="zh-TW" sz="300">
                <a:solidFill>
                  <a:srgbClr val="00FF00"/>
                </a:solidFill>
              </a:rPr>
              <a:t>network:</a:t>
            </a:r>
            <a:endParaRPr sz="300">
              <a:solidFill>
                <a:srgbClr val="00FF00"/>
              </a:solidFill>
            </a:endParaRPr>
          </a:p>
          <a:p>
            <a:pPr indent="0" lvl="0" marL="0" rtl="0" algn="l">
              <a:spcBef>
                <a:spcPts val="0"/>
              </a:spcBef>
              <a:spcAft>
                <a:spcPts val="0"/>
              </a:spcAft>
              <a:buNone/>
            </a:pPr>
            <a:r>
              <a:rPr lang="zh-TW" sz="300">
                <a:solidFill>
                  <a:srgbClr val="C9DAF8"/>
                </a:solidFill>
              </a:rPr>
              <a:t>    …</a:t>
            </a:r>
            <a:endParaRPr sz="300">
              <a:solidFill>
                <a:srgbClr val="C9DAF8"/>
              </a:solidFill>
            </a:endParaRPr>
          </a:p>
        </p:txBody>
      </p:sp>
      <p:grpSp>
        <p:nvGrpSpPr>
          <p:cNvPr id="58" name="Google Shape;58;p13"/>
          <p:cNvGrpSpPr/>
          <p:nvPr/>
        </p:nvGrpSpPr>
        <p:grpSpPr>
          <a:xfrm>
            <a:off x="4023500" y="238526"/>
            <a:ext cx="4890228" cy="1381297"/>
            <a:chOff x="4387894" y="2309289"/>
            <a:chExt cx="3513600" cy="1284688"/>
          </a:xfrm>
        </p:grpSpPr>
        <p:sp>
          <p:nvSpPr>
            <p:cNvPr id="59" name="Google Shape;59;p13"/>
            <p:cNvSpPr/>
            <p:nvPr/>
          </p:nvSpPr>
          <p:spPr>
            <a:xfrm>
              <a:off x="4387894" y="2315377"/>
              <a:ext cx="3513600" cy="1278600"/>
            </a:xfrm>
            <a:prstGeom prst="roundRect">
              <a:avLst>
                <a:gd fmla="val 16667" name="adj"/>
              </a:avLst>
            </a:prstGeom>
            <a:noFill/>
            <a:ln cap="flat" cmpd="sng" w="9525">
              <a:solidFill>
                <a:srgbClr val="22222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60" name="Google Shape;60;p13"/>
            <p:cNvSpPr txBox="1"/>
            <p:nvPr/>
          </p:nvSpPr>
          <p:spPr>
            <a:xfrm>
              <a:off x="4433125" y="2309289"/>
              <a:ext cx="2037600" cy="31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1000"/>
                <a:t>DL-based Method</a:t>
              </a:r>
              <a:endParaRPr b="1" sz="1000"/>
            </a:p>
          </p:txBody>
        </p:sp>
      </p:grpSp>
      <p:sp>
        <p:nvSpPr>
          <p:cNvPr id="61" name="Google Shape;61;p13"/>
          <p:cNvSpPr txBox="1"/>
          <p:nvPr>
            <p:ph idx="4294967295" type="title"/>
          </p:nvPr>
        </p:nvSpPr>
        <p:spPr>
          <a:xfrm>
            <a:off x="6900" y="-12175"/>
            <a:ext cx="4016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t>Triplet Semantic Inference</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pic>
        <p:nvPicPr>
          <p:cNvPr id="62" name="Google Shape;62;p13"/>
          <p:cNvPicPr preferRelativeResize="0"/>
          <p:nvPr/>
        </p:nvPicPr>
        <p:blipFill>
          <a:blip r:embed="rId3">
            <a:alphaModFix/>
          </a:blip>
          <a:stretch>
            <a:fillRect/>
          </a:stretch>
        </p:blipFill>
        <p:spPr>
          <a:xfrm>
            <a:off x="162075" y="1386999"/>
            <a:ext cx="374200" cy="374200"/>
          </a:xfrm>
          <a:prstGeom prst="rect">
            <a:avLst/>
          </a:prstGeom>
          <a:noFill/>
          <a:ln>
            <a:noFill/>
          </a:ln>
        </p:spPr>
      </p:pic>
      <p:pic>
        <p:nvPicPr>
          <p:cNvPr id="63" name="Google Shape;63;p13"/>
          <p:cNvPicPr preferRelativeResize="0"/>
          <p:nvPr/>
        </p:nvPicPr>
        <p:blipFill>
          <a:blip r:embed="rId4">
            <a:alphaModFix/>
          </a:blip>
          <a:stretch>
            <a:fillRect/>
          </a:stretch>
        </p:blipFill>
        <p:spPr>
          <a:xfrm>
            <a:off x="573625" y="1362349"/>
            <a:ext cx="423500" cy="423500"/>
          </a:xfrm>
          <a:prstGeom prst="rect">
            <a:avLst/>
          </a:prstGeom>
          <a:noFill/>
          <a:ln>
            <a:noFill/>
          </a:ln>
        </p:spPr>
      </p:pic>
      <p:sp>
        <p:nvSpPr>
          <p:cNvPr id="64" name="Google Shape;64;p13"/>
          <p:cNvSpPr txBox="1"/>
          <p:nvPr/>
        </p:nvSpPr>
        <p:spPr>
          <a:xfrm>
            <a:off x="43300" y="1755400"/>
            <a:ext cx="977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1000"/>
              <a:t>Windows </a:t>
            </a:r>
            <a:endParaRPr sz="1000"/>
          </a:p>
          <a:p>
            <a:pPr indent="0" lvl="0" marL="0" rtl="0" algn="ctr">
              <a:spcBef>
                <a:spcPts val="0"/>
              </a:spcBef>
              <a:spcAft>
                <a:spcPts val="0"/>
              </a:spcAft>
              <a:buNone/>
            </a:pPr>
            <a:r>
              <a:rPr lang="zh-TW" sz="1000"/>
              <a:t>Audit Logs</a:t>
            </a:r>
            <a:endParaRPr sz="1000"/>
          </a:p>
        </p:txBody>
      </p:sp>
      <p:sp>
        <p:nvSpPr>
          <p:cNvPr id="65" name="Google Shape;65;p13"/>
          <p:cNvSpPr txBox="1"/>
          <p:nvPr/>
        </p:nvSpPr>
        <p:spPr>
          <a:xfrm>
            <a:off x="2219075" y="1980750"/>
            <a:ext cx="1257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00"/>
              <a:t>Provenance Graph</a:t>
            </a:r>
            <a:endParaRPr sz="1000"/>
          </a:p>
        </p:txBody>
      </p:sp>
      <p:grpSp>
        <p:nvGrpSpPr>
          <p:cNvPr id="66" name="Google Shape;66;p13"/>
          <p:cNvGrpSpPr/>
          <p:nvPr/>
        </p:nvGrpSpPr>
        <p:grpSpPr>
          <a:xfrm>
            <a:off x="2360102" y="1116227"/>
            <a:ext cx="1002243" cy="806107"/>
            <a:chOff x="3630964" y="-26772"/>
            <a:chExt cx="1759246" cy="1407064"/>
          </a:xfrm>
        </p:grpSpPr>
        <p:grpSp>
          <p:nvGrpSpPr>
            <p:cNvPr id="67" name="Google Shape;67;p13"/>
            <p:cNvGrpSpPr/>
            <p:nvPr/>
          </p:nvGrpSpPr>
          <p:grpSpPr>
            <a:xfrm>
              <a:off x="3630964" y="25496"/>
              <a:ext cx="1759246" cy="1354797"/>
              <a:chOff x="381092" y="1605392"/>
              <a:chExt cx="3520605" cy="2491351"/>
            </a:xfrm>
          </p:grpSpPr>
          <p:sp>
            <p:nvSpPr>
              <p:cNvPr id="68" name="Google Shape;68;p13"/>
              <p:cNvSpPr/>
              <p:nvPr/>
            </p:nvSpPr>
            <p:spPr>
              <a:xfrm>
                <a:off x="2127022" y="2269592"/>
                <a:ext cx="254700" cy="252900"/>
              </a:xfrm>
              <a:prstGeom prst="ellipse">
                <a:avLst/>
              </a:prstGeom>
              <a:noFill/>
              <a:ln cap="flat" cmpd="sng" w="28575">
                <a:solidFill>
                  <a:srgbClr val="C488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1026416" y="2269592"/>
                <a:ext cx="254700" cy="252900"/>
              </a:xfrm>
              <a:prstGeom prst="ellipse">
                <a:avLst/>
              </a:prstGeom>
              <a:noFill/>
              <a:ln cap="flat" cmpd="sng" w="28575">
                <a:solidFill>
                  <a:srgbClr val="C488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 name="Google Shape;70;p13"/>
              <p:cNvCxnSpPr>
                <a:stCxn id="69" idx="6"/>
                <a:endCxn id="68" idx="2"/>
              </p:cNvCxnSpPr>
              <p:nvPr/>
            </p:nvCxnSpPr>
            <p:spPr>
              <a:xfrm>
                <a:off x="1281116" y="2396042"/>
                <a:ext cx="846000" cy="0"/>
              </a:xfrm>
              <a:prstGeom prst="straightConnector1">
                <a:avLst/>
              </a:prstGeom>
              <a:noFill/>
              <a:ln cap="flat" cmpd="sng" w="9525">
                <a:solidFill>
                  <a:schemeClr val="dk2"/>
                </a:solidFill>
                <a:prstDash val="solid"/>
                <a:round/>
                <a:headEnd len="med" w="med" type="none"/>
                <a:tailEnd len="med" w="med" type="triangle"/>
              </a:ln>
            </p:spPr>
          </p:cxnSp>
          <p:sp>
            <p:nvSpPr>
              <p:cNvPr id="71" name="Google Shape;71;p13"/>
              <p:cNvSpPr/>
              <p:nvPr/>
            </p:nvSpPr>
            <p:spPr>
              <a:xfrm>
                <a:off x="1026416" y="2765095"/>
                <a:ext cx="254700" cy="252900"/>
              </a:xfrm>
              <a:prstGeom prst="ellipse">
                <a:avLst/>
              </a:prstGeom>
              <a:noFill/>
              <a:ln cap="flat" cmpd="sng" w="28575">
                <a:solidFill>
                  <a:srgbClr val="C488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1491111" y="2765095"/>
                <a:ext cx="254700" cy="252900"/>
              </a:xfrm>
              <a:prstGeom prst="ellipse">
                <a:avLst/>
              </a:prstGeom>
              <a:noFill/>
              <a:ln cap="flat" cmpd="sng" w="28575">
                <a:solidFill>
                  <a:srgbClr val="C488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466593" y="2765095"/>
                <a:ext cx="254700" cy="252900"/>
              </a:xfrm>
              <a:prstGeom prst="ellipse">
                <a:avLst/>
              </a:prstGeom>
              <a:noFill/>
              <a:ln cap="flat" cmpd="sng" w="28575">
                <a:solidFill>
                  <a:srgbClr val="C488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721408" y="3307263"/>
                <a:ext cx="254700" cy="252900"/>
              </a:xfrm>
              <a:prstGeom prst="ellipse">
                <a:avLst/>
              </a:prstGeom>
              <a:noFill/>
              <a:ln cap="flat" cmpd="sng" w="28575">
                <a:solidFill>
                  <a:srgbClr val="C488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564672" y="1887961"/>
                <a:ext cx="254700" cy="252900"/>
              </a:xfrm>
              <a:prstGeom prst="ellipse">
                <a:avLst/>
              </a:prstGeom>
              <a:noFill/>
              <a:ln cap="flat" cmpd="sng" w="28575">
                <a:solidFill>
                  <a:srgbClr val="C488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381092" y="2310112"/>
                <a:ext cx="254814" cy="171905"/>
              </a:xfrm>
              <a:prstGeom prst="flowChartPreparation">
                <a:avLst/>
              </a:prstGeom>
              <a:no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1409822" y="3347724"/>
                <a:ext cx="336000" cy="1719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2086377" y="2846018"/>
                <a:ext cx="336000" cy="1719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2127022" y="3341520"/>
                <a:ext cx="254700" cy="252900"/>
              </a:xfrm>
              <a:prstGeom prst="ellipse">
                <a:avLst/>
              </a:prstGeom>
              <a:noFill/>
              <a:ln cap="flat" cmpd="sng" w="28575">
                <a:solidFill>
                  <a:srgbClr val="C488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1100466" y="3782958"/>
                <a:ext cx="254700" cy="252900"/>
              </a:xfrm>
              <a:prstGeom prst="ellipse">
                <a:avLst/>
              </a:prstGeom>
              <a:noFill/>
              <a:ln cap="flat" cmpd="sng" w="28575">
                <a:solidFill>
                  <a:srgbClr val="C488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3078442" y="2845479"/>
                <a:ext cx="254814" cy="171905"/>
              </a:xfrm>
              <a:prstGeom prst="flowChartPreparation">
                <a:avLst/>
              </a:prstGeom>
              <a:no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3078442" y="3080388"/>
                <a:ext cx="254814" cy="171905"/>
              </a:xfrm>
              <a:prstGeom prst="flowChartPreparation">
                <a:avLst/>
              </a:prstGeom>
              <a:no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3078442" y="3315297"/>
                <a:ext cx="254814" cy="171905"/>
              </a:xfrm>
              <a:prstGeom prst="flowChartPreparation">
                <a:avLst/>
              </a:prstGeom>
              <a:no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3078442" y="3550207"/>
                <a:ext cx="254700" cy="252900"/>
              </a:xfrm>
              <a:prstGeom prst="ellipse">
                <a:avLst/>
              </a:prstGeom>
              <a:noFill/>
              <a:ln cap="flat" cmpd="sng" w="28575">
                <a:solidFill>
                  <a:srgbClr val="C488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3078442" y="3843843"/>
                <a:ext cx="254700" cy="252900"/>
              </a:xfrm>
              <a:prstGeom prst="ellipse">
                <a:avLst/>
              </a:prstGeom>
              <a:noFill/>
              <a:ln cap="flat" cmpd="sng" w="28575">
                <a:solidFill>
                  <a:srgbClr val="C488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3646883" y="3594464"/>
                <a:ext cx="254814" cy="171905"/>
              </a:xfrm>
              <a:prstGeom prst="flowChartPreparation">
                <a:avLst/>
              </a:prstGeom>
              <a:noFill/>
              <a:ln cap="flat" cmpd="sng" w="2857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3646883" y="3888101"/>
                <a:ext cx="254814" cy="171905"/>
              </a:xfrm>
              <a:prstGeom prst="flowChartPreparation">
                <a:avLst/>
              </a:prstGeom>
              <a:noFill/>
              <a:ln cap="flat" cmpd="sng" w="2857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13"/>
              <p:cNvCxnSpPr>
                <a:stCxn id="69" idx="0"/>
                <a:endCxn id="89" idx="1"/>
              </p:cNvCxnSpPr>
              <p:nvPr/>
            </p:nvCxnSpPr>
            <p:spPr>
              <a:xfrm rot="10800000">
                <a:off x="1038866" y="1605392"/>
                <a:ext cx="114900" cy="664200"/>
              </a:xfrm>
              <a:prstGeom prst="straightConnector1">
                <a:avLst/>
              </a:prstGeom>
              <a:noFill/>
              <a:ln cap="flat" cmpd="sng" w="9525">
                <a:solidFill>
                  <a:schemeClr val="dk2"/>
                </a:solidFill>
                <a:prstDash val="solid"/>
                <a:round/>
                <a:headEnd len="med" w="med" type="none"/>
                <a:tailEnd len="med" w="med" type="triangle"/>
              </a:ln>
            </p:spPr>
          </p:cxnSp>
          <p:cxnSp>
            <p:nvCxnSpPr>
              <p:cNvPr id="90" name="Google Shape;90;p13"/>
              <p:cNvCxnSpPr>
                <a:stCxn id="69" idx="1"/>
                <a:endCxn id="75" idx="5"/>
              </p:cNvCxnSpPr>
              <p:nvPr/>
            </p:nvCxnSpPr>
            <p:spPr>
              <a:xfrm rot="10800000">
                <a:off x="782016" y="2103829"/>
                <a:ext cx="281700" cy="202800"/>
              </a:xfrm>
              <a:prstGeom prst="straightConnector1">
                <a:avLst/>
              </a:prstGeom>
              <a:noFill/>
              <a:ln cap="flat" cmpd="sng" w="9525">
                <a:solidFill>
                  <a:schemeClr val="dk2"/>
                </a:solidFill>
                <a:prstDash val="solid"/>
                <a:round/>
                <a:headEnd len="med" w="med" type="none"/>
                <a:tailEnd len="med" w="med" type="triangle"/>
              </a:ln>
            </p:spPr>
          </p:cxnSp>
          <p:cxnSp>
            <p:nvCxnSpPr>
              <p:cNvPr id="91" name="Google Shape;91;p13"/>
              <p:cNvCxnSpPr>
                <a:stCxn id="69" idx="2"/>
                <a:endCxn id="76" idx="3"/>
              </p:cNvCxnSpPr>
              <p:nvPr/>
            </p:nvCxnSpPr>
            <p:spPr>
              <a:xfrm rot="10800000">
                <a:off x="635816" y="2396042"/>
                <a:ext cx="390600" cy="0"/>
              </a:xfrm>
              <a:prstGeom prst="straightConnector1">
                <a:avLst/>
              </a:prstGeom>
              <a:noFill/>
              <a:ln cap="flat" cmpd="sng" w="9525">
                <a:solidFill>
                  <a:schemeClr val="dk2"/>
                </a:solidFill>
                <a:prstDash val="solid"/>
                <a:round/>
                <a:headEnd len="med" w="med" type="none"/>
                <a:tailEnd len="med" w="med" type="triangle"/>
              </a:ln>
            </p:spPr>
          </p:cxnSp>
          <p:cxnSp>
            <p:nvCxnSpPr>
              <p:cNvPr id="92" name="Google Shape;92;p13"/>
              <p:cNvCxnSpPr>
                <a:stCxn id="69" idx="3"/>
                <a:endCxn id="73" idx="7"/>
              </p:cNvCxnSpPr>
              <p:nvPr/>
            </p:nvCxnSpPr>
            <p:spPr>
              <a:xfrm flipH="1">
                <a:off x="683916" y="2485456"/>
                <a:ext cx="379800" cy="316800"/>
              </a:xfrm>
              <a:prstGeom prst="straightConnector1">
                <a:avLst/>
              </a:prstGeom>
              <a:noFill/>
              <a:ln cap="flat" cmpd="sng" w="9525">
                <a:solidFill>
                  <a:schemeClr val="dk2"/>
                </a:solidFill>
                <a:prstDash val="solid"/>
                <a:round/>
                <a:headEnd len="med" w="med" type="none"/>
                <a:tailEnd len="med" w="med" type="triangle"/>
              </a:ln>
            </p:spPr>
          </p:cxnSp>
          <p:cxnSp>
            <p:nvCxnSpPr>
              <p:cNvPr id="93" name="Google Shape;93;p13"/>
              <p:cNvCxnSpPr>
                <a:stCxn id="69" idx="4"/>
                <a:endCxn id="71" idx="0"/>
              </p:cNvCxnSpPr>
              <p:nvPr/>
            </p:nvCxnSpPr>
            <p:spPr>
              <a:xfrm>
                <a:off x="1153766" y="2522492"/>
                <a:ext cx="0" cy="242700"/>
              </a:xfrm>
              <a:prstGeom prst="straightConnector1">
                <a:avLst/>
              </a:prstGeom>
              <a:noFill/>
              <a:ln cap="flat" cmpd="sng" w="9525">
                <a:solidFill>
                  <a:schemeClr val="dk2"/>
                </a:solidFill>
                <a:prstDash val="solid"/>
                <a:round/>
                <a:headEnd len="med" w="med" type="none"/>
                <a:tailEnd len="med" w="med" type="triangle"/>
              </a:ln>
            </p:spPr>
          </p:cxnSp>
          <p:cxnSp>
            <p:nvCxnSpPr>
              <p:cNvPr id="94" name="Google Shape;94;p13"/>
              <p:cNvCxnSpPr>
                <a:stCxn id="71" idx="3"/>
                <a:endCxn id="74" idx="7"/>
              </p:cNvCxnSpPr>
              <p:nvPr/>
            </p:nvCxnSpPr>
            <p:spPr>
              <a:xfrm flipH="1">
                <a:off x="938916" y="2980958"/>
                <a:ext cx="124800" cy="363300"/>
              </a:xfrm>
              <a:prstGeom prst="straightConnector1">
                <a:avLst/>
              </a:prstGeom>
              <a:noFill/>
              <a:ln cap="flat" cmpd="sng" w="9525">
                <a:solidFill>
                  <a:schemeClr val="dk2"/>
                </a:solidFill>
                <a:prstDash val="solid"/>
                <a:round/>
                <a:headEnd len="med" w="med" type="none"/>
                <a:tailEnd len="med" w="med" type="triangle"/>
              </a:ln>
            </p:spPr>
          </p:cxnSp>
          <p:cxnSp>
            <p:nvCxnSpPr>
              <p:cNvPr id="95" name="Google Shape;95;p13"/>
              <p:cNvCxnSpPr>
                <a:stCxn id="71" idx="5"/>
                <a:endCxn id="77" idx="0"/>
              </p:cNvCxnSpPr>
              <p:nvPr/>
            </p:nvCxnSpPr>
            <p:spPr>
              <a:xfrm>
                <a:off x="1243817" y="2980958"/>
                <a:ext cx="333900" cy="366900"/>
              </a:xfrm>
              <a:prstGeom prst="straightConnector1">
                <a:avLst/>
              </a:prstGeom>
              <a:noFill/>
              <a:ln cap="flat" cmpd="sng" w="9525">
                <a:solidFill>
                  <a:schemeClr val="dk2"/>
                </a:solidFill>
                <a:prstDash val="solid"/>
                <a:round/>
                <a:headEnd len="med" w="med" type="none"/>
                <a:tailEnd len="med" w="med" type="triangle"/>
              </a:ln>
            </p:spPr>
          </p:cxnSp>
          <p:cxnSp>
            <p:nvCxnSpPr>
              <p:cNvPr id="96" name="Google Shape;96;p13"/>
              <p:cNvCxnSpPr>
                <a:stCxn id="71" idx="6"/>
                <a:endCxn id="72" idx="2"/>
              </p:cNvCxnSpPr>
              <p:nvPr/>
            </p:nvCxnSpPr>
            <p:spPr>
              <a:xfrm>
                <a:off x="1281116" y="2891545"/>
                <a:ext cx="210000" cy="0"/>
              </a:xfrm>
              <a:prstGeom prst="straightConnector1">
                <a:avLst/>
              </a:prstGeom>
              <a:noFill/>
              <a:ln cap="flat" cmpd="sng" w="9525">
                <a:solidFill>
                  <a:schemeClr val="dk2"/>
                </a:solidFill>
                <a:prstDash val="solid"/>
                <a:round/>
                <a:headEnd len="med" w="med" type="none"/>
                <a:tailEnd len="med" w="med" type="triangle"/>
              </a:ln>
            </p:spPr>
          </p:cxnSp>
          <p:cxnSp>
            <p:nvCxnSpPr>
              <p:cNvPr id="97" name="Google Shape;97;p13"/>
              <p:cNvCxnSpPr>
                <a:stCxn id="74" idx="5"/>
                <a:endCxn id="80" idx="1"/>
              </p:cNvCxnSpPr>
              <p:nvPr/>
            </p:nvCxnSpPr>
            <p:spPr>
              <a:xfrm>
                <a:off x="938808" y="3523126"/>
                <a:ext cx="198900" cy="297000"/>
              </a:xfrm>
              <a:prstGeom prst="straightConnector1">
                <a:avLst/>
              </a:prstGeom>
              <a:noFill/>
              <a:ln cap="flat" cmpd="sng" w="9525">
                <a:solidFill>
                  <a:schemeClr val="dk2"/>
                </a:solidFill>
                <a:prstDash val="solid"/>
                <a:round/>
                <a:headEnd len="med" w="med" type="none"/>
                <a:tailEnd len="med" w="med" type="triangle"/>
              </a:ln>
            </p:spPr>
          </p:cxnSp>
          <p:cxnSp>
            <p:nvCxnSpPr>
              <p:cNvPr id="98" name="Google Shape;98;p13"/>
              <p:cNvCxnSpPr>
                <a:stCxn id="79" idx="2"/>
                <a:endCxn id="77" idx="3"/>
              </p:cNvCxnSpPr>
              <p:nvPr/>
            </p:nvCxnSpPr>
            <p:spPr>
              <a:xfrm rot="10800000">
                <a:off x="1745722" y="3433770"/>
                <a:ext cx="381300" cy="34200"/>
              </a:xfrm>
              <a:prstGeom prst="straightConnector1">
                <a:avLst/>
              </a:prstGeom>
              <a:noFill/>
              <a:ln cap="flat" cmpd="sng" w="9525">
                <a:solidFill>
                  <a:schemeClr val="dk2"/>
                </a:solidFill>
                <a:prstDash val="solid"/>
                <a:round/>
                <a:headEnd len="med" w="med" type="none"/>
                <a:tailEnd len="med" w="med" type="triangle"/>
              </a:ln>
            </p:spPr>
          </p:cxnSp>
          <p:cxnSp>
            <p:nvCxnSpPr>
              <p:cNvPr id="99" name="Google Shape;99;p13"/>
              <p:cNvCxnSpPr>
                <a:stCxn id="68" idx="6"/>
                <a:endCxn id="81" idx="1"/>
              </p:cNvCxnSpPr>
              <p:nvPr/>
            </p:nvCxnSpPr>
            <p:spPr>
              <a:xfrm>
                <a:off x="2381722" y="2396042"/>
                <a:ext cx="696600" cy="535500"/>
              </a:xfrm>
              <a:prstGeom prst="straightConnector1">
                <a:avLst/>
              </a:prstGeom>
              <a:noFill/>
              <a:ln cap="flat" cmpd="sng" w="9525">
                <a:solidFill>
                  <a:schemeClr val="dk2"/>
                </a:solidFill>
                <a:prstDash val="solid"/>
                <a:round/>
                <a:headEnd len="med" w="med" type="none"/>
                <a:tailEnd len="med" w="med" type="triangle"/>
              </a:ln>
            </p:spPr>
          </p:cxnSp>
          <p:cxnSp>
            <p:nvCxnSpPr>
              <p:cNvPr id="100" name="Google Shape;100;p13"/>
              <p:cNvCxnSpPr>
                <a:stCxn id="68" idx="6"/>
                <a:endCxn id="83" idx="1"/>
              </p:cNvCxnSpPr>
              <p:nvPr/>
            </p:nvCxnSpPr>
            <p:spPr>
              <a:xfrm>
                <a:off x="2381722" y="2396042"/>
                <a:ext cx="696600" cy="1005300"/>
              </a:xfrm>
              <a:prstGeom prst="straightConnector1">
                <a:avLst/>
              </a:prstGeom>
              <a:noFill/>
              <a:ln cap="flat" cmpd="sng" w="9525">
                <a:solidFill>
                  <a:schemeClr val="dk2"/>
                </a:solidFill>
                <a:prstDash val="solid"/>
                <a:round/>
                <a:headEnd len="med" w="med" type="none"/>
                <a:tailEnd len="med" w="med" type="triangle"/>
              </a:ln>
            </p:spPr>
          </p:cxnSp>
          <p:cxnSp>
            <p:nvCxnSpPr>
              <p:cNvPr id="101" name="Google Shape;101;p13"/>
              <p:cNvCxnSpPr>
                <a:stCxn id="68" idx="6"/>
                <a:endCxn id="82" idx="1"/>
              </p:cNvCxnSpPr>
              <p:nvPr/>
            </p:nvCxnSpPr>
            <p:spPr>
              <a:xfrm>
                <a:off x="2381722" y="2396042"/>
                <a:ext cx="696600" cy="770400"/>
              </a:xfrm>
              <a:prstGeom prst="straightConnector1">
                <a:avLst/>
              </a:prstGeom>
              <a:noFill/>
              <a:ln cap="flat" cmpd="sng" w="9525">
                <a:solidFill>
                  <a:schemeClr val="dk2"/>
                </a:solidFill>
                <a:prstDash val="solid"/>
                <a:round/>
                <a:headEnd len="med" w="med" type="none"/>
                <a:tailEnd len="med" w="med" type="triangle"/>
              </a:ln>
            </p:spPr>
          </p:cxnSp>
          <p:cxnSp>
            <p:nvCxnSpPr>
              <p:cNvPr id="102" name="Google Shape;102;p13"/>
              <p:cNvCxnSpPr>
                <a:stCxn id="68" idx="6"/>
                <a:endCxn id="84" idx="2"/>
              </p:cNvCxnSpPr>
              <p:nvPr/>
            </p:nvCxnSpPr>
            <p:spPr>
              <a:xfrm>
                <a:off x="2381722" y="2396042"/>
                <a:ext cx="696600" cy="1280700"/>
              </a:xfrm>
              <a:prstGeom prst="straightConnector1">
                <a:avLst/>
              </a:prstGeom>
              <a:noFill/>
              <a:ln cap="flat" cmpd="sng" w="9525">
                <a:solidFill>
                  <a:srgbClr val="595959"/>
                </a:solidFill>
                <a:prstDash val="solid"/>
                <a:round/>
                <a:headEnd len="med" w="med" type="none"/>
                <a:tailEnd len="med" w="med" type="triangle"/>
              </a:ln>
            </p:spPr>
          </p:cxnSp>
          <p:cxnSp>
            <p:nvCxnSpPr>
              <p:cNvPr id="103" name="Google Shape;103;p13"/>
              <p:cNvCxnSpPr>
                <a:stCxn id="68" idx="6"/>
                <a:endCxn id="85" idx="2"/>
              </p:cNvCxnSpPr>
              <p:nvPr/>
            </p:nvCxnSpPr>
            <p:spPr>
              <a:xfrm>
                <a:off x="2381722" y="2396042"/>
                <a:ext cx="696600" cy="1574400"/>
              </a:xfrm>
              <a:prstGeom prst="straightConnector1">
                <a:avLst/>
              </a:prstGeom>
              <a:noFill/>
              <a:ln cap="flat" cmpd="sng" w="9525">
                <a:solidFill>
                  <a:srgbClr val="595959"/>
                </a:solidFill>
                <a:prstDash val="solid"/>
                <a:round/>
                <a:headEnd len="med" w="med" type="none"/>
                <a:tailEnd len="med" w="med" type="triangle"/>
              </a:ln>
            </p:spPr>
          </p:cxnSp>
          <p:cxnSp>
            <p:nvCxnSpPr>
              <p:cNvPr id="104" name="Google Shape;104;p13"/>
              <p:cNvCxnSpPr>
                <a:stCxn id="79" idx="0"/>
                <a:endCxn id="78" idx="2"/>
              </p:cNvCxnSpPr>
              <p:nvPr/>
            </p:nvCxnSpPr>
            <p:spPr>
              <a:xfrm rot="10800000">
                <a:off x="2254372" y="3017820"/>
                <a:ext cx="0" cy="323700"/>
              </a:xfrm>
              <a:prstGeom prst="straightConnector1">
                <a:avLst/>
              </a:prstGeom>
              <a:noFill/>
              <a:ln cap="flat" cmpd="sng" w="9525">
                <a:solidFill>
                  <a:schemeClr val="dk2"/>
                </a:solidFill>
                <a:prstDash val="solid"/>
                <a:round/>
                <a:headEnd len="med" w="med" type="none"/>
                <a:tailEnd len="med" w="med" type="triangle"/>
              </a:ln>
            </p:spPr>
          </p:cxnSp>
          <p:cxnSp>
            <p:nvCxnSpPr>
              <p:cNvPr id="105" name="Google Shape;105;p13"/>
              <p:cNvCxnSpPr>
                <a:stCxn id="84" idx="6"/>
                <a:endCxn id="86" idx="0"/>
              </p:cNvCxnSpPr>
              <p:nvPr/>
            </p:nvCxnSpPr>
            <p:spPr>
              <a:xfrm flipH="1" rot="10800000">
                <a:off x="3333142" y="3594457"/>
                <a:ext cx="441000" cy="82200"/>
              </a:xfrm>
              <a:prstGeom prst="curvedConnector4">
                <a:avLst>
                  <a:gd fmla="val 35572" name="adj1"/>
                  <a:gd fmla="val 1029846" name="adj2"/>
                </a:avLst>
              </a:prstGeom>
              <a:noFill/>
              <a:ln cap="flat" cmpd="sng" w="9525">
                <a:solidFill>
                  <a:srgbClr val="595959"/>
                </a:solidFill>
                <a:prstDash val="solid"/>
                <a:round/>
                <a:headEnd len="med" w="med" type="none"/>
                <a:tailEnd len="med" w="med" type="triangle"/>
              </a:ln>
            </p:spPr>
          </p:cxnSp>
          <p:cxnSp>
            <p:nvCxnSpPr>
              <p:cNvPr id="106" name="Google Shape;106;p13"/>
              <p:cNvCxnSpPr>
                <a:stCxn id="84" idx="6"/>
                <a:endCxn id="86" idx="2"/>
              </p:cNvCxnSpPr>
              <p:nvPr/>
            </p:nvCxnSpPr>
            <p:spPr>
              <a:xfrm>
                <a:off x="3333142" y="3676657"/>
                <a:ext cx="441000" cy="89700"/>
              </a:xfrm>
              <a:prstGeom prst="curvedConnector4">
                <a:avLst>
                  <a:gd fmla="val 35572" name="adj1"/>
                  <a:gd fmla="val 952121" name="adj2"/>
                </a:avLst>
              </a:prstGeom>
              <a:noFill/>
              <a:ln cap="flat" cmpd="sng" w="9525">
                <a:solidFill>
                  <a:srgbClr val="595959"/>
                </a:solidFill>
                <a:prstDash val="solid"/>
                <a:round/>
                <a:headEnd len="med" w="med" type="none"/>
                <a:tailEnd len="med" w="med" type="triangle"/>
              </a:ln>
            </p:spPr>
          </p:cxnSp>
          <p:cxnSp>
            <p:nvCxnSpPr>
              <p:cNvPr id="107" name="Google Shape;107;p13"/>
              <p:cNvCxnSpPr>
                <a:stCxn id="85" idx="6"/>
                <a:endCxn id="87" idx="0"/>
              </p:cNvCxnSpPr>
              <p:nvPr/>
            </p:nvCxnSpPr>
            <p:spPr>
              <a:xfrm flipH="1" rot="10800000">
                <a:off x="3333142" y="3888093"/>
                <a:ext cx="441000" cy="82200"/>
              </a:xfrm>
              <a:prstGeom prst="curvedConnector4">
                <a:avLst>
                  <a:gd fmla="val 35572" name="adj1"/>
                  <a:gd fmla="val 1029846" name="adj2"/>
                </a:avLst>
              </a:prstGeom>
              <a:noFill/>
              <a:ln cap="flat" cmpd="sng" w="9525">
                <a:solidFill>
                  <a:srgbClr val="595959"/>
                </a:solidFill>
                <a:prstDash val="solid"/>
                <a:round/>
                <a:headEnd len="med" w="med" type="none"/>
                <a:tailEnd len="med" w="med" type="triangle"/>
              </a:ln>
            </p:spPr>
          </p:cxnSp>
          <p:cxnSp>
            <p:nvCxnSpPr>
              <p:cNvPr id="108" name="Google Shape;108;p13"/>
              <p:cNvCxnSpPr>
                <a:stCxn id="85" idx="6"/>
                <a:endCxn id="87" idx="2"/>
              </p:cNvCxnSpPr>
              <p:nvPr/>
            </p:nvCxnSpPr>
            <p:spPr>
              <a:xfrm>
                <a:off x="3333142" y="3970293"/>
                <a:ext cx="441000" cy="89700"/>
              </a:xfrm>
              <a:prstGeom prst="curvedConnector4">
                <a:avLst>
                  <a:gd fmla="val 35572" name="adj1"/>
                  <a:gd fmla="val 952121" name="adj2"/>
                </a:avLst>
              </a:prstGeom>
              <a:noFill/>
              <a:ln cap="flat" cmpd="sng" w="9525">
                <a:solidFill>
                  <a:srgbClr val="595959"/>
                </a:solidFill>
                <a:prstDash val="solid"/>
                <a:round/>
                <a:headEnd len="med" w="med" type="none"/>
                <a:tailEnd len="med" w="med" type="triangle"/>
              </a:ln>
            </p:spPr>
          </p:cxnSp>
          <p:cxnSp>
            <p:nvCxnSpPr>
              <p:cNvPr id="109" name="Google Shape;109;p13"/>
              <p:cNvCxnSpPr>
                <a:stCxn id="71" idx="5"/>
                <a:endCxn id="77" idx="1"/>
              </p:cNvCxnSpPr>
              <p:nvPr/>
            </p:nvCxnSpPr>
            <p:spPr>
              <a:xfrm>
                <a:off x="1243817" y="2980958"/>
                <a:ext cx="165900" cy="452700"/>
              </a:xfrm>
              <a:prstGeom prst="straightConnector1">
                <a:avLst/>
              </a:prstGeom>
              <a:noFill/>
              <a:ln cap="flat" cmpd="sng" w="9525">
                <a:solidFill>
                  <a:schemeClr val="dk2"/>
                </a:solidFill>
                <a:prstDash val="solid"/>
                <a:round/>
                <a:headEnd len="med" w="med" type="none"/>
                <a:tailEnd len="med" w="med" type="triangle"/>
              </a:ln>
            </p:spPr>
          </p:cxnSp>
          <p:cxnSp>
            <p:nvCxnSpPr>
              <p:cNvPr id="110" name="Google Shape;110;p13"/>
              <p:cNvCxnSpPr>
                <a:stCxn id="69" idx="3"/>
                <a:endCxn id="73" idx="0"/>
              </p:cNvCxnSpPr>
              <p:nvPr/>
            </p:nvCxnSpPr>
            <p:spPr>
              <a:xfrm flipH="1">
                <a:off x="593916" y="2485456"/>
                <a:ext cx="469800" cy="279600"/>
              </a:xfrm>
              <a:prstGeom prst="straightConnector1">
                <a:avLst/>
              </a:prstGeom>
              <a:noFill/>
              <a:ln cap="flat" cmpd="sng" w="9525">
                <a:solidFill>
                  <a:schemeClr val="dk2"/>
                </a:solidFill>
                <a:prstDash val="solid"/>
                <a:round/>
                <a:headEnd len="med" w="med" type="none"/>
                <a:tailEnd len="med" w="med" type="triangle"/>
              </a:ln>
            </p:spPr>
          </p:cxnSp>
          <p:cxnSp>
            <p:nvCxnSpPr>
              <p:cNvPr id="111" name="Google Shape;111;p13"/>
              <p:cNvCxnSpPr>
                <a:stCxn id="69" idx="0"/>
                <a:endCxn id="89" idx="2"/>
              </p:cNvCxnSpPr>
              <p:nvPr/>
            </p:nvCxnSpPr>
            <p:spPr>
              <a:xfrm flipH="1" rot="10800000">
                <a:off x="1153766" y="1701392"/>
                <a:ext cx="99000" cy="568200"/>
              </a:xfrm>
              <a:prstGeom prst="straightConnector1">
                <a:avLst/>
              </a:prstGeom>
              <a:noFill/>
              <a:ln cap="flat" cmpd="sng" w="9525">
                <a:solidFill>
                  <a:schemeClr val="dk2"/>
                </a:solidFill>
                <a:prstDash val="solid"/>
                <a:round/>
                <a:headEnd len="med" w="med" type="none"/>
                <a:tailEnd len="med" w="med" type="triangle"/>
              </a:ln>
            </p:spPr>
          </p:cxnSp>
          <p:cxnSp>
            <p:nvCxnSpPr>
              <p:cNvPr id="112" name="Google Shape;112;p13"/>
              <p:cNvCxnSpPr>
                <a:stCxn id="69" idx="0"/>
                <a:endCxn id="89" idx="3"/>
              </p:cNvCxnSpPr>
              <p:nvPr/>
            </p:nvCxnSpPr>
            <p:spPr>
              <a:xfrm flipH="1" rot="10800000">
                <a:off x="1153766" y="1605392"/>
                <a:ext cx="312900" cy="664200"/>
              </a:xfrm>
              <a:prstGeom prst="straightConnector1">
                <a:avLst/>
              </a:prstGeom>
              <a:noFill/>
              <a:ln cap="flat" cmpd="sng" w="9525">
                <a:solidFill>
                  <a:schemeClr val="dk2"/>
                </a:solidFill>
                <a:prstDash val="solid"/>
                <a:round/>
                <a:headEnd len="med" w="med" type="none"/>
                <a:tailEnd len="med" w="med" type="triangle"/>
              </a:ln>
            </p:spPr>
          </p:cxnSp>
          <p:cxnSp>
            <p:nvCxnSpPr>
              <p:cNvPr id="113" name="Google Shape;113;p13"/>
              <p:cNvCxnSpPr>
                <a:stCxn id="68" idx="6"/>
                <a:endCxn id="114" idx="1"/>
              </p:cNvCxnSpPr>
              <p:nvPr/>
            </p:nvCxnSpPr>
            <p:spPr>
              <a:xfrm>
                <a:off x="2381722" y="2396042"/>
                <a:ext cx="696600" cy="300600"/>
              </a:xfrm>
              <a:prstGeom prst="straightConnector1">
                <a:avLst/>
              </a:prstGeom>
              <a:noFill/>
              <a:ln cap="flat" cmpd="sng" w="9525">
                <a:solidFill>
                  <a:schemeClr val="dk2"/>
                </a:solidFill>
                <a:prstDash val="solid"/>
                <a:round/>
                <a:headEnd len="med" w="med" type="none"/>
                <a:tailEnd len="med" w="med" type="triangle"/>
              </a:ln>
            </p:spPr>
          </p:cxnSp>
          <p:cxnSp>
            <p:nvCxnSpPr>
              <p:cNvPr id="115" name="Google Shape;115;p13"/>
              <p:cNvCxnSpPr>
                <a:stCxn id="68" idx="6"/>
                <a:endCxn id="116" idx="1"/>
              </p:cNvCxnSpPr>
              <p:nvPr/>
            </p:nvCxnSpPr>
            <p:spPr>
              <a:xfrm flipH="1" rot="10800000">
                <a:off x="2381722" y="2226842"/>
                <a:ext cx="696600" cy="169200"/>
              </a:xfrm>
              <a:prstGeom prst="straightConnector1">
                <a:avLst/>
              </a:prstGeom>
              <a:noFill/>
              <a:ln cap="flat" cmpd="sng" w="9525">
                <a:solidFill>
                  <a:schemeClr val="dk2"/>
                </a:solidFill>
                <a:prstDash val="solid"/>
                <a:round/>
                <a:headEnd len="med" w="med" type="none"/>
                <a:tailEnd len="med" w="med" type="triangle"/>
              </a:ln>
            </p:spPr>
          </p:cxnSp>
          <p:cxnSp>
            <p:nvCxnSpPr>
              <p:cNvPr id="117" name="Google Shape;117;p13"/>
              <p:cNvCxnSpPr>
                <a:stCxn id="68" idx="6"/>
                <a:endCxn id="118" idx="1"/>
              </p:cNvCxnSpPr>
              <p:nvPr/>
            </p:nvCxnSpPr>
            <p:spPr>
              <a:xfrm>
                <a:off x="2381722" y="2396042"/>
                <a:ext cx="696600" cy="65700"/>
              </a:xfrm>
              <a:prstGeom prst="straightConnector1">
                <a:avLst/>
              </a:prstGeom>
              <a:noFill/>
              <a:ln cap="flat" cmpd="sng" w="9525">
                <a:solidFill>
                  <a:schemeClr val="dk2"/>
                </a:solidFill>
                <a:prstDash val="solid"/>
                <a:round/>
                <a:headEnd len="med" w="med" type="none"/>
                <a:tailEnd len="med" w="med" type="triangle"/>
              </a:ln>
            </p:spPr>
          </p:cxnSp>
          <p:cxnSp>
            <p:nvCxnSpPr>
              <p:cNvPr id="119" name="Google Shape;119;p13"/>
              <p:cNvCxnSpPr>
                <a:stCxn id="68" idx="6"/>
                <a:endCxn id="120" idx="1"/>
              </p:cNvCxnSpPr>
              <p:nvPr/>
            </p:nvCxnSpPr>
            <p:spPr>
              <a:xfrm flipH="1" rot="10800000">
                <a:off x="2381722" y="1973942"/>
                <a:ext cx="656100" cy="422100"/>
              </a:xfrm>
              <a:prstGeom prst="straightConnector1">
                <a:avLst/>
              </a:prstGeom>
              <a:noFill/>
              <a:ln cap="flat" cmpd="sng" w="9525">
                <a:solidFill>
                  <a:schemeClr val="dk2"/>
                </a:solidFill>
                <a:prstDash val="solid"/>
                <a:round/>
                <a:headEnd len="med" w="med" type="none"/>
                <a:tailEnd len="med" w="med" type="triangle"/>
              </a:ln>
            </p:spPr>
          </p:cxnSp>
          <p:cxnSp>
            <p:nvCxnSpPr>
              <p:cNvPr id="121" name="Google Shape;121;p13"/>
              <p:cNvCxnSpPr>
                <a:stCxn id="68" idx="6"/>
                <a:endCxn id="122" idx="1"/>
              </p:cNvCxnSpPr>
              <p:nvPr/>
            </p:nvCxnSpPr>
            <p:spPr>
              <a:xfrm flipH="1" rot="10800000">
                <a:off x="2381722" y="1698242"/>
                <a:ext cx="696600" cy="697800"/>
              </a:xfrm>
              <a:prstGeom prst="straightConnector1">
                <a:avLst/>
              </a:prstGeom>
              <a:noFill/>
              <a:ln cap="flat" cmpd="sng" w="9525">
                <a:solidFill>
                  <a:schemeClr val="dk2"/>
                </a:solidFill>
                <a:prstDash val="solid"/>
                <a:round/>
                <a:headEnd len="med" w="med" type="none"/>
                <a:tailEnd len="med" w="med" type="triangle"/>
              </a:ln>
            </p:spPr>
          </p:cxnSp>
          <p:sp>
            <p:nvSpPr>
              <p:cNvPr id="122" name="Google Shape;122;p13"/>
              <p:cNvSpPr/>
              <p:nvPr/>
            </p:nvSpPr>
            <p:spPr>
              <a:xfrm>
                <a:off x="3078442" y="1612204"/>
                <a:ext cx="254814" cy="171905"/>
              </a:xfrm>
              <a:prstGeom prst="flowChartPreparation">
                <a:avLst/>
              </a:prstGeom>
              <a:no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3037797" y="1887961"/>
                <a:ext cx="336000" cy="1719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3078442" y="2140750"/>
                <a:ext cx="254814" cy="171905"/>
              </a:xfrm>
              <a:prstGeom prst="flowChartPreparation">
                <a:avLst/>
              </a:prstGeom>
              <a:no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3078442" y="2375660"/>
                <a:ext cx="254814" cy="171905"/>
              </a:xfrm>
              <a:prstGeom prst="flowChartPreparation">
                <a:avLst/>
              </a:prstGeom>
              <a:no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3078442" y="2610569"/>
                <a:ext cx="254814" cy="171905"/>
              </a:xfrm>
              <a:prstGeom prst="flowChartPreparation">
                <a:avLst/>
              </a:prstGeom>
              <a:no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13"/>
            <p:cNvSpPr/>
            <p:nvPr/>
          </p:nvSpPr>
          <p:spPr>
            <a:xfrm>
              <a:off x="3959640" y="-26772"/>
              <a:ext cx="213809" cy="104494"/>
            </a:xfrm>
            <a:prstGeom prst="flowChartDecision">
              <a:avLst/>
            </a:prstGeom>
            <a:noFill/>
            <a:ln cap="flat" cmpd="sng" w="2857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 name="Google Shape;123;p13"/>
          <p:cNvGrpSpPr/>
          <p:nvPr/>
        </p:nvGrpSpPr>
        <p:grpSpPr>
          <a:xfrm>
            <a:off x="8347300" y="999801"/>
            <a:ext cx="503100" cy="668999"/>
            <a:chOff x="4772600" y="3091226"/>
            <a:chExt cx="503100" cy="668999"/>
          </a:xfrm>
        </p:grpSpPr>
        <p:pic>
          <p:nvPicPr>
            <p:cNvPr id="124" name="Google Shape;124;p13"/>
            <p:cNvPicPr preferRelativeResize="0"/>
            <p:nvPr/>
          </p:nvPicPr>
          <p:blipFill>
            <a:blip r:embed="rId5">
              <a:alphaModFix/>
            </a:blip>
            <a:stretch>
              <a:fillRect/>
            </a:stretch>
          </p:blipFill>
          <p:spPr>
            <a:xfrm>
              <a:off x="4800600" y="3091226"/>
              <a:ext cx="423500" cy="423500"/>
            </a:xfrm>
            <a:prstGeom prst="rect">
              <a:avLst/>
            </a:prstGeom>
            <a:noFill/>
            <a:ln>
              <a:noFill/>
            </a:ln>
          </p:spPr>
        </p:pic>
        <p:sp>
          <p:nvSpPr>
            <p:cNvPr id="125" name="Google Shape;125;p13"/>
            <p:cNvSpPr txBox="1"/>
            <p:nvPr/>
          </p:nvSpPr>
          <p:spPr>
            <a:xfrm>
              <a:off x="4772600" y="3437125"/>
              <a:ext cx="503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900"/>
                <a:t>FFNN</a:t>
              </a:r>
              <a:endParaRPr sz="900"/>
            </a:p>
          </p:txBody>
        </p:sp>
      </p:grpSp>
      <p:grpSp>
        <p:nvGrpSpPr>
          <p:cNvPr id="126" name="Google Shape;126;p13"/>
          <p:cNvGrpSpPr/>
          <p:nvPr/>
        </p:nvGrpSpPr>
        <p:grpSpPr>
          <a:xfrm>
            <a:off x="4208366" y="1034517"/>
            <a:ext cx="747934" cy="498222"/>
            <a:chOff x="6687088" y="2967117"/>
            <a:chExt cx="1009629" cy="687487"/>
          </a:xfrm>
        </p:grpSpPr>
        <p:grpSp>
          <p:nvGrpSpPr>
            <p:cNvPr id="127" name="Google Shape;127;p13"/>
            <p:cNvGrpSpPr/>
            <p:nvPr/>
          </p:nvGrpSpPr>
          <p:grpSpPr>
            <a:xfrm>
              <a:off x="6687088" y="2967117"/>
              <a:ext cx="1002300" cy="317600"/>
              <a:chOff x="2193900" y="4331067"/>
              <a:chExt cx="1002300" cy="317600"/>
            </a:xfrm>
          </p:grpSpPr>
          <p:grpSp>
            <p:nvGrpSpPr>
              <p:cNvPr id="128" name="Google Shape;128;p13"/>
              <p:cNvGrpSpPr/>
              <p:nvPr/>
            </p:nvGrpSpPr>
            <p:grpSpPr>
              <a:xfrm>
                <a:off x="2345400" y="4331067"/>
                <a:ext cx="850800" cy="210000"/>
                <a:chOff x="863475" y="3440001"/>
                <a:chExt cx="850800" cy="210000"/>
              </a:xfrm>
            </p:grpSpPr>
            <p:sp>
              <p:nvSpPr>
                <p:cNvPr id="129" name="Google Shape;129;p13"/>
                <p:cNvSpPr/>
                <p:nvPr/>
              </p:nvSpPr>
              <p:spPr>
                <a:xfrm>
                  <a:off x="863475" y="3440001"/>
                  <a:ext cx="850800" cy="21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13"/>
                <p:cNvGrpSpPr/>
                <p:nvPr/>
              </p:nvGrpSpPr>
              <p:grpSpPr>
                <a:xfrm>
                  <a:off x="924067" y="3456438"/>
                  <a:ext cx="716204" cy="137400"/>
                  <a:chOff x="6852694" y="513663"/>
                  <a:chExt cx="716204" cy="137400"/>
                </a:xfrm>
              </p:grpSpPr>
              <p:grpSp>
                <p:nvGrpSpPr>
                  <p:cNvPr id="131" name="Google Shape;131;p13"/>
                  <p:cNvGrpSpPr/>
                  <p:nvPr/>
                </p:nvGrpSpPr>
                <p:grpSpPr>
                  <a:xfrm>
                    <a:off x="6852694" y="513663"/>
                    <a:ext cx="502500" cy="137400"/>
                    <a:chOff x="6842895" y="2406763"/>
                    <a:chExt cx="502500" cy="137400"/>
                  </a:xfrm>
                </p:grpSpPr>
                <p:sp>
                  <p:nvSpPr>
                    <p:cNvPr id="132" name="Google Shape;132;p13"/>
                    <p:cNvSpPr/>
                    <p:nvPr/>
                  </p:nvSpPr>
                  <p:spPr>
                    <a:xfrm>
                      <a:off x="6842895" y="2406763"/>
                      <a:ext cx="127200" cy="137400"/>
                    </a:xfrm>
                    <a:prstGeom prst="ellipse">
                      <a:avLst/>
                    </a:prstGeom>
                    <a:noFill/>
                    <a:ln cap="flat" cmpd="sng" w="28575">
                      <a:solidFill>
                        <a:srgbClr val="C488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 name="Google Shape;133;p13"/>
                    <p:cNvCxnSpPr>
                      <a:stCxn id="132" idx="6"/>
                      <a:endCxn id="134" idx="1"/>
                    </p:cNvCxnSpPr>
                    <p:nvPr/>
                  </p:nvCxnSpPr>
                  <p:spPr>
                    <a:xfrm>
                      <a:off x="6970095" y="2475463"/>
                      <a:ext cx="375300" cy="8400"/>
                    </a:xfrm>
                    <a:prstGeom prst="straightConnector1">
                      <a:avLst/>
                    </a:prstGeom>
                    <a:noFill/>
                    <a:ln cap="flat" cmpd="sng" w="9525">
                      <a:solidFill>
                        <a:schemeClr val="dk2"/>
                      </a:solidFill>
                      <a:prstDash val="solid"/>
                      <a:round/>
                      <a:headEnd len="med" w="med" type="none"/>
                      <a:tailEnd len="med" w="med" type="triangle"/>
                    </a:ln>
                  </p:spPr>
                </p:cxnSp>
              </p:grpSp>
              <p:sp>
                <p:nvSpPr>
                  <p:cNvPr id="134" name="Google Shape;134;p13"/>
                  <p:cNvSpPr/>
                  <p:nvPr/>
                </p:nvSpPr>
                <p:spPr>
                  <a:xfrm>
                    <a:off x="7355073" y="538383"/>
                    <a:ext cx="213825" cy="104500"/>
                  </a:xfrm>
                  <a:prstGeom prst="flowChartDecision">
                    <a:avLst/>
                  </a:prstGeom>
                  <a:noFill/>
                  <a:ln cap="flat" cmpd="sng" w="2857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5" name="Google Shape;135;p13"/>
              <p:cNvGrpSpPr/>
              <p:nvPr/>
            </p:nvGrpSpPr>
            <p:grpSpPr>
              <a:xfrm>
                <a:off x="2269650" y="4384867"/>
                <a:ext cx="850800" cy="210000"/>
                <a:chOff x="863475" y="3440001"/>
                <a:chExt cx="850800" cy="210000"/>
              </a:xfrm>
            </p:grpSpPr>
            <p:sp>
              <p:nvSpPr>
                <p:cNvPr id="136" name="Google Shape;136;p13"/>
                <p:cNvSpPr/>
                <p:nvPr/>
              </p:nvSpPr>
              <p:spPr>
                <a:xfrm>
                  <a:off x="863475" y="3440001"/>
                  <a:ext cx="850800" cy="21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 name="Google Shape;137;p13"/>
                <p:cNvGrpSpPr/>
                <p:nvPr/>
              </p:nvGrpSpPr>
              <p:grpSpPr>
                <a:xfrm>
                  <a:off x="924067" y="3456438"/>
                  <a:ext cx="716204" cy="137400"/>
                  <a:chOff x="6852694" y="513663"/>
                  <a:chExt cx="716204" cy="137400"/>
                </a:xfrm>
              </p:grpSpPr>
              <p:grpSp>
                <p:nvGrpSpPr>
                  <p:cNvPr id="138" name="Google Shape;138;p13"/>
                  <p:cNvGrpSpPr/>
                  <p:nvPr/>
                </p:nvGrpSpPr>
                <p:grpSpPr>
                  <a:xfrm>
                    <a:off x="6852694" y="513663"/>
                    <a:ext cx="502500" cy="137400"/>
                    <a:chOff x="6842895" y="2406763"/>
                    <a:chExt cx="502500" cy="137400"/>
                  </a:xfrm>
                </p:grpSpPr>
                <p:sp>
                  <p:nvSpPr>
                    <p:cNvPr id="139" name="Google Shape;139;p13"/>
                    <p:cNvSpPr/>
                    <p:nvPr/>
                  </p:nvSpPr>
                  <p:spPr>
                    <a:xfrm>
                      <a:off x="6842895" y="2406763"/>
                      <a:ext cx="127200" cy="137400"/>
                    </a:xfrm>
                    <a:prstGeom prst="ellipse">
                      <a:avLst/>
                    </a:prstGeom>
                    <a:noFill/>
                    <a:ln cap="flat" cmpd="sng" w="28575">
                      <a:solidFill>
                        <a:srgbClr val="C488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0" name="Google Shape;140;p13"/>
                    <p:cNvCxnSpPr>
                      <a:stCxn id="139" idx="6"/>
                      <a:endCxn id="141" idx="1"/>
                    </p:cNvCxnSpPr>
                    <p:nvPr/>
                  </p:nvCxnSpPr>
                  <p:spPr>
                    <a:xfrm>
                      <a:off x="6970095" y="2475463"/>
                      <a:ext cx="375300" cy="8400"/>
                    </a:xfrm>
                    <a:prstGeom prst="straightConnector1">
                      <a:avLst/>
                    </a:prstGeom>
                    <a:noFill/>
                    <a:ln cap="flat" cmpd="sng" w="9525">
                      <a:solidFill>
                        <a:schemeClr val="dk2"/>
                      </a:solidFill>
                      <a:prstDash val="solid"/>
                      <a:round/>
                      <a:headEnd len="med" w="med" type="none"/>
                      <a:tailEnd len="med" w="med" type="triangle"/>
                    </a:ln>
                  </p:spPr>
                </p:cxnSp>
              </p:grpSp>
              <p:sp>
                <p:nvSpPr>
                  <p:cNvPr id="141" name="Google Shape;141;p13"/>
                  <p:cNvSpPr/>
                  <p:nvPr/>
                </p:nvSpPr>
                <p:spPr>
                  <a:xfrm>
                    <a:off x="7355073" y="538383"/>
                    <a:ext cx="213825" cy="104500"/>
                  </a:xfrm>
                  <a:prstGeom prst="flowChartDecision">
                    <a:avLst/>
                  </a:prstGeom>
                  <a:noFill/>
                  <a:ln cap="flat" cmpd="sng" w="2857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2" name="Google Shape;142;p13"/>
              <p:cNvGrpSpPr/>
              <p:nvPr/>
            </p:nvGrpSpPr>
            <p:grpSpPr>
              <a:xfrm>
                <a:off x="2193900" y="4438667"/>
                <a:ext cx="850800" cy="210000"/>
                <a:chOff x="863475" y="3440001"/>
                <a:chExt cx="850800" cy="210000"/>
              </a:xfrm>
            </p:grpSpPr>
            <p:sp>
              <p:nvSpPr>
                <p:cNvPr id="143" name="Google Shape;143;p13"/>
                <p:cNvSpPr/>
                <p:nvPr/>
              </p:nvSpPr>
              <p:spPr>
                <a:xfrm>
                  <a:off x="863475" y="3440001"/>
                  <a:ext cx="850800" cy="21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 name="Google Shape;144;p13"/>
                <p:cNvGrpSpPr/>
                <p:nvPr/>
              </p:nvGrpSpPr>
              <p:grpSpPr>
                <a:xfrm>
                  <a:off x="924067" y="3456438"/>
                  <a:ext cx="716204" cy="137400"/>
                  <a:chOff x="6852694" y="513663"/>
                  <a:chExt cx="716204" cy="137400"/>
                </a:xfrm>
              </p:grpSpPr>
              <p:grpSp>
                <p:nvGrpSpPr>
                  <p:cNvPr id="145" name="Google Shape;145;p13"/>
                  <p:cNvGrpSpPr/>
                  <p:nvPr/>
                </p:nvGrpSpPr>
                <p:grpSpPr>
                  <a:xfrm>
                    <a:off x="6852694" y="513663"/>
                    <a:ext cx="502500" cy="137400"/>
                    <a:chOff x="6842895" y="2406763"/>
                    <a:chExt cx="502500" cy="137400"/>
                  </a:xfrm>
                </p:grpSpPr>
                <p:sp>
                  <p:nvSpPr>
                    <p:cNvPr id="146" name="Google Shape;146;p13"/>
                    <p:cNvSpPr/>
                    <p:nvPr/>
                  </p:nvSpPr>
                  <p:spPr>
                    <a:xfrm>
                      <a:off x="6842895" y="2406763"/>
                      <a:ext cx="127200" cy="137400"/>
                    </a:xfrm>
                    <a:prstGeom prst="ellipse">
                      <a:avLst/>
                    </a:prstGeom>
                    <a:noFill/>
                    <a:ln cap="flat" cmpd="sng" w="28575">
                      <a:solidFill>
                        <a:srgbClr val="C488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7" name="Google Shape;147;p13"/>
                    <p:cNvCxnSpPr>
                      <a:stCxn id="146" idx="6"/>
                      <a:endCxn id="148" idx="1"/>
                    </p:cNvCxnSpPr>
                    <p:nvPr/>
                  </p:nvCxnSpPr>
                  <p:spPr>
                    <a:xfrm>
                      <a:off x="6970095" y="2475463"/>
                      <a:ext cx="375300" cy="8400"/>
                    </a:xfrm>
                    <a:prstGeom prst="straightConnector1">
                      <a:avLst/>
                    </a:prstGeom>
                    <a:noFill/>
                    <a:ln cap="flat" cmpd="sng" w="9525">
                      <a:solidFill>
                        <a:schemeClr val="dk2"/>
                      </a:solidFill>
                      <a:prstDash val="solid"/>
                      <a:round/>
                      <a:headEnd len="med" w="med" type="none"/>
                      <a:tailEnd len="med" w="med" type="triangle"/>
                    </a:ln>
                  </p:spPr>
                </p:cxnSp>
              </p:grpSp>
              <p:sp>
                <p:nvSpPr>
                  <p:cNvPr id="148" name="Google Shape;148;p13"/>
                  <p:cNvSpPr/>
                  <p:nvPr/>
                </p:nvSpPr>
                <p:spPr>
                  <a:xfrm>
                    <a:off x="7355073" y="538383"/>
                    <a:ext cx="213825" cy="104500"/>
                  </a:xfrm>
                  <a:prstGeom prst="flowChartDecision">
                    <a:avLst/>
                  </a:prstGeom>
                  <a:noFill/>
                  <a:ln cap="flat" cmpd="sng" w="2857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49" name="Google Shape;149;p13"/>
            <p:cNvSpPr txBox="1"/>
            <p:nvPr/>
          </p:nvSpPr>
          <p:spPr>
            <a:xfrm>
              <a:off x="6845917" y="3208504"/>
              <a:ext cx="850800" cy="44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900"/>
                <a:t>Triplets</a:t>
              </a:r>
              <a:endParaRPr sz="900"/>
            </a:p>
          </p:txBody>
        </p:sp>
      </p:grpSp>
      <p:pic>
        <p:nvPicPr>
          <p:cNvPr id="150" name="Google Shape;150;p13"/>
          <p:cNvPicPr preferRelativeResize="0"/>
          <p:nvPr/>
        </p:nvPicPr>
        <p:blipFill rotWithShape="1">
          <a:blip r:embed="rId6">
            <a:alphaModFix/>
          </a:blip>
          <a:srcRect b="0" l="0" r="58932" t="0"/>
          <a:stretch/>
        </p:blipFill>
        <p:spPr>
          <a:xfrm>
            <a:off x="4284650" y="3107462"/>
            <a:ext cx="563400" cy="527369"/>
          </a:xfrm>
          <a:prstGeom prst="rect">
            <a:avLst/>
          </a:prstGeom>
          <a:noFill/>
          <a:ln>
            <a:noFill/>
          </a:ln>
        </p:spPr>
      </p:pic>
      <p:grpSp>
        <p:nvGrpSpPr>
          <p:cNvPr id="151" name="Google Shape;151;p13"/>
          <p:cNvGrpSpPr/>
          <p:nvPr/>
        </p:nvGrpSpPr>
        <p:grpSpPr>
          <a:xfrm>
            <a:off x="96409" y="4165681"/>
            <a:ext cx="1150066" cy="936457"/>
            <a:chOff x="325009" y="3683593"/>
            <a:chExt cx="1150066" cy="936457"/>
          </a:xfrm>
        </p:grpSpPr>
        <p:grpSp>
          <p:nvGrpSpPr>
            <p:cNvPr id="152" name="Google Shape;152;p13"/>
            <p:cNvGrpSpPr/>
            <p:nvPr/>
          </p:nvGrpSpPr>
          <p:grpSpPr>
            <a:xfrm>
              <a:off x="325009" y="3683593"/>
              <a:ext cx="977391" cy="454538"/>
              <a:chOff x="6131147" y="2007588"/>
              <a:chExt cx="2026941" cy="863813"/>
            </a:xfrm>
          </p:grpSpPr>
          <p:sp>
            <p:nvSpPr>
              <p:cNvPr id="153" name="Google Shape;153;p13"/>
              <p:cNvSpPr/>
              <p:nvPr/>
            </p:nvSpPr>
            <p:spPr>
              <a:xfrm>
                <a:off x="6131147" y="2287762"/>
                <a:ext cx="328200" cy="328200"/>
              </a:xfrm>
              <a:prstGeom prst="ellipse">
                <a:avLst/>
              </a:prstGeom>
              <a:solidFill>
                <a:srgbClr val="C4889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4" name="Google Shape;154;p13"/>
              <p:cNvSpPr/>
              <p:nvPr/>
            </p:nvSpPr>
            <p:spPr>
              <a:xfrm>
                <a:off x="6963188" y="2007588"/>
                <a:ext cx="328200" cy="328200"/>
              </a:xfrm>
              <a:prstGeom prst="ellipse">
                <a:avLst/>
              </a:prstGeom>
              <a:solidFill>
                <a:srgbClr val="C488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a:off x="6963188" y="2543200"/>
                <a:ext cx="328200" cy="328200"/>
              </a:xfrm>
              <a:prstGeom prst="ellipse">
                <a:avLst/>
              </a:prstGeom>
              <a:solidFill>
                <a:srgbClr val="C488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 name="Google Shape;156;p13"/>
              <p:cNvCxnSpPr>
                <a:stCxn id="153" idx="6"/>
                <a:endCxn id="154" idx="2"/>
              </p:cNvCxnSpPr>
              <p:nvPr/>
            </p:nvCxnSpPr>
            <p:spPr>
              <a:xfrm flipH="1" rot="10800000">
                <a:off x="6459347" y="2171662"/>
                <a:ext cx="503700" cy="280200"/>
              </a:xfrm>
              <a:prstGeom prst="straightConnector1">
                <a:avLst/>
              </a:prstGeom>
              <a:noFill/>
              <a:ln cap="flat" cmpd="sng" w="9525">
                <a:solidFill>
                  <a:srgbClr val="FF0000"/>
                </a:solidFill>
                <a:prstDash val="solid"/>
                <a:round/>
                <a:headEnd len="med" w="med" type="none"/>
                <a:tailEnd len="med" w="med" type="triangle"/>
              </a:ln>
            </p:spPr>
          </p:cxnSp>
          <p:cxnSp>
            <p:nvCxnSpPr>
              <p:cNvPr id="157" name="Google Shape;157;p13"/>
              <p:cNvCxnSpPr>
                <a:stCxn id="153" idx="6"/>
                <a:endCxn id="155" idx="2"/>
              </p:cNvCxnSpPr>
              <p:nvPr/>
            </p:nvCxnSpPr>
            <p:spPr>
              <a:xfrm>
                <a:off x="6459347" y="2451862"/>
                <a:ext cx="503700" cy="255300"/>
              </a:xfrm>
              <a:prstGeom prst="straightConnector1">
                <a:avLst/>
              </a:prstGeom>
              <a:noFill/>
              <a:ln cap="flat" cmpd="sng" w="9525">
                <a:solidFill>
                  <a:srgbClr val="FF0000"/>
                </a:solidFill>
                <a:prstDash val="solid"/>
                <a:round/>
                <a:headEnd len="med" w="med" type="none"/>
                <a:tailEnd len="med" w="med" type="triangle"/>
              </a:ln>
            </p:spPr>
          </p:cxnSp>
          <p:sp>
            <p:nvSpPr>
              <p:cNvPr id="158" name="Google Shape;158;p13"/>
              <p:cNvSpPr/>
              <p:nvPr/>
            </p:nvSpPr>
            <p:spPr>
              <a:xfrm>
                <a:off x="7829887" y="2035548"/>
                <a:ext cx="328200" cy="223050"/>
              </a:xfrm>
              <a:prstGeom prst="flowChartPreparation">
                <a:avLst/>
              </a:prstGeom>
              <a:solidFill>
                <a:srgbClr val="3C78D8"/>
              </a:solidFill>
              <a:ln cap="flat" cmpd="sng" w="2857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9" name="Google Shape;159;p13"/>
              <p:cNvCxnSpPr>
                <a:stCxn id="154" idx="6"/>
                <a:endCxn id="158" idx="0"/>
              </p:cNvCxnSpPr>
              <p:nvPr/>
            </p:nvCxnSpPr>
            <p:spPr>
              <a:xfrm flipH="1" rot="10800000">
                <a:off x="7291388" y="2035488"/>
                <a:ext cx="702600" cy="136200"/>
              </a:xfrm>
              <a:prstGeom prst="curvedConnector4">
                <a:avLst>
                  <a:gd fmla="val 38322" name="adj1"/>
                  <a:gd fmla="val 128045" name="adj2"/>
                </a:avLst>
              </a:prstGeom>
              <a:noFill/>
              <a:ln cap="flat" cmpd="sng" w="9525">
                <a:solidFill>
                  <a:srgbClr val="FF0000"/>
                </a:solidFill>
                <a:prstDash val="solid"/>
                <a:round/>
                <a:headEnd len="med" w="med" type="none"/>
                <a:tailEnd len="med" w="med" type="triangle"/>
              </a:ln>
            </p:spPr>
          </p:cxnSp>
          <p:cxnSp>
            <p:nvCxnSpPr>
              <p:cNvPr id="160" name="Google Shape;160;p13"/>
              <p:cNvCxnSpPr>
                <a:stCxn id="154" idx="6"/>
                <a:endCxn id="158" idx="2"/>
              </p:cNvCxnSpPr>
              <p:nvPr/>
            </p:nvCxnSpPr>
            <p:spPr>
              <a:xfrm>
                <a:off x="7291388" y="2171688"/>
                <a:ext cx="702600" cy="87000"/>
              </a:xfrm>
              <a:prstGeom prst="curvedConnector4">
                <a:avLst>
                  <a:gd fmla="val 38322" name="adj1"/>
                  <a:gd fmla="val 104648" name="adj2"/>
                </a:avLst>
              </a:prstGeom>
              <a:noFill/>
              <a:ln cap="flat" cmpd="sng" w="9525">
                <a:solidFill>
                  <a:srgbClr val="FF0000"/>
                </a:solidFill>
                <a:prstDash val="solid"/>
                <a:round/>
                <a:headEnd len="med" w="med" type="none"/>
                <a:tailEnd len="med" w="med" type="triangle"/>
              </a:ln>
            </p:spPr>
          </p:cxnSp>
          <p:sp>
            <p:nvSpPr>
              <p:cNvPr id="161" name="Google Shape;161;p13"/>
              <p:cNvSpPr/>
              <p:nvPr/>
            </p:nvSpPr>
            <p:spPr>
              <a:xfrm>
                <a:off x="7829887" y="2645148"/>
                <a:ext cx="328200" cy="223050"/>
              </a:xfrm>
              <a:prstGeom prst="flowChartPreparation">
                <a:avLst/>
              </a:prstGeom>
              <a:solidFill>
                <a:srgbClr val="3C78D8"/>
              </a:solidFill>
              <a:ln cap="flat" cmpd="sng" w="2857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2" name="Google Shape;162;p13"/>
              <p:cNvCxnSpPr>
                <a:stCxn id="155" idx="6"/>
                <a:endCxn id="161" idx="0"/>
              </p:cNvCxnSpPr>
              <p:nvPr/>
            </p:nvCxnSpPr>
            <p:spPr>
              <a:xfrm flipH="1" rot="10800000">
                <a:off x="7291388" y="2645200"/>
                <a:ext cx="702600" cy="62100"/>
              </a:xfrm>
              <a:prstGeom prst="curvedConnector4">
                <a:avLst>
                  <a:gd fmla="val 38322" name="adj1"/>
                  <a:gd fmla="val 213016" name="adj2"/>
                </a:avLst>
              </a:prstGeom>
              <a:noFill/>
              <a:ln cap="flat" cmpd="sng" w="9525">
                <a:solidFill>
                  <a:srgbClr val="FF0000"/>
                </a:solidFill>
                <a:prstDash val="solid"/>
                <a:round/>
                <a:headEnd len="med" w="med" type="none"/>
                <a:tailEnd len="med" w="med" type="triangle"/>
              </a:ln>
            </p:spPr>
          </p:cxnSp>
          <p:cxnSp>
            <p:nvCxnSpPr>
              <p:cNvPr id="163" name="Google Shape;163;p13"/>
              <p:cNvCxnSpPr>
                <a:stCxn id="155" idx="6"/>
                <a:endCxn id="161" idx="2"/>
              </p:cNvCxnSpPr>
              <p:nvPr/>
            </p:nvCxnSpPr>
            <p:spPr>
              <a:xfrm>
                <a:off x="7291388" y="2707300"/>
                <a:ext cx="702600" cy="160800"/>
              </a:xfrm>
              <a:prstGeom prst="curvedConnector4">
                <a:avLst>
                  <a:gd fmla="val 38322" name="adj1"/>
                  <a:gd fmla="val 121663" name="adj2"/>
                </a:avLst>
              </a:prstGeom>
              <a:noFill/>
              <a:ln cap="flat" cmpd="sng" w="9525">
                <a:solidFill>
                  <a:srgbClr val="FF0000"/>
                </a:solidFill>
                <a:prstDash val="solid"/>
                <a:round/>
                <a:headEnd len="med" w="med" type="none"/>
                <a:tailEnd len="med" w="med" type="triangle"/>
              </a:ln>
            </p:spPr>
          </p:cxnSp>
        </p:grpSp>
        <p:sp>
          <p:nvSpPr>
            <p:cNvPr id="164" name="Google Shape;164;p13"/>
            <p:cNvSpPr txBox="1"/>
            <p:nvPr/>
          </p:nvSpPr>
          <p:spPr>
            <a:xfrm>
              <a:off x="362675" y="4127450"/>
              <a:ext cx="1112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00"/>
                <a:t>TTP graph</a:t>
              </a:r>
              <a:endParaRPr sz="1000"/>
            </a:p>
            <a:p>
              <a:pPr indent="0" lvl="0" marL="0" rtl="0" algn="l">
                <a:spcBef>
                  <a:spcPts val="0"/>
                </a:spcBef>
                <a:spcAft>
                  <a:spcPts val="0"/>
                </a:spcAft>
                <a:buNone/>
              </a:pPr>
              <a:r>
                <a:rPr lang="zh-TW" sz="1000"/>
                <a:t>(T1070.005)</a:t>
              </a:r>
              <a:endParaRPr sz="1000"/>
            </a:p>
          </p:txBody>
        </p:sp>
      </p:grpSp>
      <p:pic>
        <p:nvPicPr>
          <p:cNvPr id="165" name="Google Shape;165;p13"/>
          <p:cNvPicPr preferRelativeResize="0"/>
          <p:nvPr/>
        </p:nvPicPr>
        <p:blipFill>
          <a:blip r:embed="rId7">
            <a:alphaModFix/>
          </a:blip>
          <a:stretch>
            <a:fillRect/>
          </a:stretch>
        </p:blipFill>
        <p:spPr>
          <a:xfrm>
            <a:off x="7015125" y="3127752"/>
            <a:ext cx="503100" cy="503071"/>
          </a:xfrm>
          <a:prstGeom prst="rect">
            <a:avLst/>
          </a:prstGeom>
          <a:noFill/>
          <a:ln>
            <a:noFill/>
          </a:ln>
        </p:spPr>
      </p:pic>
      <p:cxnSp>
        <p:nvCxnSpPr>
          <p:cNvPr id="166" name="Google Shape;166;p13"/>
          <p:cNvCxnSpPr>
            <a:stCxn id="150" idx="3"/>
            <a:endCxn id="167" idx="1"/>
          </p:cNvCxnSpPr>
          <p:nvPr/>
        </p:nvCxnSpPr>
        <p:spPr>
          <a:xfrm>
            <a:off x="4848050" y="3371147"/>
            <a:ext cx="352200" cy="0"/>
          </a:xfrm>
          <a:prstGeom prst="straightConnector1">
            <a:avLst/>
          </a:prstGeom>
          <a:noFill/>
          <a:ln cap="flat" cmpd="sng" w="19050">
            <a:solidFill>
              <a:schemeClr val="dk2"/>
            </a:solidFill>
            <a:prstDash val="solid"/>
            <a:round/>
            <a:headEnd len="med" w="med" type="none"/>
            <a:tailEnd len="med" w="med" type="triangle"/>
          </a:ln>
        </p:spPr>
      </p:cxnSp>
      <p:grpSp>
        <p:nvGrpSpPr>
          <p:cNvPr id="168" name="Google Shape;168;p13"/>
          <p:cNvGrpSpPr/>
          <p:nvPr/>
        </p:nvGrpSpPr>
        <p:grpSpPr>
          <a:xfrm>
            <a:off x="6432025" y="3070175"/>
            <a:ext cx="711125" cy="618225"/>
            <a:chOff x="1526875" y="4128700"/>
            <a:chExt cx="711125" cy="618225"/>
          </a:xfrm>
        </p:grpSpPr>
        <p:sp>
          <p:nvSpPr>
            <p:cNvPr id="169" name="Google Shape;169;p13"/>
            <p:cNvSpPr txBox="1"/>
            <p:nvPr/>
          </p:nvSpPr>
          <p:spPr>
            <a:xfrm>
              <a:off x="1637100" y="4128700"/>
              <a:ext cx="600900" cy="4926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zh-TW" sz="400">
                  <a:solidFill>
                    <a:srgbClr val="38761D"/>
                  </a:solidFill>
                </a:rPr>
                <a:t>selection</a:t>
              </a:r>
              <a:r>
                <a:rPr lang="zh-TW" sz="400">
                  <a:solidFill>
                    <a:srgbClr val="6AA84F"/>
                  </a:solidFill>
                </a:rPr>
                <a:t>:</a:t>
              </a:r>
              <a:endParaRPr sz="400">
                <a:solidFill>
                  <a:srgbClr val="6AA84F"/>
                </a:solidFill>
              </a:endParaRPr>
            </a:p>
            <a:p>
              <a:pPr indent="0" lvl="0" marL="0" rtl="0" algn="l">
                <a:spcBef>
                  <a:spcPts val="0"/>
                </a:spcBef>
                <a:spcAft>
                  <a:spcPts val="0"/>
                </a:spcAft>
                <a:buNone/>
              </a:pPr>
              <a:r>
                <a:rPr lang="zh-TW" sz="400">
                  <a:solidFill>
                    <a:srgbClr val="434343"/>
                  </a:solidFill>
                </a:rPr>
                <a:t>    - ZZZ: ^A.*B$</a:t>
              </a:r>
              <a:endParaRPr sz="400">
                <a:solidFill>
                  <a:srgbClr val="434343"/>
                </a:solidFill>
              </a:endParaRPr>
            </a:p>
            <a:p>
              <a:pPr indent="0" lvl="0" marL="0" rtl="0" algn="l">
                <a:spcBef>
                  <a:spcPts val="0"/>
                </a:spcBef>
                <a:spcAft>
                  <a:spcPts val="0"/>
                </a:spcAft>
                <a:buNone/>
              </a:pPr>
              <a:r>
                <a:rPr lang="zh-TW" sz="400">
                  <a:solidFill>
                    <a:srgbClr val="38761D"/>
                  </a:solidFill>
                </a:rPr>
                <a:t>filter:</a:t>
              </a:r>
              <a:endParaRPr sz="400">
                <a:solidFill>
                  <a:srgbClr val="38761D"/>
                </a:solidFill>
              </a:endParaRPr>
            </a:p>
            <a:p>
              <a:pPr indent="0" lvl="0" marL="0" rtl="0" algn="l">
                <a:spcBef>
                  <a:spcPts val="0"/>
                </a:spcBef>
                <a:spcAft>
                  <a:spcPts val="0"/>
                </a:spcAft>
                <a:buNone/>
              </a:pPr>
              <a:r>
                <a:rPr lang="zh-TW" sz="400">
                  <a:solidFill>
                    <a:srgbClr val="C9DAF8"/>
                  </a:solidFill>
                </a:rPr>
                <a:t>   </a:t>
              </a:r>
              <a:r>
                <a:rPr lang="zh-TW" sz="400">
                  <a:solidFill>
                    <a:srgbClr val="434343"/>
                  </a:solidFill>
                </a:rPr>
                <a:t> - XXX: ^(?=.*H)(?=.*I).*$</a:t>
              </a:r>
              <a:endParaRPr sz="400">
                <a:solidFill>
                  <a:srgbClr val="434343"/>
                </a:solidFill>
              </a:endParaRPr>
            </a:p>
          </p:txBody>
        </p:sp>
        <p:sp>
          <p:nvSpPr>
            <p:cNvPr id="170" name="Google Shape;170;p13"/>
            <p:cNvSpPr txBox="1"/>
            <p:nvPr/>
          </p:nvSpPr>
          <p:spPr>
            <a:xfrm>
              <a:off x="1593000" y="4182500"/>
              <a:ext cx="600900" cy="4926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zh-TW" sz="400">
                  <a:solidFill>
                    <a:srgbClr val="38761D"/>
                  </a:solidFill>
                </a:rPr>
                <a:t>selection</a:t>
              </a:r>
              <a:r>
                <a:rPr lang="zh-TW" sz="400">
                  <a:solidFill>
                    <a:srgbClr val="6AA84F"/>
                  </a:solidFill>
                </a:rPr>
                <a:t>:</a:t>
              </a:r>
              <a:endParaRPr sz="400">
                <a:solidFill>
                  <a:srgbClr val="6AA84F"/>
                </a:solidFill>
              </a:endParaRPr>
            </a:p>
            <a:p>
              <a:pPr indent="0" lvl="0" marL="0" rtl="0" algn="l">
                <a:spcBef>
                  <a:spcPts val="0"/>
                </a:spcBef>
                <a:spcAft>
                  <a:spcPts val="0"/>
                </a:spcAft>
                <a:buNone/>
              </a:pPr>
              <a:r>
                <a:rPr lang="zh-TW" sz="400">
                  <a:solidFill>
                    <a:srgbClr val="434343"/>
                  </a:solidFill>
                </a:rPr>
                <a:t>    - ZZZ: ^A.*B$</a:t>
              </a:r>
              <a:endParaRPr sz="400">
                <a:solidFill>
                  <a:srgbClr val="434343"/>
                </a:solidFill>
              </a:endParaRPr>
            </a:p>
            <a:p>
              <a:pPr indent="0" lvl="0" marL="0" rtl="0" algn="l">
                <a:spcBef>
                  <a:spcPts val="0"/>
                </a:spcBef>
                <a:spcAft>
                  <a:spcPts val="0"/>
                </a:spcAft>
                <a:buNone/>
              </a:pPr>
              <a:r>
                <a:rPr lang="zh-TW" sz="400">
                  <a:solidFill>
                    <a:srgbClr val="38761D"/>
                  </a:solidFill>
                </a:rPr>
                <a:t>filter:</a:t>
              </a:r>
              <a:endParaRPr sz="400">
                <a:solidFill>
                  <a:srgbClr val="38761D"/>
                </a:solidFill>
              </a:endParaRPr>
            </a:p>
            <a:p>
              <a:pPr indent="0" lvl="0" marL="0" rtl="0" algn="l">
                <a:spcBef>
                  <a:spcPts val="0"/>
                </a:spcBef>
                <a:spcAft>
                  <a:spcPts val="0"/>
                </a:spcAft>
                <a:buNone/>
              </a:pPr>
              <a:r>
                <a:rPr lang="zh-TW" sz="400">
                  <a:solidFill>
                    <a:srgbClr val="C9DAF8"/>
                  </a:solidFill>
                </a:rPr>
                <a:t>   </a:t>
              </a:r>
              <a:r>
                <a:rPr lang="zh-TW" sz="400">
                  <a:solidFill>
                    <a:srgbClr val="434343"/>
                  </a:solidFill>
                </a:rPr>
                <a:t> - XXX: ^(?=.*H)(?=.*I).*$</a:t>
              </a:r>
              <a:endParaRPr sz="400">
                <a:solidFill>
                  <a:srgbClr val="434343"/>
                </a:solidFill>
              </a:endParaRPr>
            </a:p>
          </p:txBody>
        </p:sp>
        <p:sp>
          <p:nvSpPr>
            <p:cNvPr id="171" name="Google Shape;171;p13"/>
            <p:cNvSpPr txBox="1"/>
            <p:nvPr/>
          </p:nvSpPr>
          <p:spPr>
            <a:xfrm>
              <a:off x="1526875" y="4254325"/>
              <a:ext cx="600900" cy="4926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zh-TW" sz="400">
                  <a:solidFill>
                    <a:srgbClr val="38761D"/>
                  </a:solidFill>
                </a:rPr>
                <a:t>selection</a:t>
              </a:r>
              <a:r>
                <a:rPr lang="zh-TW" sz="400">
                  <a:solidFill>
                    <a:srgbClr val="6AA84F"/>
                  </a:solidFill>
                </a:rPr>
                <a:t>:</a:t>
              </a:r>
              <a:endParaRPr sz="400">
                <a:solidFill>
                  <a:srgbClr val="6AA84F"/>
                </a:solidFill>
              </a:endParaRPr>
            </a:p>
            <a:p>
              <a:pPr indent="0" lvl="0" marL="0" rtl="0" algn="l">
                <a:spcBef>
                  <a:spcPts val="0"/>
                </a:spcBef>
                <a:spcAft>
                  <a:spcPts val="0"/>
                </a:spcAft>
                <a:buNone/>
              </a:pPr>
              <a:r>
                <a:rPr lang="zh-TW" sz="400">
                  <a:solidFill>
                    <a:srgbClr val="434343"/>
                  </a:solidFill>
                </a:rPr>
                <a:t>    - ZZZ: ^A.*B$</a:t>
              </a:r>
              <a:endParaRPr sz="400">
                <a:solidFill>
                  <a:srgbClr val="434343"/>
                </a:solidFill>
              </a:endParaRPr>
            </a:p>
            <a:p>
              <a:pPr indent="0" lvl="0" marL="0" rtl="0" algn="l">
                <a:spcBef>
                  <a:spcPts val="0"/>
                </a:spcBef>
                <a:spcAft>
                  <a:spcPts val="0"/>
                </a:spcAft>
                <a:buNone/>
              </a:pPr>
              <a:r>
                <a:rPr lang="zh-TW" sz="400">
                  <a:solidFill>
                    <a:srgbClr val="38761D"/>
                  </a:solidFill>
                </a:rPr>
                <a:t>filter:</a:t>
              </a:r>
              <a:endParaRPr sz="400">
                <a:solidFill>
                  <a:srgbClr val="38761D"/>
                </a:solidFill>
              </a:endParaRPr>
            </a:p>
            <a:p>
              <a:pPr indent="0" lvl="0" marL="0" rtl="0" algn="l">
                <a:spcBef>
                  <a:spcPts val="0"/>
                </a:spcBef>
                <a:spcAft>
                  <a:spcPts val="0"/>
                </a:spcAft>
                <a:buNone/>
              </a:pPr>
              <a:r>
                <a:rPr lang="zh-TW" sz="400">
                  <a:solidFill>
                    <a:srgbClr val="C9DAF8"/>
                  </a:solidFill>
                </a:rPr>
                <a:t>   </a:t>
              </a:r>
              <a:r>
                <a:rPr lang="zh-TW" sz="400">
                  <a:solidFill>
                    <a:srgbClr val="434343"/>
                  </a:solidFill>
                </a:rPr>
                <a:t> - XXX: ^(?=.*H)(?=.*I).*$</a:t>
              </a:r>
              <a:endParaRPr sz="400">
                <a:solidFill>
                  <a:srgbClr val="434343"/>
                </a:solidFill>
              </a:endParaRPr>
            </a:p>
          </p:txBody>
        </p:sp>
      </p:grpSp>
      <p:grpSp>
        <p:nvGrpSpPr>
          <p:cNvPr id="172" name="Google Shape;172;p13"/>
          <p:cNvGrpSpPr/>
          <p:nvPr/>
        </p:nvGrpSpPr>
        <p:grpSpPr>
          <a:xfrm>
            <a:off x="4210707" y="2309160"/>
            <a:ext cx="742548" cy="504858"/>
            <a:chOff x="6687088" y="2967117"/>
            <a:chExt cx="1003036" cy="621593"/>
          </a:xfrm>
        </p:grpSpPr>
        <p:grpSp>
          <p:nvGrpSpPr>
            <p:cNvPr id="173" name="Google Shape;173;p13"/>
            <p:cNvGrpSpPr/>
            <p:nvPr/>
          </p:nvGrpSpPr>
          <p:grpSpPr>
            <a:xfrm>
              <a:off x="6687088" y="2967117"/>
              <a:ext cx="1002300" cy="317600"/>
              <a:chOff x="2193900" y="4331067"/>
              <a:chExt cx="1002300" cy="317600"/>
            </a:xfrm>
          </p:grpSpPr>
          <p:grpSp>
            <p:nvGrpSpPr>
              <p:cNvPr id="174" name="Google Shape;174;p13"/>
              <p:cNvGrpSpPr/>
              <p:nvPr/>
            </p:nvGrpSpPr>
            <p:grpSpPr>
              <a:xfrm>
                <a:off x="2345400" y="4331067"/>
                <a:ext cx="850800" cy="210000"/>
                <a:chOff x="863475" y="3440001"/>
                <a:chExt cx="850800" cy="210000"/>
              </a:xfrm>
            </p:grpSpPr>
            <p:sp>
              <p:nvSpPr>
                <p:cNvPr id="175" name="Google Shape;175;p13"/>
                <p:cNvSpPr/>
                <p:nvPr/>
              </p:nvSpPr>
              <p:spPr>
                <a:xfrm>
                  <a:off x="863475" y="3440001"/>
                  <a:ext cx="850800" cy="21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6" name="Google Shape;176;p13"/>
                <p:cNvGrpSpPr/>
                <p:nvPr/>
              </p:nvGrpSpPr>
              <p:grpSpPr>
                <a:xfrm>
                  <a:off x="924067" y="3456438"/>
                  <a:ext cx="716204" cy="137400"/>
                  <a:chOff x="6852694" y="513663"/>
                  <a:chExt cx="716204" cy="137400"/>
                </a:xfrm>
              </p:grpSpPr>
              <p:grpSp>
                <p:nvGrpSpPr>
                  <p:cNvPr id="177" name="Google Shape;177;p13"/>
                  <p:cNvGrpSpPr/>
                  <p:nvPr/>
                </p:nvGrpSpPr>
                <p:grpSpPr>
                  <a:xfrm>
                    <a:off x="6852694" y="513663"/>
                    <a:ext cx="502500" cy="137400"/>
                    <a:chOff x="6842895" y="2406763"/>
                    <a:chExt cx="502500" cy="137400"/>
                  </a:xfrm>
                </p:grpSpPr>
                <p:sp>
                  <p:nvSpPr>
                    <p:cNvPr id="178" name="Google Shape;178;p13"/>
                    <p:cNvSpPr/>
                    <p:nvPr/>
                  </p:nvSpPr>
                  <p:spPr>
                    <a:xfrm>
                      <a:off x="6842895" y="2406763"/>
                      <a:ext cx="127200" cy="137400"/>
                    </a:xfrm>
                    <a:prstGeom prst="ellipse">
                      <a:avLst/>
                    </a:prstGeom>
                    <a:noFill/>
                    <a:ln cap="flat" cmpd="sng" w="28575">
                      <a:solidFill>
                        <a:srgbClr val="C488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9" name="Google Shape;179;p13"/>
                    <p:cNvCxnSpPr>
                      <a:stCxn id="178" idx="6"/>
                      <a:endCxn id="180" idx="1"/>
                    </p:cNvCxnSpPr>
                    <p:nvPr/>
                  </p:nvCxnSpPr>
                  <p:spPr>
                    <a:xfrm>
                      <a:off x="6970095" y="2475463"/>
                      <a:ext cx="375300" cy="8400"/>
                    </a:xfrm>
                    <a:prstGeom prst="straightConnector1">
                      <a:avLst/>
                    </a:prstGeom>
                    <a:noFill/>
                    <a:ln cap="flat" cmpd="sng" w="9525">
                      <a:solidFill>
                        <a:schemeClr val="dk2"/>
                      </a:solidFill>
                      <a:prstDash val="solid"/>
                      <a:round/>
                      <a:headEnd len="med" w="med" type="none"/>
                      <a:tailEnd len="med" w="med" type="triangle"/>
                    </a:ln>
                  </p:spPr>
                </p:cxnSp>
              </p:grpSp>
              <p:sp>
                <p:nvSpPr>
                  <p:cNvPr id="180" name="Google Shape;180;p13"/>
                  <p:cNvSpPr/>
                  <p:nvPr/>
                </p:nvSpPr>
                <p:spPr>
                  <a:xfrm>
                    <a:off x="7355073" y="538383"/>
                    <a:ext cx="213825" cy="104500"/>
                  </a:xfrm>
                  <a:prstGeom prst="flowChartDecision">
                    <a:avLst/>
                  </a:prstGeom>
                  <a:noFill/>
                  <a:ln cap="flat" cmpd="sng" w="2857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1" name="Google Shape;181;p13"/>
              <p:cNvGrpSpPr/>
              <p:nvPr/>
            </p:nvGrpSpPr>
            <p:grpSpPr>
              <a:xfrm>
                <a:off x="2269650" y="4384867"/>
                <a:ext cx="850800" cy="210000"/>
                <a:chOff x="863475" y="3440001"/>
                <a:chExt cx="850800" cy="210000"/>
              </a:xfrm>
            </p:grpSpPr>
            <p:sp>
              <p:nvSpPr>
                <p:cNvPr id="182" name="Google Shape;182;p13"/>
                <p:cNvSpPr/>
                <p:nvPr/>
              </p:nvSpPr>
              <p:spPr>
                <a:xfrm>
                  <a:off x="863475" y="3440001"/>
                  <a:ext cx="850800" cy="21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13"/>
                <p:cNvGrpSpPr/>
                <p:nvPr/>
              </p:nvGrpSpPr>
              <p:grpSpPr>
                <a:xfrm>
                  <a:off x="924067" y="3456438"/>
                  <a:ext cx="716204" cy="137400"/>
                  <a:chOff x="6852694" y="513663"/>
                  <a:chExt cx="716204" cy="137400"/>
                </a:xfrm>
              </p:grpSpPr>
              <p:grpSp>
                <p:nvGrpSpPr>
                  <p:cNvPr id="184" name="Google Shape;184;p13"/>
                  <p:cNvGrpSpPr/>
                  <p:nvPr/>
                </p:nvGrpSpPr>
                <p:grpSpPr>
                  <a:xfrm>
                    <a:off x="6852694" y="513663"/>
                    <a:ext cx="502500" cy="137400"/>
                    <a:chOff x="6842895" y="2406763"/>
                    <a:chExt cx="502500" cy="137400"/>
                  </a:xfrm>
                </p:grpSpPr>
                <p:sp>
                  <p:nvSpPr>
                    <p:cNvPr id="185" name="Google Shape;185;p13"/>
                    <p:cNvSpPr/>
                    <p:nvPr/>
                  </p:nvSpPr>
                  <p:spPr>
                    <a:xfrm>
                      <a:off x="6842895" y="2406763"/>
                      <a:ext cx="127200" cy="137400"/>
                    </a:xfrm>
                    <a:prstGeom prst="ellipse">
                      <a:avLst/>
                    </a:prstGeom>
                    <a:noFill/>
                    <a:ln cap="flat" cmpd="sng" w="28575">
                      <a:solidFill>
                        <a:srgbClr val="C488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6" name="Google Shape;186;p13"/>
                    <p:cNvCxnSpPr>
                      <a:stCxn id="185" idx="6"/>
                      <a:endCxn id="187" idx="1"/>
                    </p:cNvCxnSpPr>
                    <p:nvPr/>
                  </p:nvCxnSpPr>
                  <p:spPr>
                    <a:xfrm>
                      <a:off x="6970095" y="2475463"/>
                      <a:ext cx="375300" cy="8400"/>
                    </a:xfrm>
                    <a:prstGeom prst="straightConnector1">
                      <a:avLst/>
                    </a:prstGeom>
                    <a:noFill/>
                    <a:ln cap="flat" cmpd="sng" w="9525">
                      <a:solidFill>
                        <a:schemeClr val="dk2"/>
                      </a:solidFill>
                      <a:prstDash val="solid"/>
                      <a:round/>
                      <a:headEnd len="med" w="med" type="none"/>
                      <a:tailEnd len="med" w="med" type="triangle"/>
                    </a:ln>
                  </p:spPr>
                </p:cxnSp>
              </p:grpSp>
              <p:sp>
                <p:nvSpPr>
                  <p:cNvPr id="187" name="Google Shape;187;p13"/>
                  <p:cNvSpPr/>
                  <p:nvPr/>
                </p:nvSpPr>
                <p:spPr>
                  <a:xfrm>
                    <a:off x="7355073" y="538383"/>
                    <a:ext cx="213825" cy="104500"/>
                  </a:xfrm>
                  <a:prstGeom prst="flowChartDecision">
                    <a:avLst/>
                  </a:prstGeom>
                  <a:noFill/>
                  <a:ln cap="flat" cmpd="sng" w="2857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8" name="Google Shape;188;p13"/>
              <p:cNvGrpSpPr/>
              <p:nvPr/>
            </p:nvGrpSpPr>
            <p:grpSpPr>
              <a:xfrm>
                <a:off x="2193900" y="4438667"/>
                <a:ext cx="850800" cy="210000"/>
                <a:chOff x="863475" y="3440001"/>
                <a:chExt cx="850800" cy="210000"/>
              </a:xfrm>
            </p:grpSpPr>
            <p:sp>
              <p:nvSpPr>
                <p:cNvPr id="189" name="Google Shape;189;p13"/>
                <p:cNvSpPr/>
                <p:nvPr/>
              </p:nvSpPr>
              <p:spPr>
                <a:xfrm>
                  <a:off x="863475" y="3440001"/>
                  <a:ext cx="850800" cy="21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 name="Google Shape;190;p13"/>
                <p:cNvGrpSpPr/>
                <p:nvPr/>
              </p:nvGrpSpPr>
              <p:grpSpPr>
                <a:xfrm>
                  <a:off x="924067" y="3456438"/>
                  <a:ext cx="716204" cy="137400"/>
                  <a:chOff x="6852694" y="513663"/>
                  <a:chExt cx="716204" cy="137400"/>
                </a:xfrm>
              </p:grpSpPr>
              <p:grpSp>
                <p:nvGrpSpPr>
                  <p:cNvPr id="191" name="Google Shape;191;p13"/>
                  <p:cNvGrpSpPr/>
                  <p:nvPr/>
                </p:nvGrpSpPr>
                <p:grpSpPr>
                  <a:xfrm>
                    <a:off x="6852694" y="513663"/>
                    <a:ext cx="502500" cy="137400"/>
                    <a:chOff x="6842895" y="2406763"/>
                    <a:chExt cx="502500" cy="137400"/>
                  </a:xfrm>
                </p:grpSpPr>
                <p:sp>
                  <p:nvSpPr>
                    <p:cNvPr id="192" name="Google Shape;192;p13"/>
                    <p:cNvSpPr/>
                    <p:nvPr/>
                  </p:nvSpPr>
                  <p:spPr>
                    <a:xfrm>
                      <a:off x="6842895" y="2406763"/>
                      <a:ext cx="127200" cy="137400"/>
                    </a:xfrm>
                    <a:prstGeom prst="ellipse">
                      <a:avLst/>
                    </a:prstGeom>
                    <a:noFill/>
                    <a:ln cap="flat" cmpd="sng" w="28575">
                      <a:solidFill>
                        <a:srgbClr val="C488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3" name="Google Shape;193;p13"/>
                    <p:cNvCxnSpPr>
                      <a:stCxn id="192" idx="6"/>
                      <a:endCxn id="194" idx="1"/>
                    </p:cNvCxnSpPr>
                    <p:nvPr/>
                  </p:nvCxnSpPr>
                  <p:spPr>
                    <a:xfrm>
                      <a:off x="6970095" y="2475463"/>
                      <a:ext cx="375300" cy="8400"/>
                    </a:xfrm>
                    <a:prstGeom prst="straightConnector1">
                      <a:avLst/>
                    </a:prstGeom>
                    <a:noFill/>
                    <a:ln cap="flat" cmpd="sng" w="9525">
                      <a:solidFill>
                        <a:schemeClr val="dk2"/>
                      </a:solidFill>
                      <a:prstDash val="solid"/>
                      <a:round/>
                      <a:headEnd len="med" w="med" type="none"/>
                      <a:tailEnd len="med" w="med" type="triangle"/>
                    </a:ln>
                  </p:spPr>
                </p:cxnSp>
              </p:grpSp>
              <p:sp>
                <p:nvSpPr>
                  <p:cNvPr id="194" name="Google Shape;194;p13"/>
                  <p:cNvSpPr/>
                  <p:nvPr/>
                </p:nvSpPr>
                <p:spPr>
                  <a:xfrm>
                    <a:off x="7355073" y="538383"/>
                    <a:ext cx="213825" cy="104500"/>
                  </a:xfrm>
                  <a:prstGeom prst="flowChartDecision">
                    <a:avLst/>
                  </a:prstGeom>
                  <a:noFill/>
                  <a:ln cap="flat" cmpd="sng" w="2857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95" name="Google Shape;195;p13"/>
            <p:cNvSpPr txBox="1"/>
            <p:nvPr/>
          </p:nvSpPr>
          <p:spPr>
            <a:xfrm>
              <a:off x="6729524" y="3190910"/>
              <a:ext cx="960600" cy="39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900"/>
                <a:t>Triplets</a:t>
              </a:r>
              <a:endParaRPr sz="900"/>
            </a:p>
          </p:txBody>
        </p:sp>
      </p:grpSp>
      <p:cxnSp>
        <p:nvCxnSpPr>
          <p:cNvPr id="196" name="Google Shape;196;p13"/>
          <p:cNvCxnSpPr/>
          <p:nvPr/>
        </p:nvCxnSpPr>
        <p:spPr>
          <a:xfrm>
            <a:off x="6071267" y="804279"/>
            <a:ext cx="353400" cy="461100"/>
          </a:xfrm>
          <a:prstGeom prst="straightConnector1">
            <a:avLst/>
          </a:prstGeom>
          <a:noFill/>
          <a:ln cap="flat" cmpd="sng" w="19050">
            <a:solidFill>
              <a:schemeClr val="dk2"/>
            </a:solidFill>
            <a:prstDash val="solid"/>
            <a:round/>
            <a:headEnd len="med" w="med" type="none"/>
            <a:tailEnd len="med" w="med" type="triangle"/>
          </a:ln>
        </p:spPr>
      </p:cxnSp>
      <p:cxnSp>
        <p:nvCxnSpPr>
          <p:cNvPr id="197" name="Google Shape;197;p13"/>
          <p:cNvCxnSpPr>
            <a:endCxn id="198" idx="1"/>
          </p:cNvCxnSpPr>
          <p:nvPr/>
        </p:nvCxnSpPr>
        <p:spPr>
          <a:xfrm flipH="1" rot="10800000">
            <a:off x="7043942" y="803666"/>
            <a:ext cx="231600" cy="578100"/>
          </a:xfrm>
          <a:prstGeom prst="straightConnector1">
            <a:avLst/>
          </a:prstGeom>
          <a:noFill/>
          <a:ln cap="flat" cmpd="sng" w="19050">
            <a:solidFill>
              <a:schemeClr val="dk2"/>
            </a:solidFill>
            <a:prstDash val="solid"/>
            <a:round/>
            <a:headEnd len="med" w="med" type="none"/>
            <a:tailEnd len="med" w="med" type="triangle"/>
          </a:ln>
        </p:spPr>
      </p:cxnSp>
      <p:cxnSp>
        <p:nvCxnSpPr>
          <p:cNvPr id="199" name="Google Shape;199;p13"/>
          <p:cNvCxnSpPr>
            <a:endCxn id="200" idx="2"/>
          </p:cNvCxnSpPr>
          <p:nvPr/>
        </p:nvCxnSpPr>
        <p:spPr>
          <a:xfrm rot="10800000">
            <a:off x="5903689" y="2797176"/>
            <a:ext cx="1307100" cy="407400"/>
          </a:xfrm>
          <a:prstGeom prst="straightConnector1">
            <a:avLst/>
          </a:prstGeom>
          <a:noFill/>
          <a:ln cap="flat" cmpd="sng" w="19050">
            <a:solidFill>
              <a:schemeClr val="dk2"/>
            </a:solidFill>
            <a:prstDash val="solid"/>
            <a:round/>
            <a:headEnd len="med" w="med" type="none"/>
            <a:tailEnd len="med" w="med" type="triangle"/>
          </a:ln>
        </p:spPr>
      </p:cxnSp>
      <p:cxnSp>
        <p:nvCxnSpPr>
          <p:cNvPr id="201" name="Google Shape;201;p13"/>
          <p:cNvCxnSpPr>
            <a:endCxn id="200" idx="1"/>
          </p:cNvCxnSpPr>
          <p:nvPr/>
        </p:nvCxnSpPr>
        <p:spPr>
          <a:xfrm flipH="1" rot="10800000">
            <a:off x="4847875" y="2473926"/>
            <a:ext cx="681900" cy="13500"/>
          </a:xfrm>
          <a:prstGeom prst="straightConnector1">
            <a:avLst/>
          </a:prstGeom>
          <a:noFill/>
          <a:ln cap="flat" cmpd="sng" w="19050">
            <a:solidFill>
              <a:schemeClr val="dk2"/>
            </a:solidFill>
            <a:prstDash val="solid"/>
            <a:round/>
            <a:headEnd len="med" w="med" type="none"/>
            <a:tailEnd len="med" w="med" type="triangle"/>
          </a:ln>
        </p:spPr>
      </p:cxnSp>
      <p:sp>
        <p:nvSpPr>
          <p:cNvPr id="202" name="Google Shape;202;p13"/>
          <p:cNvSpPr txBox="1"/>
          <p:nvPr/>
        </p:nvSpPr>
        <p:spPr>
          <a:xfrm>
            <a:off x="3966655" y="3550851"/>
            <a:ext cx="1199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900"/>
              <a:t>Sigma Rule</a:t>
            </a:r>
            <a:endParaRPr sz="900"/>
          </a:p>
          <a:p>
            <a:pPr indent="0" lvl="0" marL="0" rtl="0" algn="ctr">
              <a:spcBef>
                <a:spcPts val="0"/>
              </a:spcBef>
              <a:spcAft>
                <a:spcPts val="0"/>
              </a:spcAft>
              <a:buNone/>
            </a:pPr>
            <a:r>
              <a:rPr lang="zh-TW" sz="900"/>
              <a:t>(Human readable)</a:t>
            </a:r>
            <a:endParaRPr sz="900"/>
          </a:p>
        </p:txBody>
      </p:sp>
      <p:sp>
        <p:nvSpPr>
          <p:cNvPr id="203" name="Google Shape;203;p13"/>
          <p:cNvSpPr txBox="1"/>
          <p:nvPr/>
        </p:nvSpPr>
        <p:spPr>
          <a:xfrm>
            <a:off x="6444300" y="3597318"/>
            <a:ext cx="1368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900"/>
              <a:t>Rule Database</a:t>
            </a:r>
            <a:endParaRPr sz="900"/>
          </a:p>
          <a:p>
            <a:pPr indent="0" lvl="0" marL="0" rtl="0" algn="ctr">
              <a:spcBef>
                <a:spcPts val="0"/>
              </a:spcBef>
              <a:spcAft>
                <a:spcPts val="0"/>
              </a:spcAft>
              <a:buNone/>
            </a:pPr>
            <a:r>
              <a:rPr lang="zh-TW" sz="900"/>
              <a:t>(Machine readable)</a:t>
            </a:r>
            <a:endParaRPr sz="900"/>
          </a:p>
        </p:txBody>
      </p:sp>
      <p:sp>
        <p:nvSpPr>
          <p:cNvPr id="204" name="Google Shape;204;p13"/>
          <p:cNvSpPr txBox="1"/>
          <p:nvPr/>
        </p:nvSpPr>
        <p:spPr>
          <a:xfrm>
            <a:off x="2474977" y="4662528"/>
            <a:ext cx="1497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00"/>
              <a:t>Detected TTP Triplets</a:t>
            </a:r>
            <a:endParaRPr sz="1000"/>
          </a:p>
        </p:txBody>
      </p:sp>
      <p:grpSp>
        <p:nvGrpSpPr>
          <p:cNvPr id="205" name="Google Shape;205;p13"/>
          <p:cNvGrpSpPr/>
          <p:nvPr/>
        </p:nvGrpSpPr>
        <p:grpSpPr>
          <a:xfrm>
            <a:off x="2731531" y="3591875"/>
            <a:ext cx="834728" cy="1171377"/>
            <a:chOff x="3408381" y="3086475"/>
            <a:chExt cx="834728" cy="1171377"/>
          </a:xfrm>
        </p:grpSpPr>
        <p:grpSp>
          <p:nvGrpSpPr>
            <p:cNvPr id="206" name="Google Shape;206;p13"/>
            <p:cNvGrpSpPr/>
            <p:nvPr/>
          </p:nvGrpSpPr>
          <p:grpSpPr>
            <a:xfrm>
              <a:off x="3408381" y="3086475"/>
              <a:ext cx="598877" cy="775697"/>
              <a:chOff x="3821400" y="3292037"/>
              <a:chExt cx="913200" cy="1203938"/>
            </a:xfrm>
          </p:grpSpPr>
          <p:sp>
            <p:nvSpPr>
              <p:cNvPr id="207" name="Google Shape;207;p13"/>
              <p:cNvSpPr/>
              <p:nvPr/>
            </p:nvSpPr>
            <p:spPr>
              <a:xfrm>
                <a:off x="3821400" y="3427975"/>
                <a:ext cx="913200" cy="1068000"/>
              </a:xfrm>
              <a:prstGeom prst="rect">
                <a:avLst/>
              </a:prstGeom>
              <a:solidFill>
                <a:srgbClr val="CFE2F3"/>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 name="Google Shape;208;p13"/>
              <p:cNvGrpSpPr/>
              <p:nvPr/>
            </p:nvGrpSpPr>
            <p:grpSpPr>
              <a:xfrm>
                <a:off x="3913207" y="4314125"/>
                <a:ext cx="600968" cy="137411"/>
                <a:chOff x="6820145" y="2138427"/>
                <a:chExt cx="600968" cy="137411"/>
              </a:xfrm>
            </p:grpSpPr>
            <p:sp>
              <p:nvSpPr>
                <p:cNvPr id="209" name="Google Shape;209;p13"/>
                <p:cNvSpPr/>
                <p:nvPr/>
              </p:nvSpPr>
              <p:spPr>
                <a:xfrm>
                  <a:off x="7293913" y="2138427"/>
                  <a:ext cx="127200" cy="137400"/>
                </a:xfrm>
                <a:prstGeom prst="ellipse">
                  <a:avLst/>
                </a:prstGeom>
                <a:noFill/>
                <a:ln cap="flat" cmpd="sng" w="28575">
                  <a:solidFill>
                    <a:srgbClr val="C488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3"/>
                <p:cNvSpPr/>
                <p:nvPr/>
              </p:nvSpPr>
              <p:spPr>
                <a:xfrm>
                  <a:off x="6820145" y="2138438"/>
                  <a:ext cx="127200" cy="137400"/>
                </a:xfrm>
                <a:prstGeom prst="ellipse">
                  <a:avLst/>
                </a:prstGeom>
                <a:noFill/>
                <a:ln cap="flat" cmpd="sng" w="28575">
                  <a:solidFill>
                    <a:srgbClr val="C488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1" name="Google Shape;211;p13"/>
                <p:cNvCxnSpPr>
                  <a:stCxn id="210" idx="6"/>
                  <a:endCxn id="209" idx="2"/>
                </p:cNvCxnSpPr>
                <p:nvPr/>
              </p:nvCxnSpPr>
              <p:spPr>
                <a:xfrm>
                  <a:off x="6947345" y="2207138"/>
                  <a:ext cx="346500" cy="0"/>
                </a:xfrm>
                <a:prstGeom prst="straightConnector1">
                  <a:avLst/>
                </a:prstGeom>
                <a:noFill/>
                <a:ln cap="flat" cmpd="sng" w="9525">
                  <a:solidFill>
                    <a:schemeClr val="dk2"/>
                  </a:solidFill>
                  <a:prstDash val="solid"/>
                  <a:round/>
                  <a:headEnd len="med" w="med" type="none"/>
                  <a:tailEnd len="med" w="med" type="triangle"/>
                </a:ln>
              </p:spPr>
            </p:cxnSp>
          </p:grpSp>
          <p:grpSp>
            <p:nvGrpSpPr>
              <p:cNvPr id="212" name="Google Shape;212;p13"/>
              <p:cNvGrpSpPr/>
              <p:nvPr/>
            </p:nvGrpSpPr>
            <p:grpSpPr>
              <a:xfrm>
                <a:off x="3911992" y="3618663"/>
                <a:ext cx="716204" cy="137400"/>
                <a:chOff x="6852694" y="513663"/>
                <a:chExt cx="716204" cy="137400"/>
              </a:xfrm>
            </p:grpSpPr>
            <p:grpSp>
              <p:nvGrpSpPr>
                <p:cNvPr id="213" name="Google Shape;213;p13"/>
                <p:cNvGrpSpPr/>
                <p:nvPr/>
              </p:nvGrpSpPr>
              <p:grpSpPr>
                <a:xfrm>
                  <a:off x="6852694" y="513663"/>
                  <a:ext cx="502500" cy="137400"/>
                  <a:chOff x="6842895" y="2406763"/>
                  <a:chExt cx="502500" cy="137400"/>
                </a:xfrm>
              </p:grpSpPr>
              <p:sp>
                <p:nvSpPr>
                  <p:cNvPr id="214" name="Google Shape;214;p13"/>
                  <p:cNvSpPr/>
                  <p:nvPr/>
                </p:nvSpPr>
                <p:spPr>
                  <a:xfrm>
                    <a:off x="6842895" y="2406763"/>
                    <a:ext cx="127200" cy="137400"/>
                  </a:xfrm>
                  <a:prstGeom prst="ellipse">
                    <a:avLst/>
                  </a:prstGeom>
                  <a:noFill/>
                  <a:ln cap="flat" cmpd="sng" w="28575">
                    <a:solidFill>
                      <a:srgbClr val="C488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5" name="Google Shape;215;p13"/>
                  <p:cNvCxnSpPr>
                    <a:stCxn id="214" idx="6"/>
                    <a:endCxn id="216" idx="1"/>
                  </p:cNvCxnSpPr>
                  <p:nvPr/>
                </p:nvCxnSpPr>
                <p:spPr>
                  <a:xfrm>
                    <a:off x="6970095" y="2475463"/>
                    <a:ext cx="375300" cy="8400"/>
                  </a:xfrm>
                  <a:prstGeom prst="straightConnector1">
                    <a:avLst/>
                  </a:prstGeom>
                  <a:noFill/>
                  <a:ln cap="flat" cmpd="sng" w="9525">
                    <a:solidFill>
                      <a:schemeClr val="dk2"/>
                    </a:solidFill>
                    <a:prstDash val="solid"/>
                    <a:round/>
                    <a:headEnd len="med" w="med" type="none"/>
                    <a:tailEnd len="med" w="med" type="triangle"/>
                  </a:ln>
                </p:spPr>
              </p:cxnSp>
            </p:grpSp>
            <p:sp>
              <p:nvSpPr>
                <p:cNvPr id="216" name="Google Shape;216;p13"/>
                <p:cNvSpPr/>
                <p:nvPr/>
              </p:nvSpPr>
              <p:spPr>
                <a:xfrm>
                  <a:off x="7355073" y="538383"/>
                  <a:ext cx="213825" cy="104500"/>
                </a:xfrm>
                <a:prstGeom prst="flowChartDecision">
                  <a:avLst/>
                </a:prstGeom>
                <a:noFill/>
                <a:ln cap="flat" cmpd="sng" w="2857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 name="Google Shape;217;p13"/>
              <p:cNvGrpSpPr/>
              <p:nvPr/>
            </p:nvGrpSpPr>
            <p:grpSpPr>
              <a:xfrm>
                <a:off x="3911992" y="3847263"/>
                <a:ext cx="716204" cy="137400"/>
                <a:chOff x="6852694" y="513663"/>
                <a:chExt cx="716204" cy="137400"/>
              </a:xfrm>
            </p:grpSpPr>
            <p:grpSp>
              <p:nvGrpSpPr>
                <p:cNvPr id="218" name="Google Shape;218;p13"/>
                <p:cNvGrpSpPr/>
                <p:nvPr/>
              </p:nvGrpSpPr>
              <p:grpSpPr>
                <a:xfrm>
                  <a:off x="6852694" y="513663"/>
                  <a:ext cx="502500" cy="137400"/>
                  <a:chOff x="6842895" y="2406763"/>
                  <a:chExt cx="502500" cy="137400"/>
                </a:xfrm>
              </p:grpSpPr>
              <p:sp>
                <p:nvSpPr>
                  <p:cNvPr id="219" name="Google Shape;219;p13"/>
                  <p:cNvSpPr/>
                  <p:nvPr/>
                </p:nvSpPr>
                <p:spPr>
                  <a:xfrm>
                    <a:off x="6842895" y="2406763"/>
                    <a:ext cx="127200" cy="137400"/>
                  </a:xfrm>
                  <a:prstGeom prst="ellipse">
                    <a:avLst/>
                  </a:prstGeom>
                  <a:noFill/>
                  <a:ln cap="flat" cmpd="sng" w="28575">
                    <a:solidFill>
                      <a:srgbClr val="C488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0" name="Google Shape;220;p13"/>
                  <p:cNvCxnSpPr>
                    <a:stCxn id="219" idx="6"/>
                    <a:endCxn id="221" idx="1"/>
                  </p:cNvCxnSpPr>
                  <p:nvPr/>
                </p:nvCxnSpPr>
                <p:spPr>
                  <a:xfrm>
                    <a:off x="6970095" y="2475463"/>
                    <a:ext cx="375300" cy="8400"/>
                  </a:xfrm>
                  <a:prstGeom prst="straightConnector1">
                    <a:avLst/>
                  </a:prstGeom>
                  <a:noFill/>
                  <a:ln cap="flat" cmpd="sng" w="9525">
                    <a:solidFill>
                      <a:schemeClr val="dk2"/>
                    </a:solidFill>
                    <a:prstDash val="solid"/>
                    <a:round/>
                    <a:headEnd len="med" w="med" type="none"/>
                    <a:tailEnd len="med" w="med" type="triangle"/>
                  </a:ln>
                </p:spPr>
              </p:cxnSp>
            </p:grpSp>
            <p:sp>
              <p:nvSpPr>
                <p:cNvPr id="221" name="Google Shape;221;p13"/>
                <p:cNvSpPr/>
                <p:nvPr/>
              </p:nvSpPr>
              <p:spPr>
                <a:xfrm>
                  <a:off x="7355073" y="538383"/>
                  <a:ext cx="213825" cy="104500"/>
                </a:xfrm>
                <a:prstGeom prst="flowChartDecision">
                  <a:avLst/>
                </a:prstGeom>
                <a:noFill/>
                <a:ln cap="flat" cmpd="sng" w="2857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 name="Google Shape;222;p13"/>
              <p:cNvGrpSpPr/>
              <p:nvPr/>
            </p:nvGrpSpPr>
            <p:grpSpPr>
              <a:xfrm>
                <a:off x="3911992" y="4075863"/>
                <a:ext cx="716204" cy="137400"/>
                <a:chOff x="6852694" y="513663"/>
                <a:chExt cx="716204" cy="137400"/>
              </a:xfrm>
            </p:grpSpPr>
            <p:grpSp>
              <p:nvGrpSpPr>
                <p:cNvPr id="223" name="Google Shape;223;p13"/>
                <p:cNvGrpSpPr/>
                <p:nvPr/>
              </p:nvGrpSpPr>
              <p:grpSpPr>
                <a:xfrm>
                  <a:off x="6852694" y="513663"/>
                  <a:ext cx="502500" cy="137400"/>
                  <a:chOff x="6842895" y="2406763"/>
                  <a:chExt cx="502500" cy="137400"/>
                </a:xfrm>
              </p:grpSpPr>
              <p:sp>
                <p:nvSpPr>
                  <p:cNvPr id="224" name="Google Shape;224;p13"/>
                  <p:cNvSpPr/>
                  <p:nvPr/>
                </p:nvSpPr>
                <p:spPr>
                  <a:xfrm>
                    <a:off x="6842895" y="2406763"/>
                    <a:ext cx="127200" cy="137400"/>
                  </a:xfrm>
                  <a:prstGeom prst="ellipse">
                    <a:avLst/>
                  </a:prstGeom>
                  <a:noFill/>
                  <a:ln cap="flat" cmpd="sng" w="28575">
                    <a:solidFill>
                      <a:srgbClr val="C488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5" name="Google Shape;225;p13"/>
                  <p:cNvCxnSpPr>
                    <a:stCxn id="224" idx="6"/>
                    <a:endCxn id="226" idx="1"/>
                  </p:cNvCxnSpPr>
                  <p:nvPr/>
                </p:nvCxnSpPr>
                <p:spPr>
                  <a:xfrm>
                    <a:off x="6970095" y="2475463"/>
                    <a:ext cx="375300" cy="8400"/>
                  </a:xfrm>
                  <a:prstGeom prst="straightConnector1">
                    <a:avLst/>
                  </a:prstGeom>
                  <a:noFill/>
                  <a:ln cap="flat" cmpd="sng" w="9525">
                    <a:solidFill>
                      <a:schemeClr val="dk2"/>
                    </a:solidFill>
                    <a:prstDash val="solid"/>
                    <a:round/>
                    <a:headEnd len="med" w="med" type="none"/>
                    <a:tailEnd len="med" w="med" type="triangle"/>
                  </a:ln>
                </p:spPr>
              </p:cxnSp>
            </p:grpSp>
            <p:sp>
              <p:nvSpPr>
                <p:cNvPr id="226" name="Google Shape;226;p13"/>
                <p:cNvSpPr/>
                <p:nvPr/>
              </p:nvSpPr>
              <p:spPr>
                <a:xfrm>
                  <a:off x="7355073" y="538383"/>
                  <a:ext cx="213825" cy="104500"/>
                </a:xfrm>
                <a:prstGeom prst="flowChartDecision">
                  <a:avLst/>
                </a:prstGeom>
                <a:noFill/>
                <a:ln cap="flat" cmpd="sng" w="2857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 name="Google Shape;227;p13"/>
              <p:cNvSpPr txBox="1"/>
              <p:nvPr/>
            </p:nvSpPr>
            <p:spPr>
              <a:xfrm>
                <a:off x="3972771" y="3292037"/>
                <a:ext cx="645900" cy="42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600">
                    <a:solidFill>
                      <a:srgbClr val="1155CC"/>
                    </a:solidFill>
                  </a:rPr>
                  <a:t>Benign</a:t>
                </a:r>
                <a:endParaRPr sz="600">
                  <a:solidFill>
                    <a:srgbClr val="1155CC"/>
                  </a:solidFill>
                </a:endParaRPr>
              </a:p>
            </p:txBody>
          </p:sp>
        </p:grpSp>
        <p:grpSp>
          <p:nvGrpSpPr>
            <p:cNvPr id="228" name="Google Shape;228;p13"/>
            <p:cNvGrpSpPr/>
            <p:nvPr/>
          </p:nvGrpSpPr>
          <p:grpSpPr>
            <a:xfrm>
              <a:off x="3481879" y="3209575"/>
              <a:ext cx="761229" cy="1048277"/>
              <a:chOff x="398292" y="2323137"/>
              <a:chExt cx="761229" cy="1048277"/>
            </a:xfrm>
          </p:grpSpPr>
          <p:grpSp>
            <p:nvGrpSpPr>
              <p:cNvPr id="229" name="Google Shape;229;p13"/>
              <p:cNvGrpSpPr/>
              <p:nvPr/>
            </p:nvGrpSpPr>
            <p:grpSpPr>
              <a:xfrm>
                <a:off x="398292" y="2323137"/>
                <a:ext cx="598842" cy="822164"/>
                <a:chOff x="4717000" y="3632044"/>
                <a:chExt cx="846300" cy="1195006"/>
              </a:xfrm>
            </p:grpSpPr>
            <p:sp>
              <p:nvSpPr>
                <p:cNvPr id="230" name="Google Shape;230;p13"/>
                <p:cNvSpPr/>
                <p:nvPr/>
              </p:nvSpPr>
              <p:spPr>
                <a:xfrm>
                  <a:off x="4717000" y="3715550"/>
                  <a:ext cx="846300" cy="1111500"/>
                </a:xfrm>
                <a:prstGeom prst="rect">
                  <a:avLst/>
                </a:prstGeom>
                <a:solidFill>
                  <a:srgbClr val="F4CCC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1" name="Google Shape;231;p13"/>
                <p:cNvGrpSpPr/>
                <p:nvPr/>
              </p:nvGrpSpPr>
              <p:grpSpPr>
                <a:xfrm>
                  <a:off x="4801569" y="3908936"/>
                  <a:ext cx="677172" cy="137400"/>
                  <a:chOff x="6820145" y="2138438"/>
                  <a:chExt cx="677172" cy="137400"/>
                </a:xfrm>
              </p:grpSpPr>
              <p:sp>
                <p:nvSpPr>
                  <p:cNvPr id="232" name="Google Shape;232;p13"/>
                  <p:cNvSpPr/>
                  <p:nvPr/>
                </p:nvSpPr>
                <p:spPr>
                  <a:xfrm>
                    <a:off x="7370117" y="2138438"/>
                    <a:ext cx="127200" cy="137400"/>
                  </a:xfrm>
                  <a:prstGeom prst="ellipse">
                    <a:avLst/>
                  </a:prstGeom>
                  <a:solidFill>
                    <a:srgbClr val="C488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3"/>
                  <p:cNvSpPr/>
                  <p:nvPr/>
                </p:nvSpPr>
                <p:spPr>
                  <a:xfrm>
                    <a:off x="6820145" y="2138438"/>
                    <a:ext cx="127200" cy="137400"/>
                  </a:xfrm>
                  <a:prstGeom prst="ellipse">
                    <a:avLst/>
                  </a:prstGeom>
                  <a:solidFill>
                    <a:srgbClr val="C4889A"/>
                  </a:solidFill>
                  <a:ln cap="flat" cmpd="sng" w="28575">
                    <a:solidFill>
                      <a:srgbClr val="C488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4" name="Google Shape;234;p13"/>
                  <p:cNvCxnSpPr>
                    <a:stCxn id="233" idx="6"/>
                    <a:endCxn id="232" idx="2"/>
                  </p:cNvCxnSpPr>
                  <p:nvPr/>
                </p:nvCxnSpPr>
                <p:spPr>
                  <a:xfrm>
                    <a:off x="6947345" y="2207138"/>
                    <a:ext cx="422700" cy="0"/>
                  </a:xfrm>
                  <a:prstGeom prst="straightConnector1">
                    <a:avLst/>
                  </a:prstGeom>
                  <a:noFill/>
                  <a:ln cap="flat" cmpd="sng" w="9525">
                    <a:solidFill>
                      <a:srgbClr val="FF0000"/>
                    </a:solidFill>
                    <a:prstDash val="solid"/>
                    <a:round/>
                    <a:headEnd len="med" w="med" type="none"/>
                    <a:tailEnd len="med" w="med" type="triangle"/>
                  </a:ln>
                </p:spPr>
              </p:cxnSp>
            </p:grpSp>
            <p:grpSp>
              <p:nvGrpSpPr>
                <p:cNvPr id="235" name="Google Shape;235;p13"/>
                <p:cNvGrpSpPr/>
                <p:nvPr/>
              </p:nvGrpSpPr>
              <p:grpSpPr>
                <a:xfrm>
                  <a:off x="4801569" y="4028604"/>
                  <a:ext cx="677172" cy="137400"/>
                  <a:chOff x="6820145" y="2138438"/>
                  <a:chExt cx="677172" cy="137400"/>
                </a:xfrm>
              </p:grpSpPr>
              <p:sp>
                <p:nvSpPr>
                  <p:cNvPr id="236" name="Google Shape;236;p13"/>
                  <p:cNvSpPr/>
                  <p:nvPr/>
                </p:nvSpPr>
                <p:spPr>
                  <a:xfrm>
                    <a:off x="7370117" y="2138438"/>
                    <a:ext cx="127200" cy="137400"/>
                  </a:xfrm>
                  <a:prstGeom prst="ellipse">
                    <a:avLst/>
                  </a:prstGeom>
                  <a:solidFill>
                    <a:srgbClr val="C488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3"/>
                  <p:cNvSpPr/>
                  <p:nvPr/>
                </p:nvSpPr>
                <p:spPr>
                  <a:xfrm>
                    <a:off x="6820145" y="2138438"/>
                    <a:ext cx="127200" cy="137400"/>
                  </a:xfrm>
                  <a:prstGeom prst="ellipse">
                    <a:avLst/>
                  </a:prstGeom>
                  <a:solidFill>
                    <a:srgbClr val="C4889A"/>
                  </a:solidFill>
                  <a:ln cap="flat" cmpd="sng" w="28575">
                    <a:solidFill>
                      <a:srgbClr val="C488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8" name="Google Shape;238;p13"/>
                  <p:cNvCxnSpPr>
                    <a:stCxn id="237" idx="6"/>
                    <a:endCxn id="236" idx="2"/>
                  </p:cNvCxnSpPr>
                  <p:nvPr/>
                </p:nvCxnSpPr>
                <p:spPr>
                  <a:xfrm>
                    <a:off x="6947345" y="2207138"/>
                    <a:ext cx="422700" cy="0"/>
                  </a:xfrm>
                  <a:prstGeom prst="straightConnector1">
                    <a:avLst/>
                  </a:prstGeom>
                  <a:noFill/>
                  <a:ln cap="flat" cmpd="sng" w="9525">
                    <a:solidFill>
                      <a:srgbClr val="FF0000"/>
                    </a:solidFill>
                    <a:prstDash val="solid"/>
                    <a:round/>
                    <a:headEnd len="med" w="med" type="none"/>
                    <a:tailEnd len="med" w="med" type="triangle"/>
                  </a:ln>
                </p:spPr>
              </p:cxnSp>
            </p:grpSp>
            <p:grpSp>
              <p:nvGrpSpPr>
                <p:cNvPr id="239" name="Google Shape;239;p13"/>
                <p:cNvGrpSpPr/>
                <p:nvPr/>
              </p:nvGrpSpPr>
              <p:grpSpPr>
                <a:xfrm>
                  <a:off x="4804682" y="4181004"/>
                  <a:ext cx="670929" cy="137400"/>
                  <a:chOff x="6842895" y="2406763"/>
                  <a:chExt cx="670929" cy="137400"/>
                </a:xfrm>
              </p:grpSpPr>
              <p:sp>
                <p:nvSpPr>
                  <p:cNvPr id="240" name="Google Shape;240;p13"/>
                  <p:cNvSpPr/>
                  <p:nvPr/>
                </p:nvSpPr>
                <p:spPr>
                  <a:xfrm>
                    <a:off x="6842895" y="2406763"/>
                    <a:ext cx="127200" cy="137400"/>
                  </a:xfrm>
                  <a:prstGeom prst="ellipse">
                    <a:avLst/>
                  </a:prstGeom>
                  <a:solidFill>
                    <a:srgbClr val="C4889A"/>
                  </a:solidFill>
                  <a:ln cap="flat" cmpd="sng" w="28575">
                    <a:solidFill>
                      <a:srgbClr val="C488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1" name="Google Shape;241;p13"/>
                  <p:cNvCxnSpPr>
                    <a:stCxn id="240" idx="6"/>
                    <a:endCxn id="242" idx="1"/>
                  </p:cNvCxnSpPr>
                  <p:nvPr/>
                </p:nvCxnSpPr>
                <p:spPr>
                  <a:xfrm>
                    <a:off x="6970095" y="2475463"/>
                    <a:ext cx="416400" cy="4800"/>
                  </a:xfrm>
                  <a:prstGeom prst="straightConnector1">
                    <a:avLst/>
                  </a:prstGeom>
                  <a:noFill/>
                  <a:ln cap="flat" cmpd="sng" w="9525">
                    <a:solidFill>
                      <a:srgbClr val="FF0000"/>
                    </a:solidFill>
                    <a:prstDash val="solid"/>
                    <a:round/>
                    <a:headEnd len="med" w="med" type="none"/>
                    <a:tailEnd len="med" w="med" type="triangle"/>
                  </a:ln>
                </p:spPr>
              </p:cxnSp>
              <p:sp>
                <p:nvSpPr>
                  <p:cNvPr id="242" name="Google Shape;242;p13"/>
                  <p:cNvSpPr/>
                  <p:nvPr/>
                </p:nvSpPr>
                <p:spPr>
                  <a:xfrm>
                    <a:off x="7386493" y="2433669"/>
                    <a:ext cx="127331" cy="93482"/>
                  </a:xfrm>
                  <a:prstGeom prst="flowChartPreparation">
                    <a:avLst/>
                  </a:prstGeom>
                  <a:solidFill>
                    <a:srgbClr val="3C78D8"/>
                  </a:solidFill>
                  <a:ln cap="flat" cmpd="sng" w="2857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3"/>
                <p:cNvGrpSpPr/>
                <p:nvPr/>
              </p:nvGrpSpPr>
              <p:grpSpPr>
                <a:xfrm>
                  <a:off x="4804682" y="4333404"/>
                  <a:ext cx="670929" cy="137400"/>
                  <a:chOff x="6842895" y="2406763"/>
                  <a:chExt cx="670929" cy="137400"/>
                </a:xfrm>
              </p:grpSpPr>
              <p:sp>
                <p:nvSpPr>
                  <p:cNvPr id="244" name="Google Shape;244;p13"/>
                  <p:cNvSpPr/>
                  <p:nvPr/>
                </p:nvSpPr>
                <p:spPr>
                  <a:xfrm>
                    <a:off x="6842895" y="2406763"/>
                    <a:ext cx="127200" cy="137400"/>
                  </a:xfrm>
                  <a:prstGeom prst="ellipse">
                    <a:avLst/>
                  </a:prstGeom>
                  <a:solidFill>
                    <a:srgbClr val="C4889A"/>
                  </a:solidFill>
                  <a:ln cap="flat" cmpd="sng" w="28575">
                    <a:solidFill>
                      <a:srgbClr val="C488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5" name="Google Shape;245;p13"/>
                  <p:cNvCxnSpPr>
                    <a:stCxn id="244" idx="6"/>
                    <a:endCxn id="246" idx="1"/>
                  </p:cNvCxnSpPr>
                  <p:nvPr/>
                </p:nvCxnSpPr>
                <p:spPr>
                  <a:xfrm>
                    <a:off x="6970095" y="2475463"/>
                    <a:ext cx="416400" cy="4800"/>
                  </a:xfrm>
                  <a:prstGeom prst="straightConnector1">
                    <a:avLst/>
                  </a:prstGeom>
                  <a:noFill/>
                  <a:ln cap="flat" cmpd="sng" w="9525">
                    <a:solidFill>
                      <a:srgbClr val="FF0000"/>
                    </a:solidFill>
                    <a:prstDash val="solid"/>
                    <a:round/>
                    <a:headEnd len="med" w="med" type="none"/>
                    <a:tailEnd len="med" w="med" type="triangle"/>
                  </a:ln>
                </p:spPr>
              </p:cxnSp>
              <p:sp>
                <p:nvSpPr>
                  <p:cNvPr id="246" name="Google Shape;246;p13"/>
                  <p:cNvSpPr/>
                  <p:nvPr/>
                </p:nvSpPr>
                <p:spPr>
                  <a:xfrm>
                    <a:off x="7386493" y="2433669"/>
                    <a:ext cx="127331" cy="93482"/>
                  </a:xfrm>
                  <a:prstGeom prst="flowChartPreparation">
                    <a:avLst/>
                  </a:prstGeom>
                  <a:solidFill>
                    <a:srgbClr val="3C78D8"/>
                  </a:solidFill>
                  <a:ln cap="flat" cmpd="sng" w="2857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13"/>
                <p:cNvGrpSpPr/>
                <p:nvPr/>
              </p:nvGrpSpPr>
              <p:grpSpPr>
                <a:xfrm>
                  <a:off x="4804682" y="4485804"/>
                  <a:ext cx="670929" cy="137400"/>
                  <a:chOff x="6842895" y="2406763"/>
                  <a:chExt cx="670929" cy="137400"/>
                </a:xfrm>
              </p:grpSpPr>
              <p:sp>
                <p:nvSpPr>
                  <p:cNvPr id="248" name="Google Shape;248;p13"/>
                  <p:cNvSpPr/>
                  <p:nvPr/>
                </p:nvSpPr>
                <p:spPr>
                  <a:xfrm>
                    <a:off x="6842895" y="2406763"/>
                    <a:ext cx="127200" cy="137400"/>
                  </a:xfrm>
                  <a:prstGeom prst="ellipse">
                    <a:avLst/>
                  </a:prstGeom>
                  <a:solidFill>
                    <a:srgbClr val="C4889A"/>
                  </a:solidFill>
                  <a:ln cap="flat" cmpd="sng" w="28575">
                    <a:solidFill>
                      <a:srgbClr val="C488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9" name="Google Shape;249;p13"/>
                  <p:cNvCxnSpPr>
                    <a:stCxn id="248" idx="6"/>
                    <a:endCxn id="250" idx="1"/>
                  </p:cNvCxnSpPr>
                  <p:nvPr/>
                </p:nvCxnSpPr>
                <p:spPr>
                  <a:xfrm>
                    <a:off x="6970095" y="2475463"/>
                    <a:ext cx="416400" cy="4800"/>
                  </a:xfrm>
                  <a:prstGeom prst="straightConnector1">
                    <a:avLst/>
                  </a:prstGeom>
                  <a:noFill/>
                  <a:ln cap="flat" cmpd="sng" w="9525">
                    <a:solidFill>
                      <a:srgbClr val="FF0000"/>
                    </a:solidFill>
                    <a:prstDash val="solid"/>
                    <a:round/>
                    <a:headEnd len="med" w="med" type="none"/>
                    <a:tailEnd len="med" w="med" type="triangle"/>
                  </a:ln>
                </p:spPr>
              </p:cxnSp>
              <p:sp>
                <p:nvSpPr>
                  <p:cNvPr id="250" name="Google Shape;250;p13"/>
                  <p:cNvSpPr/>
                  <p:nvPr/>
                </p:nvSpPr>
                <p:spPr>
                  <a:xfrm>
                    <a:off x="7386493" y="2433669"/>
                    <a:ext cx="127331" cy="93482"/>
                  </a:xfrm>
                  <a:prstGeom prst="flowChartPreparation">
                    <a:avLst/>
                  </a:prstGeom>
                  <a:solidFill>
                    <a:srgbClr val="3C78D8"/>
                  </a:solidFill>
                  <a:ln cap="flat" cmpd="sng" w="2857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 name="Google Shape;251;p13"/>
                <p:cNvGrpSpPr/>
                <p:nvPr/>
              </p:nvGrpSpPr>
              <p:grpSpPr>
                <a:xfrm>
                  <a:off x="4804682" y="4638204"/>
                  <a:ext cx="670929" cy="137400"/>
                  <a:chOff x="6842895" y="2406763"/>
                  <a:chExt cx="670929" cy="137400"/>
                </a:xfrm>
              </p:grpSpPr>
              <p:sp>
                <p:nvSpPr>
                  <p:cNvPr id="252" name="Google Shape;252;p13"/>
                  <p:cNvSpPr/>
                  <p:nvPr/>
                </p:nvSpPr>
                <p:spPr>
                  <a:xfrm>
                    <a:off x="6842895" y="2406763"/>
                    <a:ext cx="127200" cy="137400"/>
                  </a:xfrm>
                  <a:prstGeom prst="ellipse">
                    <a:avLst/>
                  </a:prstGeom>
                  <a:solidFill>
                    <a:srgbClr val="C4889A"/>
                  </a:solidFill>
                  <a:ln cap="flat" cmpd="sng" w="28575">
                    <a:solidFill>
                      <a:srgbClr val="C488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3" name="Google Shape;253;p13"/>
                  <p:cNvCxnSpPr>
                    <a:stCxn id="252" idx="6"/>
                    <a:endCxn id="254" idx="1"/>
                  </p:cNvCxnSpPr>
                  <p:nvPr/>
                </p:nvCxnSpPr>
                <p:spPr>
                  <a:xfrm>
                    <a:off x="6970095" y="2475463"/>
                    <a:ext cx="416400" cy="4800"/>
                  </a:xfrm>
                  <a:prstGeom prst="straightConnector1">
                    <a:avLst/>
                  </a:prstGeom>
                  <a:noFill/>
                  <a:ln cap="flat" cmpd="sng" w="9525">
                    <a:solidFill>
                      <a:srgbClr val="FF0000"/>
                    </a:solidFill>
                    <a:prstDash val="solid"/>
                    <a:round/>
                    <a:headEnd len="med" w="med" type="none"/>
                    <a:tailEnd len="med" w="med" type="triangle"/>
                  </a:ln>
                </p:spPr>
              </p:cxnSp>
              <p:sp>
                <p:nvSpPr>
                  <p:cNvPr id="254" name="Google Shape;254;p13"/>
                  <p:cNvSpPr/>
                  <p:nvPr/>
                </p:nvSpPr>
                <p:spPr>
                  <a:xfrm>
                    <a:off x="7386493" y="2433669"/>
                    <a:ext cx="127331" cy="93482"/>
                  </a:xfrm>
                  <a:prstGeom prst="flowChartPreparation">
                    <a:avLst/>
                  </a:prstGeom>
                  <a:solidFill>
                    <a:srgbClr val="3C78D8"/>
                  </a:solidFill>
                  <a:ln cap="flat" cmpd="sng" w="2857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5" name="Google Shape;255;p13"/>
                <p:cNvSpPr txBox="1"/>
                <p:nvPr/>
              </p:nvSpPr>
              <p:spPr>
                <a:xfrm>
                  <a:off x="4852293" y="3632044"/>
                  <a:ext cx="598500" cy="40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600">
                      <a:solidFill>
                        <a:srgbClr val="FF0000"/>
                      </a:solidFill>
                    </a:rPr>
                    <a:t>T1111</a:t>
                  </a:r>
                  <a:endParaRPr sz="600">
                    <a:solidFill>
                      <a:srgbClr val="FF0000"/>
                    </a:solidFill>
                  </a:endParaRPr>
                </a:p>
              </p:txBody>
            </p:sp>
          </p:grpSp>
          <p:grpSp>
            <p:nvGrpSpPr>
              <p:cNvPr id="256" name="Google Shape;256;p13"/>
              <p:cNvGrpSpPr/>
              <p:nvPr/>
            </p:nvGrpSpPr>
            <p:grpSpPr>
              <a:xfrm>
                <a:off x="461066" y="2435737"/>
                <a:ext cx="598842" cy="822164"/>
                <a:chOff x="4717000" y="3632044"/>
                <a:chExt cx="846300" cy="1195006"/>
              </a:xfrm>
            </p:grpSpPr>
            <p:sp>
              <p:nvSpPr>
                <p:cNvPr id="257" name="Google Shape;257;p13"/>
                <p:cNvSpPr/>
                <p:nvPr/>
              </p:nvSpPr>
              <p:spPr>
                <a:xfrm>
                  <a:off x="4717000" y="3715550"/>
                  <a:ext cx="846300" cy="1111500"/>
                </a:xfrm>
                <a:prstGeom prst="rect">
                  <a:avLst/>
                </a:prstGeom>
                <a:solidFill>
                  <a:srgbClr val="F4CCC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8" name="Google Shape;258;p13"/>
                <p:cNvGrpSpPr/>
                <p:nvPr/>
              </p:nvGrpSpPr>
              <p:grpSpPr>
                <a:xfrm>
                  <a:off x="4801569" y="3908936"/>
                  <a:ext cx="677172" cy="137400"/>
                  <a:chOff x="6820145" y="2138438"/>
                  <a:chExt cx="677172" cy="137400"/>
                </a:xfrm>
              </p:grpSpPr>
              <p:sp>
                <p:nvSpPr>
                  <p:cNvPr id="259" name="Google Shape;259;p13"/>
                  <p:cNvSpPr/>
                  <p:nvPr/>
                </p:nvSpPr>
                <p:spPr>
                  <a:xfrm>
                    <a:off x="7370117" y="2138438"/>
                    <a:ext cx="127200" cy="137400"/>
                  </a:xfrm>
                  <a:prstGeom prst="ellipse">
                    <a:avLst/>
                  </a:prstGeom>
                  <a:solidFill>
                    <a:srgbClr val="C488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6820145" y="2138438"/>
                    <a:ext cx="127200" cy="137400"/>
                  </a:xfrm>
                  <a:prstGeom prst="ellipse">
                    <a:avLst/>
                  </a:prstGeom>
                  <a:solidFill>
                    <a:srgbClr val="C4889A"/>
                  </a:solidFill>
                  <a:ln cap="flat" cmpd="sng" w="28575">
                    <a:solidFill>
                      <a:srgbClr val="C488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1" name="Google Shape;261;p13"/>
                  <p:cNvCxnSpPr>
                    <a:stCxn id="260" idx="6"/>
                    <a:endCxn id="259" idx="2"/>
                  </p:cNvCxnSpPr>
                  <p:nvPr/>
                </p:nvCxnSpPr>
                <p:spPr>
                  <a:xfrm>
                    <a:off x="6947345" y="2207138"/>
                    <a:ext cx="422700" cy="0"/>
                  </a:xfrm>
                  <a:prstGeom prst="straightConnector1">
                    <a:avLst/>
                  </a:prstGeom>
                  <a:noFill/>
                  <a:ln cap="flat" cmpd="sng" w="9525">
                    <a:solidFill>
                      <a:srgbClr val="FF0000"/>
                    </a:solidFill>
                    <a:prstDash val="solid"/>
                    <a:round/>
                    <a:headEnd len="med" w="med" type="none"/>
                    <a:tailEnd len="med" w="med" type="triangle"/>
                  </a:ln>
                </p:spPr>
              </p:cxnSp>
            </p:grpSp>
            <p:grpSp>
              <p:nvGrpSpPr>
                <p:cNvPr id="262" name="Google Shape;262;p13"/>
                <p:cNvGrpSpPr/>
                <p:nvPr/>
              </p:nvGrpSpPr>
              <p:grpSpPr>
                <a:xfrm>
                  <a:off x="4801569" y="4028604"/>
                  <a:ext cx="677172" cy="137400"/>
                  <a:chOff x="6820145" y="2138438"/>
                  <a:chExt cx="677172" cy="137400"/>
                </a:xfrm>
              </p:grpSpPr>
              <p:sp>
                <p:nvSpPr>
                  <p:cNvPr id="263" name="Google Shape;263;p13"/>
                  <p:cNvSpPr/>
                  <p:nvPr/>
                </p:nvSpPr>
                <p:spPr>
                  <a:xfrm>
                    <a:off x="7370117" y="2138438"/>
                    <a:ext cx="127200" cy="137400"/>
                  </a:xfrm>
                  <a:prstGeom prst="ellipse">
                    <a:avLst/>
                  </a:prstGeom>
                  <a:solidFill>
                    <a:srgbClr val="C488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820145" y="2138438"/>
                    <a:ext cx="127200" cy="137400"/>
                  </a:xfrm>
                  <a:prstGeom prst="ellipse">
                    <a:avLst/>
                  </a:prstGeom>
                  <a:solidFill>
                    <a:srgbClr val="C4889A"/>
                  </a:solidFill>
                  <a:ln cap="flat" cmpd="sng" w="28575">
                    <a:solidFill>
                      <a:srgbClr val="C488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5" name="Google Shape;265;p13"/>
                  <p:cNvCxnSpPr>
                    <a:stCxn id="264" idx="6"/>
                    <a:endCxn id="263" idx="2"/>
                  </p:cNvCxnSpPr>
                  <p:nvPr/>
                </p:nvCxnSpPr>
                <p:spPr>
                  <a:xfrm>
                    <a:off x="6947345" y="2207138"/>
                    <a:ext cx="422700" cy="0"/>
                  </a:xfrm>
                  <a:prstGeom prst="straightConnector1">
                    <a:avLst/>
                  </a:prstGeom>
                  <a:noFill/>
                  <a:ln cap="flat" cmpd="sng" w="9525">
                    <a:solidFill>
                      <a:srgbClr val="FF0000"/>
                    </a:solidFill>
                    <a:prstDash val="solid"/>
                    <a:round/>
                    <a:headEnd len="med" w="med" type="none"/>
                    <a:tailEnd len="med" w="med" type="triangle"/>
                  </a:ln>
                </p:spPr>
              </p:cxnSp>
            </p:grpSp>
            <p:grpSp>
              <p:nvGrpSpPr>
                <p:cNvPr id="266" name="Google Shape;266;p13"/>
                <p:cNvGrpSpPr/>
                <p:nvPr/>
              </p:nvGrpSpPr>
              <p:grpSpPr>
                <a:xfrm>
                  <a:off x="4804682" y="4181004"/>
                  <a:ext cx="670929" cy="137400"/>
                  <a:chOff x="6842895" y="2406763"/>
                  <a:chExt cx="670929" cy="137400"/>
                </a:xfrm>
              </p:grpSpPr>
              <p:sp>
                <p:nvSpPr>
                  <p:cNvPr id="267" name="Google Shape;267;p13"/>
                  <p:cNvSpPr/>
                  <p:nvPr/>
                </p:nvSpPr>
                <p:spPr>
                  <a:xfrm>
                    <a:off x="6842895" y="2406763"/>
                    <a:ext cx="127200" cy="137400"/>
                  </a:xfrm>
                  <a:prstGeom prst="ellipse">
                    <a:avLst/>
                  </a:prstGeom>
                  <a:solidFill>
                    <a:srgbClr val="C4889A"/>
                  </a:solidFill>
                  <a:ln cap="flat" cmpd="sng" w="28575">
                    <a:solidFill>
                      <a:srgbClr val="C488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8" name="Google Shape;268;p13"/>
                  <p:cNvCxnSpPr>
                    <a:stCxn id="267" idx="6"/>
                    <a:endCxn id="269" idx="1"/>
                  </p:cNvCxnSpPr>
                  <p:nvPr/>
                </p:nvCxnSpPr>
                <p:spPr>
                  <a:xfrm>
                    <a:off x="6970095" y="2475463"/>
                    <a:ext cx="416400" cy="4800"/>
                  </a:xfrm>
                  <a:prstGeom prst="straightConnector1">
                    <a:avLst/>
                  </a:prstGeom>
                  <a:noFill/>
                  <a:ln cap="flat" cmpd="sng" w="9525">
                    <a:solidFill>
                      <a:srgbClr val="FF0000"/>
                    </a:solidFill>
                    <a:prstDash val="solid"/>
                    <a:round/>
                    <a:headEnd len="med" w="med" type="none"/>
                    <a:tailEnd len="med" w="med" type="triangle"/>
                  </a:ln>
                </p:spPr>
              </p:cxnSp>
              <p:sp>
                <p:nvSpPr>
                  <p:cNvPr id="269" name="Google Shape;269;p13"/>
                  <p:cNvSpPr/>
                  <p:nvPr/>
                </p:nvSpPr>
                <p:spPr>
                  <a:xfrm>
                    <a:off x="7386493" y="2433669"/>
                    <a:ext cx="127331" cy="93482"/>
                  </a:xfrm>
                  <a:prstGeom prst="flowChartPreparation">
                    <a:avLst/>
                  </a:prstGeom>
                  <a:solidFill>
                    <a:srgbClr val="3C78D8"/>
                  </a:solidFill>
                  <a:ln cap="flat" cmpd="sng" w="2857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 name="Google Shape;270;p13"/>
                <p:cNvGrpSpPr/>
                <p:nvPr/>
              </p:nvGrpSpPr>
              <p:grpSpPr>
                <a:xfrm>
                  <a:off x="4804682" y="4333404"/>
                  <a:ext cx="670929" cy="137400"/>
                  <a:chOff x="6842895" y="2406763"/>
                  <a:chExt cx="670929" cy="137400"/>
                </a:xfrm>
              </p:grpSpPr>
              <p:sp>
                <p:nvSpPr>
                  <p:cNvPr id="271" name="Google Shape;271;p13"/>
                  <p:cNvSpPr/>
                  <p:nvPr/>
                </p:nvSpPr>
                <p:spPr>
                  <a:xfrm>
                    <a:off x="6842895" y="2406763"/>
                    <a:ext cx="127200" cy="137400"/>
                  </a:xfrm>
                  <a:prstGeom prst="ellipse">
                    <a:avLst/>
                  </a:prstGeom>
                  <a:solidFill>
                    <a:srgbClr val="C4889A"/>
                  </a:solidFill>
                  <a:ln cap="flat" cmpd="sng" w="28575">
                    <a:solidFill>
                      <a:srgbClr val="C488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2" name="Google Shape;272;p13"/>
                  <p:cNvCxnSpPr>
                    <a:stCxn id="271" idx="6"/>
                    <a:endCxn id="273" idx="1"/>
                  </p:cNvCxnSpPr>
                  <p:nvPr/>
                </p:nvCxnSpPr>
                <p:spPr>
                  <a:xfrm>
                    <a:off x="6970095" y="2475463"/>
                    <a:ext cx="416400" cy="4800"/>
                  </a:xfrm>
                  <a:prstGeom prst="straightConnector1">
                    <a:avLst/>
                  </a:prstGeom>
                  <a:noFill/>
                  <a:ln cap="flat" cmpd="sng" w="9525">
                    <a:solidFill>
                      <a:srgbClr val="FF0000"/>
                    </a:solidFill>
                    <a:prstDash val="solid"/>
                    <a:round/>
                    <a:headEnd len="med" w="med" type="none"/>
                    <a:tailEnd len="med" w="med" type="triangle"/>
                  </a:ln>
                </p:spPr>
              </p:cxnSp>
              <p:sp>
                <p:nvSpPr>
                  <p:cNvPr id="273" name="Google Shape;273;p13"/>
                  <p:cNvSpPr/>
                  <p:nvPr/>
                </p:nvSpPr>
                <p:spPr>
                  <a:xfrm>
                    <a:off x="7386493" y="2433669"/>
                    <a:ext cx="127331" cy="93482"/>
                  </a:xfrm>
                  <a:prstGeom prst="flowChartPreparation">
                    <a:avLst/>
                  </a:prstGeom>
                  <a:solidFill>
                    <a:srgbClr val="3C78D8"/>
                  </a:solidFill>
                  <a:ln cap="flat" cmpd="sng" w="2857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 name="Google Shape;274;p13"/>
                <p:cNvGrpSpPr/>
                <p:nvPr/>
              </p:nvGrpSpPr>
              <p:grpSpPr>
                <a:xfrm>
                  <a:off x="4804682" y="4485804"/>
                  <a:ext cx="670929" cy="137400"/>
                  <a:chOff x="6842895" y="2406763"/>
                  <a:chExt cx="670929" cy="137400"/>
                </a:xfrm>
              </p:grpSpPr>
              <p:sp>
                <p:nvSpPr>
                  <p:cNvPr id="275" name="Google Shape;275;p13"/>
                  <p:cNvSpPr/>
                  <p:nvPr/>
                </p:nvSpPr>
                <p:spPr>
                  <a:xfrm>
                    <a:off x="6842895" y="2406763"/>
                    <a:ext cx="127200" cy="137400"/>
                  </a:xfrm>
                  <a:prstGeom prst="ellipse">
                    <a:avLst/>
                  </a:prstGeom>
                  <a:solidFill>
                    <a:srgbClr val="C4889A"/>
                  </a:solidFill>
                  <a:ln cap="flat" cmpd="sng" w="28575">
                    <a:solidFill>
                      <a:srgbClr val="C488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6" name="Google Shape;276;p13"/>
                  <p:cNvCxnSpPr>
                    <a:stCxn id="275" idx="6"/>
                    <a:endCxn id="277" idx="1"/>
                  </p:cNvCxnSpPr>
                  <p:nvPr/>
                </p:nvCxnSpPr>
                <p:spPr>
                  <a:xfrm>
                    <a:off x="6970095" y="2475463"/>
                    <a:ext cx="416400" cy="4800"/>
                  </a:xfrm>
                  <a:prstGeom prst="straightConnector1">
                    <a:avLst/>
                  </a:prstGeom>
                  <a:noFill/>
                  <a:ln cap="flat" cmpd="sng" w="9525">
                    <a:solidFill>
                      <a:srgbClr val="FF0000"/>
                    </a:solidFill>
                    <a:prstDash val="solid"/>
                    <a:round/>
                    <a:headEnd len="med" w="med" type="none"/>
                    <a:tailEnd len="med" w="med" type="triangle"/>
                  </a:ln>
                </p:spPr>
              </p:cxnSp>
              <p:sp>
                <p:nvSpPr>
                  <p:cNvPr id="277" name="Google Shape;277;p13"/>
                  <p:cNvSpPr/>
                  <p:nvPr/>
                </p:nvSpPr>
                <p:spPr>
                  <a:xfrm>
                    <a:off x="7386493" y="2433669"/>
                    <a:ext cx="127331" cy="93482"/>
                  </a:xfrm>
                  <a:prstGeom prst="flowChartPreparation">
                    <a:avLst/>
                  </a:prstGeom>
                  <a:solidFill>
                    <a:srgbClr val="3C78D8"/>
                  </a:solidFill>
                  <a:ln cap="flat" cmpd="sng" w="2857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8" name="Google Shape;278;p13"/>
                <p:cNvGrpSpPr/>
                <p:nvPr/>
              </p:nvGrpSpPr>
              <p:grpSpPr>
                <a:xfrm>
                  <a:off x="4804682" y="4638204"/>
                  <a:ext cx="670929" cy="137400"/>
                  <a:chOff x="6842895" y="2406763"/>
                  <a:chExt cx="670929" cy="137400"/>
                </a:xfrm>
              </p:grpSpPr>
              <p:sp>
                <p:nvSpPr>
                  <p:cNvPr id="279" name="Google Shape;279;p13"/>
                  <p:cNvSpPr/>
                  <p:nvPr/>
                </p:nvSpPr>
                <p:spPr>
                  <a:xfrm>
                    <a:off x="6842895" y="2406763"/>
                    <a:ext cx="127200" cy="137400"/>
                  </a:xfrm>
                  <a:prstGeom prst="ellipse">
                    <a:avLst/>
                  </a:prstGeom>
                  <a:solidFill>
                    <a:srgbClr val="C4889A"/>
                  </a:solidFill>
                  <a:ln cap="flat" cmpd="sng" w="28575">
                    <a:solidFill>
                      <a:srgbClr val="C488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0" name="Google Shape;280;p13"/>
                  <p:cNvCxnSpPr>
                    <a:stCxn id="279" idx="6"/>
                    <a:endCxn id="281" idx="1"/>
                  </p:cNvCxnSpPr>
                  <p:nvPr/>
                </p:nvCxnSpPr>
                <p:spPr>
                  <a:xfrm>
                    <a:off x="6970095" y="2475463"/>
                    <a:ext cx="416400" cy="4800"/>
                  </a:xfrm>
                  <a:prstGeom prst="straightConnector1">
                    <a:avLst/>
                  </a:prstGeom>
                  <a:noFill/>
                  <a:ln cap="flat" cmpd="sng" w="9525">
                    <a:solidFill>
                      <a:srgbClr val="FF0000"/>
                    </a:solidFill>
                    <a:prstDash val="solid"/>
                    <a:round/>
                    <a:headEnd len="med" w="med" type="none"/>
                    <a:tailEnd len="med" w="med" type="triangle"/>
                  </a:ln>
                </p:spPr>
              </p:cxnSp>
              <p:sp>
                <p:nvSpPr>
                  <p:cNvPr id="281" name="Google Shape;281;p13"/>
                  <p:cNvSpPr/>
                  <p:nvPr/>
                </p:nvSpPr>
                <p:spPr>
                  <a:xfrm>
                    <a:off x="7386493" y="2433669"/>
                    <a:ext cx="127331" cy="93482"/>
                  </a:xfrm>
                  <a:prstGeom prst="flowChartPreparation">
                    <a:avLst/>
                  </a:prstGeom>
                  <a:solidFill>
                    <a:srgbClr val="3C78D8"/>
                  </a:solidFill>
                  <a:ln cap="flat" cmpd="sng" w="2857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 name="Google Shape;282;p13"/>
                <p:cNvSpPr txBox="1"/>
                <p:nvPr/>
              </p:nvSpPr>
              <p:spPr>
                <a:xfrm>
                  <a:off x="4852293" y="3632044"/>
                  <a:ext cx="598500" cy="40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600">
                      <a:solidFill>
                        <a:srgbClr val="FF0000"/>
                      </a:solidFill>
                    </a:rPr>
                    <a:t>T2222</a:t>
                  </a:r>
                  <a:endParaRPr sz="600">
                    <a:solidFill>
                      <a:srgbClr val="FF0000"/>
                    </a:solidFill>
                  </a:endParaRPr>
                </a:p>
              </p:txBody>
            </p:sp>
          </p:grpSp>
          <p:grpSp>
            <p:nvGrpSpPr>
              <p:cNvPr id="283" name="Google Shape;283;p13"/>
              <p:cNvGrpSpPr/>
              <p:nvPr/>
            </p:nvGrpSpPr>
            <p:grpSpPr>
              <a:xfrm>
                <a:off x="560679" y="2549254"/>
                <a:ext cx="598842" cy="822160"/>
                <a:chOff x="4717000" y="3632050"/>
                <a:chExt cx="846300" cy="1195000"/>
              </a:xfrm>
            </p:grpSpPr>
            <p:sp>
              <p:nvSpPr>
                <p:cNvPr id="284" name="Google Shape;284;p13"/>
                <p:cNvSpPr/>
                <p:nvPr/>
              </p:nvSpPr>
              <p:spPr>
                <a:xfrm>
                  <a:off x="4717000" y="3715550"/>
                  <a:ext cx="846300" cy="1111500"/>
                </a:xfrm>
                <a:prstGeom prst="rect">
                  <a:avLst/>
                </a:prstGeom>
                <a:solidFill>
                  <a:srgbClr val="F4CCC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 name="Google Shape;285;p13"/>
                <p:cNvGrpSpPr/>
                <p:nvPr/>
              </p:nvGrpSpPr>
              <p:grpSpPr>
                <a:xfrm>
                  <a:off x="4801569" y="3908936"/>
                  <a:ext cx="677172" cy="137400"/>
                  <a:chOff x="6820145" y="2138438"/>
                  <a:chExt cx="677172" cy="137400"/>
                </a:xfrm>
              </p:grpSpPr>
              <p:sp>
                <p:nvSpPr>
                  <p:cNvPr id="286" name="Google Shape;286;p13"/>
                  <p:cNvSpPr/>
                  <p:nvPr/>
                </p:nvSpPr>
                <p:spPr>
                  <a:xfrm>
                    <a:off x="7370117" y="2138438"/>
                    <a:ext cx="127200" cy="137400"/>
                  </a:xfrm>
                  <a:prstGeom prst="ellipse">
                    <a:avLst/>
                  </a:prstGeom>
                  <a:solidFill>
                    <a:srgbClr val="C488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3"/>
                  <p:cNvSpPr/>
                  <p:nvPr/>
                </p:nvSpPr>
                <p:spPr>
                  <a:xfrm>
                    <a:off x="6820145" y="2138438"/>
                    <a:ext cx="127200" cy="137400"/>
                  </a:xfrm>
                  <a:prstGeom prst="ellipse">
                    <a:avLst/>
                  </a:prstGeom>
                  <a:solidFill>
                    <a:srgbClr val="C4889A"/>
                  </a:solidFill>
                  <a:ln cap="flat" cmpd="sng" w="28575">
                    <a:solidFill>
                      <a:srgbClr val="C488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8" name="Google Shape;288;p13"/>
                  <p:cNvCxnSpPr>
                    <a:stCxn id="287" idx="6"/>
                    <a:endCxn id="286" idx="2"/>
                  </p:cNvCxnSpPr>
                  <p:nvPr/>
                </p:nvCxnSpPr>
                <p:spPr>
                  <a:xfrm>
                    <a:off x="6947345" y="2207138"/>
                    <a:ext cx="422700" cy="0"/>
                  </a:xfrm>
                  <a:prstGeom prst="straightConnector1">
                    <a:avLst/>
                  </a:prstGeom>
                  <a:noFill/>
                  <a:ln cap="flat" cmpd="sng" w="9525">
                    <a:solidFill>
                      <a:srgbClr val="FF0000"/>
                    </a:solidFill>
                    <a:prstDash val="solid"/>
                    <a:round/>
                    <a:headEnd len="med" w="med" type="none"/>
                    <a:tailEnd len="med" w="med" type="triangle"/>
                  </a:ln>
                </p:spPr>
              </p:cxnSp>
            </p:grpSp>
            <p:grpSp>
              <p:nvGrpSpPr>
                <p:cNvPr id="289" name="Google Shape;289;p13"/>
                <p:cNvGrpSpPr/>
                <p:nvPr/>
              </p:nvGrpSpPr>
              <p:grpSpPr>
                <a:xfrm>
                  <a:off x="4801569" y="4028604"/>
                  <a:ext cx="677172" cy="137400"/>
                  <a:chOff x="6820145" y="2138438"/>
                  <a:chExt cx="677172" cy="137400"/>
                </a:xfrm>
              </p:grpSpPr>
              <p:sp>
                <p:nvSpPr>
                  <p:cNvPr id="290" name="Google Shape;290;p13"/>
                  <p:cNvSpPr/>
                  <p:nvPr/>
                </p:nvSpPr>
                <p:spPr>
                  <a:xfrm>
                    <a:off x="7370117" y="2138438"/>
                    <a:ext cx="127200" cy="137400"/>
                  </a:xfrm>
                  <a:prstGeom prst="ellipse">
                    <a:avLst/>
                  </a:prstGeom>
                  <a:solidFill>
                    <a:srgbClr val="C488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3"/>
                  <p:cNvSpPr/>
                  <p:nvPr/>
                </p:nvSpPr>
                <p:spPr>
                  <a:xfrm>
                    <a:off x="6820145" y="2138438"/>
                    <a:ext cx="127200" cy="137400"/>
                  </a:xfrm>
                  <a:prstGeom prst="ellipse">
                    <a:avLst/>
                  </a:prstGeom>
                  <a:solidFill>
                    <a:srgbClr val="C4889A"/>
                  </a:solidFill>
                  <a:ln cap="flat" cmpd="sng" w="28575">
                    <a:solidFill>
                      <a:srgbClr val="C488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2" name="Google Shape;292;p13"/>
                  <p:cNvCxnSpPr>
                    <a:stCxn id="291" idx="6"/>
                    <a:endCxn id="290" idx="2"/>
                  </p:cNvCxnSpPr>
                  <p:nvPr/>
                </p:nvCxnSpPr>
                <p:spPr>
                  <a:xfrm>
                    <a:off x="6947345" y="2207138"/>
                    <a:ext cx="422700" cy="0"/>
                  </a:xfrm>
                  <a:prstGeom prst="straightConnector1">
                    <a:avLst/>
                  </a:prstGeom>
                  <a:noFill/>
                  <a:ln cap="flat" cmpd="sng" w="9525">
                    <a:solidFill>
                      <a:srgbClr val="FF0000"/>
                    </a:solidFill>
                    <a:prstDash val="solid"/>
                    <a:round/>
                    <a:headEnd len="med" w="med" type="none"/>
                    <a:tailEnd len="med" w="med" type="triangle"/>
                  </a:ln>
                </p:spPr>
              </p:cxnSp>
            </p:grpSp>
            <p:grpSp>
              <p:nvGrpSpPr>
                <p:cNvPr id="293" name="Google Shape;293;p13"/>
                <p:cNvGrpSpPr/>
                <p:nvPr/>
              </p:nvGrpSpPr>
              <p:grpSpPr>
                <a:xfrm>
                  <a:off x="4804682" y="4181004"/>
                  <a:ext cx="670929" cy="137400"/>
                  <a:chOff x="6842895" y="2406763"/>
                  <a:chExt cx="670929" cy="137400"/>
                </a:xfrm>
              </p:grpSpPr>
              <p:sp>
                <p:nvSpPr>
                  <p:cNvPr id="294" name="Google Shape;294;p13"/>
                  <p:cNvSpPr/>
                  <p:nvPr/>
                </p:nvSpPr>
                <p:spPr>
                  <a:xfrm>
                    <a:off x="6842895" y="2406763"/>
                    <a:ext cx="127200" cy="137400"/>
                  </a:xfrm>
                  <a:prstGeom prst="ellipse">
                    <a:avLst/>
                  </a:prstGeom>
                  <a:solidFill>
                    <a:srgbClr val="C4889A"/>
                  </a:solidFill>
                  <a:ln cap="flat" cmpd="sng" w="28575">
                    <a:solidFill>
                      <a:srgbClr val="C488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5" name="Google Shape;295;p13"/>
                  <p:cNvCxnSpPr>
                    <a:stCxn id="294" idx="6"/>
                    <a:endCxn id="296" idx="1"/>
                  </p:cNvCxnSpPr>
                  <p:nvPr/>
                </p:nvCxnSpPr>
                <p:spPr>
                  <a:xfrm>
                    <a:off x="6970095" y="2475463"/>
                    <a:ext cx="416400" cy="4800"/>
                  </a:xfrm>
                  <a:prstGeom prst="straightConnector1">
                    <a:avLst/>
                  </a:prstGeom>
                  <a:noFill/>
                  <a:ln cap="flat" cmpd="sng" w="9525">
                    <a:solidFill>
                      <a:srgbClr val="FF0000"/>
                    </a:solidFill>
                    <a:prstDash val="solid"/>
                    <a:round/>
                    <a:headEnd len="med" w="med" type="none"/>
                    <a:tailEnd len="med" w="med" type="triangle"/>
                  </a:ln>
                </p:spPr>
              </p:cxnSp>
              <p:sp>
                <p:nvSpPr>
                  <p:cNvPr id="296" name="Google Shape;296;p13"/>
                  <p:cNvSpPr/>
                  <p:nvPr/>
                </p:nvSpPr>
                <p:spPr>
                  <a:xfrm>
                    <a:off x="7386493" y="2433669"/>
                    <a:ext cx="127331" cy="93482"/>
                  </a:xfrm>
                  <a:prstGeom prst="flowChartPreparation">
                    <a:avLst/>
                  </a:prstGeom>
                  <a:solidFill>
                    <a:srgbClr val="3C78D8"/>
                  </a:solidFill>
                  <a:ln cap="flat" cmpd="sng" w="2857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 name="Google Shape;297;p13"/>
                <p:cNvGrpSpPr/>
                <p:nvPr/>
              </p:nvGrpSpPr>
              <p:grpSpPr>
                <a:xfrm>
                  <a:off x="4804682" y="4333404"/>
                  <a:ext cx="670929" cy="137400"/>
                  <a:chOff x="6842895" y="2406763"/>
                  <a:chExt cx="670929" cy="137400"/>
                </a:xfrm>
              </p:grpSpPr>
              <p:sp>
                <p:nvSpPr>
                  <p:cNvPr id="298" name="Google Shape;298;p13"/>
                  <p:cNvSpPr/>
                  <p:nvPr/>
                </p:nvSpPr>
                <p:spPr>
                  <a:xfrm>
                    <a:off x="6842895" y="2406763"/>
                    <a:ext cx="127200" cy="137400"/>
                  </a:xfrm>
                  <a:prstGeom prst="ellipse">
                    <a:avLst/>
                  </a:prstGeom>
                  <a:solidFill>
                    <a:srgbClr val="C4889A"/>
                  </a:solidFill>
                  <a:ln cap="flat" cmpd="sng" w="28575">
                    <a:solidFill>
                      <a:srgbClr val="C488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9" name="Google Shape;299;p13"/>
                  <p:cNvCxnSpPr>
                    <a:stCxn id="298" idx="6"/>
                    <a:endCxn id="300" idx="1"/>
                  </p:cNvCxnSpPr>
                  <p:nvPr/>
                </p:nvCxnSpPr>
                <p:spPr>
                  <a:xfrm>
                    <a:off x="6970095" y="2475463"/>
                    <a:ext cx="416400" cy="4800"/>
                  </a:xfrm>
                  <a:prstGeom prst="straightConnector1">
                    <a:avLst/>
                  </a:prstGeom>
                  <a:noFill/>
                  <a:ln cap="flat" cmpd="sng" w="9525">
                    <a:solidFill>
                      <a:srgbClr val="FF0000"/>
                    </a:solidFill>
                    <a:prstDash val="solid"/>
                    <a:round/>
                    <a:headEnd len="med" w="med" type="none"/>
                    <a:tailEnd len="med" w="med" type="triangle"/>
                  </a:ln>
                </p:spPr>
              </p:cxnSp>
              <p:sp>
                <p:nvSpPr>
                  <p:cNvPr id="300" name="Google Shape;300;p13"/>
                  <p:cNvSpPr/>
                  <p:nvPr/>
                </p:nvSpPr>
                <p:spPr>
                  <a:xfrm>
                    <a:off x="7386493" y="2433669"/>
                    <a:ext cx="127331" cy="93482"/>
                  </a:xfrm>
                  <a:prstGeom prst="flowChartPreparation">
                    <a:avLst/>
                  </a:prstGeom>
                  <a:solidFill>
                    <a:srgbClr val="3C78D8"/>
                  </a:solidFill>
                  <a:ln cap="flat" cmpd="sng" w="2857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 name="Google Shape;301;p13"/>
                <p:cNvGrpSpPr/>
                <p:nvPr/>
              </p:nvGrpSpPr>
              <p:grpSpPr>
                <a:xfrm>
                  <a:off x="4804682" y="4485804"/>
                  <a:ext cx="670929" cy="137400"/>
                  <a:chOff x="6842895" y="2406763"/>
                  <a:chExt cx="670929" cy="137400"/>
                </a:xfrm>
              </p:grpSpPr>
              <p:sp>
                <p:nvSpPr>
                  <p:cNvPr id="302" name="Google Shape;302;p13"/>
                  <p:cNvSpPr/>
                  <p:nvPr/>
                </p:nvSpPr>
                <p:spPr>
                  <a:xfrm>
                    <a:off x="6842895" y="2406763"/>
                    <a:ext cx="127200" cy="137400"/>
                  </a:xfrm>
                  <a:prstGeom prst="ellipse">
                    <a:avLst/>
                  </a:prstGeom>
                  <a:solidFill>
                    <a:srgbClr val="C4889A"/>
                  </a:solidFill>
                  <a:ln cap="flat" cmpd="sng" w="28575">
                    <a:solidFill>
                      <a:srgbClr val="C488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3" name="Google Shape;303;p13"/>
                  <p:cNvCxnSpPr>
                    <a:stCxn id="302" idx="6"/>
                    <a:endCxn id="304" idx="1"/>
                  </p:cNvCxnSpPr>
                  <p:nvPr/>
                </p:nvCxnSpPr>
                <p:spPr>
                  <a:xfrm>
                    <a:off x="6970095" y="2475463"/>
                    <a:ext cx="416400" cy="4800"/>
                  </a:xfrm>
                  <a:prstGeom prst="straightConnector1">
                    <a:avLst/>
                  </a:prstGeom>
                  <a:noFill/>
                  <a:ln cap="flat" cmpd="sng" w="9525">
                    <a:solidFill>
                      <a:srgbClr val="FF0000"/>
                    </a:solidFill>
                    <a:prstDash val="solid"/>
                    <a:round/>
                    <a:headEnd len="med" w="med" type="none"/>
                    <a:tailEnd len="med" w="med" type="triangle"/>
                  </a:ln>
                </p:spPr>
              </p:cxnSp>
              <p:sp>
                <p:nvSpPr>
                  <p:cNvPr id="304" name="Google Shape;304;p13"/>
                  <p:cNvSpPr/>
                  <p:nvPr/>
                </p:nvSpPr>
                <p:spPr>
                  <a:xfrm>
                    <a:off x="7386493" y="2433669"/>
                    <a:ext cx="127331" cy="93482"/>
                  </a:xfrm>
                  <a:prstGeom prst="flowChartPreparation">
                    <a:avLst/>
                  </a:prstGeom>
                  <a:solidFill>
                    <a:srgbClr val="3C78D8"/>
                  </a:solidFill>
                  <a:ln cap="flat" cmpd="sng" w="2857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 name="Google Shape;305;p13"/>
                <p:cNvGrpSpPr/>
                <p:nvPr/>
              </p:nvGrpSpPr>
              <p:grpSpPr>
                <a:xfrm>
                  <a:off x="4804682" y="4638204"/>
                  <a:ext cx="670929" cy="137400"/>
                  <a:chOff x="6842895" y="2406763"/>
                  <a:chExt cx="670929" cy="137400"/>
                </a:xfrm>
              </p:grpSpPr>
              <p:sp>
                <p:nvSpPr>
                  <p:cNvPr id="306" name="Google Shape;306;p13"/>
                  <p:cNvSpPr/>
                  <p:nvPr/>
                </p:nvSpPr>
                <p:spPr>
                  <a:xfrm>
                    <a:off x="6842895" y="2406763"/>
                    <a:ext cx="127200" cy="137400"/>
                  </a:xfrm>
                  <a:prstGeom prst="ellipse">
                    <a:avLst/>
                  </a:prstGeom>
                  <a:solidFill>
                    <a:srgbClr val="C4889A"/>
                  </a:solidFill>
                  <a:ln cap="flat" cmpd="sng" w="28575">
                    <a:solidFill>
                      <a:srgbClr val="C488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7" name="Google Shape;307;p13"/>
                  <p:cNvCxnSpPr>
                    <a:stCxn id="306" idx="6"/>
                    <a:endCxn id="308" idx="1"/>
                  </p:cNvCxnSpPr>
                  <p:nvPr/>
                </p:nvCxnSpPr>
                <p:spPr>
                  <a:xfrm>
                    <a:off x="6970095" y="2475463"/>
                    <a:ext cx="416400" cy="4800"/>
                  </a:xfrm>
                  <a:prstGeom prst="straightConnector1">
                    <a:avLst/>
                  </a:prstGeom>
                  <a:noFill/>
                  <a:ln cap="flat" cmpd="sng" w="9525">
                    <a:solidFill>
                      <a:srgbClr val="FF0000"/>
                    </a:solidFill>
                    <a:prstDash val="solid"/>
                    <a:round/>
                    <a:headEnd len="med" w="med" type="none"/>
                    <a:tailEnd len="med" w="med" type="triangle"/>
                  </a:ln>
                </p:spPr>
              </p:cxnSp>
              <p:sp>
                <p:nvSpPr>
                  <p:cNvPr id="308" name="Google Shape;308;p13"/>
                  <p:cNvSpPr/>
                  <p:nvPr/>
                </p:nvSpPr>
                <p:spPr>
                  <a:xfrm>
                    <a:off x="7386493" y="2433669"/>
                    <a:ext cx="127331" cy="93482"/>
                  </a:xfrm>
                  <a:prstGeom prst="flowChartPreparation">
                    <a:avLst/>
                  </a:prstGeom>
                  <a:solidFill>
                    <a:srgbClr val="3C78D8"/>
                  </a:solidFill>
                  <a:ln cap="flat" cmpd="sng" w="2857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 name="Google Shape;309;p13"/>
                <p:cNvSpPr txBox="1"/>
                <p:nvPr/>
              </p:nvSpPr>
              <p:spPr>
                <a:xfrm>
                  <a:off x="4744600" y="3632050"/>
                  <a:ext cx="785700" cy="40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600">
                      <a:solidFill>
                        <a:srgbClr val="FF0000"/>
                      </a:solidFill>
                    </a:rPr>
                    <a:t>T1070.005</a:t>
                  </a:r>
                  <a:endParaRPr sz="600">
                    <a:solidFill>
                      <a:srgbClr val="FF0000"/>
                    </a:solidFill>
                  </a:endParaRPr>
                </a:p>
              </p:txBody>
            </p:sp>
          </p:grpSp>
        </p:grpSp>
      </p:grpSp>
      <p:cxnSp>
        <p:nvCxnSpPr>
          <p:cNvPr id="310" name="Google Shape;310;p13"/>
          <p:cNvCxnSpPr>
            <a:stCxn id="63" idx="3"/>
            <a:endCxn id="311" idx="1"/>
          </p:cNvCxnSpPr>
          <p:nvPr/>
        </p:nvCxnSpPr>
        <p:spPr>
          <a:xfrm>
            <a:off x="997124" y="1574098"/>
            <a:ext cx="228300" cy="600"/>
          </a:xfrm>
          <a:prstGeom prst="straightConnector1">
            <a:avLst/>
          </a:prstGeom>
          <a:noFill/>
          <a:ln cap="flat" cmpd="sng" w="19050">
            <a:solidFill>
              <a:schemeClr val="dk1"/>
            </a:solidFill>
            <a:prstDash val="solid"/>
            <a:round/>
            <a:headEnd len="med" w="med" type="none"/>
            <a:tailEnd len="med" w="med" type="triangle"/>
          </a:ln>
        </p:spPr>
      </p:cxnSp>
      <p:cxnSp>
        <p:nvCxnSpPr>
          <p:cNvPr id="312" name="Google Shape;312;p13"/>
          <p:cNvCxnSpPr>
            <a:stCxn id="311" idx="3"/>
          </p:cNvCxnSpPr>
          <p:nvPr/>
        </p:nvCxnSpPr>
        <p:spPr>
          <a:xfrm>
            <a:off x="1990837" y="1574642"/>
            <a:ext cx="384900" cy="11700"/>
          </a:xfrm>
          <a:prstGeom prst="straightConnector1">
            <a:avLst/>
          </a:prstGeom>
          <a:noFill/>
          <a:ln cap="flat" cmpd="sng" w="19050">
            <a:solidFill>
              <a:schemeClr val="dk1"/>
            </a:solidFill>
            <a:prstDash val="solid"/>
            <a:round/>
            <a:headEnd len="med" w="med" type="none"/>
            <a:tailEnd len="med" w="med" type="triangle"/>
          </a:ln>
        </p:spPr>
      </p:cxnSp>
      <p:cxnSp>
        <p:nvCxnSpPr>
          <p:cNvPr id="313" name="Google Shape;313;p13"/>
          <p:cNvCxnSpPr>
            <a:endCxn id="146" idx="2"/>
          </p:cNvCxnSpPr>
          <p:nvPr/>
        </p:nvCxnSpPr>
        <p:spPr>
          <a:xfrm flipH="1" rot="10800000">
            <a:off x="3372453" y="1174193"/>
            <a:ext cx="880800" cy="353700"/>
          </a:xfrm>
          <a:prstGeom prst="straightConnector1">
            <a:avLst/>
          </a:prstGeom>
          <a:noFill/>
          <a:ln cap="flat" cmpd="sng" w="19050">
            <a:solidFill>
              <a:schemeClr val="dk1"/>
            </a:solidFill>
            <a:prstDash val="solid"/>
            <a:round/>
            <a:headEnd len="med" w="med" type="none"/>
            <a:tailEnd len="med" w="med" type="triangle"/>
          </a:ln>
        </p:spPr>
      </p:cxnSp>
      <p:cxnSp>
        <p:nvCxnSpPr>
          <p:cNvPr id="314" name="Google Shape;314;p13"/>
          <p:cNvCxnSpPr>
            <a:endCxn id="195" idx="1"/>
          </p:cNvCxnSpPr>
          <p:nvPr/>
        </p:nvCxnSpPr>
        <p:spPr>
          <a:xfrm>
            <a:off x="3385922" y="1523272"/>
            <a:ext cx="856200" cy="1129200"/>
          </a:xfrm>
          <a:prstGeom prst="straightConnector1">
            <a:avLst/>
          </a:prstGeom>
          <a:noFill/>
          <a:ln cap="flat" cmpd="sng" w="19050">
            <a:solidFill>
              <a:schemeClr val="dk1"/>
            </a:solidFill>
            <a:prstDash val="solid"/>
            <a:round/>
            <a:headEnd len="med" w="med" type="none"/>
            <a:tailEnd len="med" w="med" type="triangle"/>
          </a:ln>
        </p:spPr>
      </p:cxnSp>
      <p:cxnSp>
        <p:nvCxnSpPr>
          <p:cNvPr id="315" name="Google Shape;315;p13"/>
          <p:cNvCxnSpPr>
            <a:stCxn id="124" idx="3"/>
            <a:endCxn id="284" idx="3"/>
          </p:cNvCxnSpPr>
          <p:nvPr/>
        </p:nvCxnSpPr>
        <p:spPr>
          <a:xfrm flipH="1">
            <a:off x="3566200" y="1211551"/>
            <a:ext cx="5232600" cy="3169200"/>
          </a:xfrm>
          <a:prstGeom prst="bentConnector3">
            <a:avLst>
              <a:gd fmla="val -4551" name="adj1"/>
            </a:avLst>
          </a:prstGeom>
          <a:noFill/>
          <a:ln cap="flat" cmpd="sng" w="19050">
            <a:solidFill>
              <a:schemeClr val="dk2"/>
            </a:solidFill>
            <a:prstDash val="solid"/>
            <a:round/>
            <a:headEnd len="med" w="med" type="none"/>
            <a:tailEnd len="med" w="med" type="triangle"/>
          </a:ln>
        </p:spPr>
      </p:cxnSp>
      <p:cxnSp>
        <p:nvCxnSpPr>
          <p:cNvPr id="316" name="Google Shape;316;p13"/>
          <p:cNvCxnSpPr>
            <a:stCxn id="317" idx="3"/>
            <a:endCxn id="284" idx="3"/>
          </p:cNvCxnSpPr>
          <p:nvPr/>
        </p:nvCxnSpPr>
        <p:spPr>
          <a:xfrm flipH="1">
            <a:off x="3566374" y="2506811"/>
            <a:ext cx="5189700" cy="1874100"/>
          </a:xfrm>
          <a:prstGeom prst="bentConnector3">
            <a:avLst>
              <a:gd fmla="val -4588" name="adj1"/>
            </a:avLst>
          </a:prstGeom>
          <a:noFill/>
          <a:ln cap="flat" cmpd="sng" w="19050">
            <a:solidFill>
              <a:schemeClr val="dk2"/>
            </a:solidFill>
            <a:prstDash val="solid"/>
            <a:round/>
            <a:headEnd len="med" w="med" type="none"/>
            <a:tailEnd len="med" w="med" type="triangle"/>
          </a:ln>
        </p:spPr>
      </p:cxnSp>
      <p:cxnSp>
        <p:nvCxnSpPr>
          <p:cNvPr id="318" name="Google Shape;318;p13"/>
          <p:cNvCxnSpPr>
            <a:endCxn id="319" idx="3"/>
          </p:cNvCxnSpPr>
          <p:nvPr/>
        </p:nvCxnSpPr>
        <p:spPr>
          <a:xfrm rot="10800000">
            <a:off x="2303725" y="4417409"/>
            <a:ext cx="405000" cy="2100"/>
          </a:xfrm>
          <a:prstGeom prst="straightConnector1">
            <a:avLst/>
          </a:prstGeom>
          <a:noFill/>
          <a:ln cap="flat" cmpd="sng" w="19050">
            <a:solidFill>
              <a:schemeClr val="dk2"/>
            </a:solidFill>
            <a:prstDash val="solid"/>
            <a:round/>
            <a:headEnd len="med" w="med" type="none"/>
            <a:tailEnd len="med" w="med" type="triangle"/>
          </a:ln>
        </p:spPr>
      </p:cxnSp>
      <p:cxnSp>
        <p:nvCxnSpPr>
          <p:cNvPr id="320" name="Google Shape;320;p13"/>
          <p:cNvCxnSpPr/>
          <p:nvPr/>
        </p:nvCxnSpPr>
        <p:spPr>
          <a:xfrm rot="10800000">
            <a:off x="1122025" y="4425613"/>
            <a:ext cx="328500" cy="0"/>
          </a:xfrm>
          <a:prstGeom prst="straightConnector1">
            <a:avLst/>
          </a:prstGeom>
          <a:noFill/>
          <a:ln cap="flat" cmpd="sng" w="19050">
            <a:solidFill>
              <a:schemeClr val="dk2"/>
            </a:solidFill>
            <a:prstDash val="solid"/>
            <a:round/>
            <a:headEnd len="med" w="med" type="none"/>
            <a:tailEnd len="med" w="med" type="triangle"/>
          </a:ln>
        </p:spPr>
      </p:cxnSp>
      <p:sp>
        <p:nvSpPr>
          <p:cNvPr id="321" name="Google Shape;321;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grpSp>
        <p:nvGrpSpPr>
          <p:cNvPr id="322" name="Google Shape;322;p13"/>
          <p:cNvGrpSpPr/>
          <p:nvPr/>
        </p:nvGrpSpPr>
        <p:grpSpPr>
          <a:xfrm>
            <a:off x="1151588" y="1267442"/>
            <a:ext cx="913200" cy="646500"/>
            <a:chOff x="1279850" y="1289550"/>
            <a:chExt cx="913200" cy="646500"/>
          </a:xfrm>
        </p:grpSpPr>
        <p:sp>
          <p:nvSpPr>
            <p:cNvPr id="311" name="Google Shape;311;p13"/>
            <p:cNvSpPr/>
            <p:nvPr/>
          </p:nvSpPr>
          <p:spPr>
            <a:xfrm>
              <a:off x="1353800" y="1310400"/>
              <a:ext cx="765300" cy="5727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000"/>
            </a:p>
          </p:txBody>
        </p:sp>
        <p:sp>
          <p:nvSpPr>
            <p:cNvPr id="323" name="Google Shape;323;p13"/>
            <p:cNvSpPr txBox="1"/>
            <p:nvPr/>
          </p:nvSpPr>
          <p:spPr>
            <a:xfrm>
              <a:off x="1279850" y="1289550"/>
              <a:ext cx="913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TW" sz="1000">
                  <a:solidFill>
                    <a:schemeClr val="dk1"/>
                  </a:solidFill>
                </a:rPr>
                <a:t>Provenance Graph Building </a:t>
              </a:r>
              <a:endParaRPr/>
            </a:p>
          </p:txBody>
        </p:sp>
      </p:grpSp>
      <p:cxnSp>
        <p:nvCxnSpPr>
          <p:cNvPr id="324" name="Google Shape;324;p13"/>
          <p:cNvCxnSpPr>
            <a:stCxn id="129" idx="3"/>
            <a:endCxn id="325" idx="1"/>
          </p:cNvCxnSpPr>
          <p:nvPr/>
        </p:nvCxnSpPr>
        <p:spPr>
          <a:xfrm flipH="1" rot="10800000">
            <a:off x="4950870" y="804310"/>
            <a:ext cx="362100" cy="306300"/>
          </a:xfrm>
          <a:prstGeom prst="straightConnector1">
            <a:avLst/>
          </a:prstGeom>
          <a:noFill/>
          <a:ln cap="flat" cmpd="sng" w="19050">
            <a:solidFill>
              <a:schemeClr val="dk2"/>
            </a:solidFill>
            <a:prstDash val="solid"/>
            <a:round/>
            <a:headEnd len="med" w="med" type="none"/>
            <a:tailEnd len="med" w="med" type="triangle"/>
          </a:ln>
        </p:spPr>
      </p:cxnSp>
      <p:grpSp>
        <p:nvGrpSpPr>
          <p:cNvPr id="326" name="Google Shape;326;p13"/>
          <p:cNvGrpSpPr/>
          <p:nvPr/>
        </p:nvGrpSpPr>
        <p:grpSpPr>
          <a:xfrm>
            <a:off x="5294342" y="481025"/>
            <a:ext cx="853134" cy="646500"/>
            <a:chOff x="749850" y="2342404"/>
            <a:chExt cx="853134" cy="646500"/>
          </a:xfrm>
        </p:grpSpPr>
        <p:sp>
          <p:nvSpPr>
            <p:cNvPr id="327" name="Google Shape;327;p13"/>
            <p:cNvSpPr/>
            <p:nvPr/>
          </p:nvSpPr>
          <p:spPr>
            <a:xfrm>
              <a:off x="749850" y="2378695"/>
              <a:ext cx="834600" cy="572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000"/>
            </a:p>
          </p:txBody>
        </p:sp>
        <p:sp>
          <p:nvSpPr>
            <p:cNvPr id="325" name="Google Shape;325;p13"/>
            <p:cNvSpPr txBox="1"/>
            <p:nvPr/>
          </p:nvSpPr>
          <p:spPr>
            <a:xfrm>
              <a:off x="768384" y="2342404"/>
              <a:ext cx="834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TW" sz="1000"/>
                <a:t>Triplet</a:t>
              </a:r>
              <a:endParaRPr b="1" sz="1000"/>
            </a:p>
            <a:p>
              <a:pPr indent="0" lvl="0" marL="0" rtl="0" algn="ctr">
                <a:spcBef>
                  <a:spcPts val="0"/>
                </a:spcBef>
                <a:spcAft>
                  <a:spcPts val="0"/>
                </a:spcAft>
                <a:buNone/>
              </a:pPr>
              <a:r>
                <a:rPr b="1" lang="zh-TW" sz="1000"/>
                <a:t>Semantic</a:t>
              </a:r>
              <a:endParaRPr b="1" sz="1000"/>
            </a:p>
            <a:p>
              <a:pPr indent="0" lvl="0" marL="0" rtl="0" algn="ctr">
                <a:spcBef>
                  <a:spcPts val="0"/>
                </a:spcBef>
                <a:spcAft>
                  <a:spcPts val="0"/>
                </a:spcAft>
                <a:buNone/>
              </a:pPr>
              <a:r>
                <a:rPr b="1" lang="zh-TW" sz="1000"/>
                <a:t>Inference</a:t>
              </a:r>
              <a:endParaRPr b="1" sz="1000"/>
            </a:p>
          </p:txBody>
        </p:sp>
      </p:grpSp>
      <p:grpSp>
        <p:nvGrpSpPr>
          <p:cNvPr id="328" name="Google Shape;328;p13"/>
          <p:cNvGrpSpPr/>
          <p:nvPr/>
        </p:nvGrpSpPr>
        <p:grpSpPr>
          <a:xfrm>
            <a:off x="6347643" y="1128121"/>
            <a:ext cx="977398" cy="557645"/>
            <a:chOff x="5454450" y="2942454"/>
            <a:chExt cx="1185300" cy="706596"/>
          </a:xfrm>
        </p:grpSpPr>
        <p:grpSp>
          <p:nvGrpSpPr>
            <p:cNvPr id="329" name="Google Shape;329;p13"/>
            <p:cNvGrpSpPr/>
            <p:nvPr/>
          </p:nvGrpSpPr>
          <p:grpSpPr>
            <a:xfrm>
              <a:off x="5500609" y="2942454"/>
              <a:ext cx="978541" cy="366924"/>
              <a:chOff x="677559" y="3831117"/>
              <a:chExt cx="978541" cy="366924"/>
            </a:xfrm>
          </p:grpSpPr>
          <p:grpSp>
            <p:nvGrpSpPr>
              <p:cNvPr id="330" name="Google Shape;330;p13"/>
              <p:cNvGrpSpPr/>
              <p:nvPr/>
            </p:nvGrpSpPr>
            <p:grpSpPr>
              <a:xfrm>
                <a:off x="805300" y="3831117"/>
                <a:ext cx="850800" cy="210000"/>
                <a:chOff x="805300" y="3831117"/>
                <a:chExt cx="850800" cy="210000"/>
              </a:xfrm>
            </p:grpSpPr>
            <p:sp>
              <p:nvSpPr>
                <p:cNvPr id="331" name="Google Shape;331;p13"/>
                <p:cNvSpPr/>
                <p:nvPr/>
              </p:nvSpPr>
              <p:spPr>
                <a:xfrm>
                  <a:off x="805300" y="3831117"/>
                  <a:ext cx="850800" cy="21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2" name="Google Shape;332;p13"/>
                <p:cNvGrpSpPr/>
                <p:nvPr/>
              </p:nvGrpSpPr>
              <p:grpSpPr>
                <a:xfrm>
                  <a:off x="858965" y="3880368"/>
                  <a:ext cx="743450" cy="111507"/>
                  <a:chOff x="1649737" y="4444871"/>
                  <a:chExt cx="743450" cy="111507"/>
                </a:xfrm>
              </p:grpSpPr>
              <p:sp>
                <p:nvSpPr>
                  <p:cNvPr id="333" name="Google Shape;333;p13"/>
                  <p:cNvSpPr/>
                  <p:nvPr/>
                </p:nvSpPr>
                <p:spPr>
                  <a:xfrm rot="-5400000">
                    <a:off x="1638487" y="4456121"/>
                    <a:ext cx="110700" cy="88200"/>
                  </a:xfrm>
                  <a:prstGeom prst="rect">
                    <a:avLst/>
                  </a:prstGeom>
                  <a:solidFill>
                    <a:srgbClr val="D0E0E3"/>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3"/>
                  <p:cNvSpPr/>
                  <p:nvPr/>
                </p:nvSpPr>
                <p:spPr>
                  <a:xfrm rot="-5400000">
                    <a:off x="1714687" y="4456121"/>
                    <a:ext cx="110700" cy="88200"/>
                  </a:xfrm>
                  <a:prstGeom prst="rect">
                    <a:avLst/>
                  </a:prstGeom>
                  <a:solidFill>
                    <a:srgbClr val="D0E0E3"/>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3"/>
                  <p:cNvSpPr/>
                  <p:nvPr/>
                </p:nvSpPr>
                <p:spPr>
                  <a:xfrm rot="-5400000">
                    <a:off x="1790887" y="4456121"/>
                    <a:ext cx="110700" cy="88200"/>
                  </a:xfrm>
                  <a:prstGeom prst="rect">
                    <a:avLst/>
                  </a:prstGeom>
                  <a:solidFill>
                    <a:srgbClr val="D0E0E3"/>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3"/>
                  <p:cNvSpPr/>
                  <p:nvPr/>
                </p:nvSpPr>
                <p:spPr>
                  <a:xfrm rot="-5400000">
                    <a:off x="1880566" y="4456907"/>
                    <a:ext cx="110700" cy="88200"/>
                  </a:xfrm>
                  <a:prstGeom prst="rect">
                    <a:avLst/>
                  </a:prstGeom>
                  <a:solidFill>
                    <a:srgbClr val="FFF2CC"/>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3"/>
                  <p:cNvSpPr/>
                  <p:nvPr/>
                </p:nvSpPr>
                <p:spPr>
                  <a:xfrm rot="-5400000">
                    <a:off x="1964983" y="4456907"/>
                    <a:ext cx="110700" cy="88200"/>
                  </a:xfrm>
                  <a:prstGeom prst="rect">
                    <a:avLst/>
                  </a:prstGeom>
                  <a:solidFill>
                    <a:srgbClr val="FFF2CC"/>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3"/>
                  <p:cNvSpPr/>
                  <p:nvPr/>
                </p:nvSpPr>
                <p:spPr>
                  <a:xfrm rot="-5400000">
                    <a:off x="2041183" y="4456907"/>
                    <a:ext cx="110700" cy="88200"/>
                  </a:xfrm>
                  <a:prstGeom prst="rect">
                    <a:avLst/>
                  </a:prstGeom>
                  <a:solidFill>
                    <a:srgbClr val="FFF2CC"/>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3"/>
                  <p:cNvSpPr/>
                  <p:nvPr/>
                </p:nvSpPr>
                <p:spPr>
                  <a:xfrm rot="-5400000">
                    <a:off x="2133121" y="4456928"/>
                    <a:ext cx="110700" cy="88200"/>
                  </a:xfrm>
                  <a:prstGeom prst="rect">
                    <a:avLst/>
                  </a:prstGeom>
                  <a:solidFill>
                    <a:srgbClr val="B6D7A8"/>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3"/>
                  <p:cNvSpPr/>
                  <p:nvPr/>
                </p:nvSpPr>
                <p:spPr>
                  <a:xfrm rot="-5400000">
                    <a:off x="2217537" y="4456928"/>
                    <a:ext cx="110700" cy="88200"/>
                  </a:xfrm>
                  <a:prstGeom prst="rect">
                    <a:avLst/>
                  </a:prstGeom>
                  <a:solidFill>
                    <a:srgbClr val="B6D7A8"/>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3"/>
                  <p:cNvSpPr/>
                  <p:nvPr/>
                </p:nvSpPr>
                <p:spPr>
                  <a:xfrm rot="-5400000">
                    <a:off x="2293737" y="4456928"/>
                    <a:ext cx="110700" cy="88200"/>
                  </a:xfrm>
                  <a:prstGeom prst="rect">
                    <a:avLst/>
                  </a:prstGeom>
                  <a:solidFill>
                    <a:srgbClr val="B6D7A8"/>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42" name="Google Shape;342;p13"/>
              <p:cNvGrpSpPr/>
              <p:nvPr/>
            </p:nvGrpSpPr>
            <p:grpSpPr>
              <a:xfrm>
                <a:off x="735875" y="3901367"/>
                <a:ext cx="850800" cy="210000"/>
                <a:chOff x="805300" y="3831117"/>
                <a:chExt cx="850800" cy="210000"/>
              </a:xfrm>
            </p:grpSpPr>
            <p:sp>
              <p:nvSpPr>
                <p:cNvPr id="343" name="Google Shape;343;p13"/>
                <p:cNvSpPr/>
                <p:nvPr/>
              </p:nvSpPr>
              <p:spPr>
                <a:xfrm>
                  <a:off x="805300" y="3831117"/>
                  <a:ext cx="850800" cy="21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4" name="Google Shape;344;p13"/>
                <p:cNvGrpSpPr/>
                <p:nvPr/>
              </p:nvGrpSpPr>
              <p:grpSpPr>
                <a:xfrm>
                  <a:off x="858965" y="3880368"/>
                  <a:ext cx="743450" cy="111507"/>
                  <a:chOff x="1649737" y="4444871"/>
                  <a:chExt cx="743450" cy="111507"/>
                </a:xfrm>
              </p:grpSpPr>
              <p:sp>
                <p:nvSpPr>
                  <p:cNvPr id="345" name="Google Shape;345;p13"/>
                  <p:cNvSpPr/>
                  <p:nvPr/>
                </p:nvSpPr>
                <p:spPr>
                  <a:xfrm rot="-5400000">
                    <a:off x="1638487" y="4456121"/>
                    <a:ext cx="110700" cy="88200"/>
                  </a:xfrm>
                  <a:prstGeom prst="rect">
                    <a:avLst/>
                  </a:prstGeom>
                  <a:solidFill>
                    <a:srgbClr val="D0E0E3"/>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3"/>
                  <p:cNvSpPr/>
                  <p:nvPr/>
                </p:nvSpPr>
                <p:spPr>
                  <a:xfrm rot="-5400000">
                    <a:off x="1714687" y="4456121"/>
                    <a:ext cx="110700" cy="88200"/>
                  </a:xfrm>
                  <a:prstGeom prst="rect">
                    <a:avLst/>
                  </a:prstGeom>
                  <a:solidFill>
                    <a:srgbClr val="D0E0E3"/>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3"/>
                  <p:cNvSpPr/>
                  <p:nvPr/>
                </p:nvSpPr>
                <p:spPr>
                  <a:xfrm rot="-5400000">
                    <a:off x="1790887" y="4456121"/>
                    <a:ext cx="110700" cy="88200"/>
                  </a:xfrm>
                  <a:prstGeom prst="rect">
                    <a:avLst/>
                  </a:prstGeom>
                  <a:solidFill>
                    <a:srgbClr val="D0E0E3"/>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3"/>
                  <p:cNvSpPr/>
                  <p:nvPr/>
                </p:nvSpPr>
                <p:spPr>
                  <a:xfrm rot="-5400000">
                    <a:off x="1880566" y="4456907"/>
                    <a:ext cx="110700" cy="88200"/>
                  </a:xfrm>
                  <a:prstGeom prst="rect">
                    <a:avLst/>
                  </a:prstGeom>
                  <a:solidFill>
                    <a:srgbClr val="FFF2CC"/>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3"/>
                  <p:cNvSpPr/>
                  <p:nvPr/>
                </p:nvSpPr>
                <p:spPr>
                  <a:xfrm rot="-5400000">
                    <a:off x="1964983" y="4456907"/>
                    <a:ext cx="110700" cy="88200"/>
                  </a:xfrm>
                  <a:prstGeom prst="rect">
                    <a:avLst/>
                  </a:prstGeom>
                  <a:solidFill>
                    <a:srgbClr val="FFF2CC"/>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3"/>
                  <p:cNvSpPr/>
                  <p:nvPr/>
                </p:nvSpPr>
                <p:spPr>
                  <a:xfrm rot="-5400000">
                    <a:off x="2041183" y="4456907"/>
                    <a:ext cx="110700" cy="88200"/>
                  </a:xfrm>
                  <a:prstGeom prst="rect">
                    <a:avLst/>
                  </a:prstGeom>
                  <a:solidFill>
                    <a:srgbClr val="FFF2CC"/>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3"/>
                  <p:cNvSpPr/>
                  <p:nvPr/>
                </p:nvSpPr>
                <p:spPr>
                  <a:xfrm rot="-5400000">
                    <a:off x="2133121" y="4456928"/>
                    <a:ext cx="110700" cy="88200"/>
                  </a:xfrm>
                  <a:prstGeom prst="rect">
                    <a:avLst/>
                  </a:prstGeom>
                  <a:solidFill>
                    <a:srgbClr val="B6D7A8"/>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3"/>
                  <p:cNvSpPr/>
                  <p:nvPr/>
                </p:nvSpPr>
                <p:spPr>
                  <a:xfrm rot="-5400000">
                    <a:off x="2217537" y="4456928"/>
                    <a:ext cx="110700" cy="88200"/>
                  </a:xfrm>
                  <a:prstGeom prst="rect">
                    <a:avLst/>
                  </a:prstGeom>
                  <a:solidFill>
                    <a:srgbClr val="B6D7A8"/>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3"/>
                  <p:cNvSpPr/>
                  <p:nvPr/>
                </p:nvSpPr>
                <p:spPr>
                  <a:xfrm rot="-5400000">
                    <a:off x="2293737" y="4456928"/>
                    <a:ext cx="110700" cy="88200"/>
                  </a:xfrm>
                  <a:prstGeom prst="rect">
                    <a:avLst/>
                  </a:prstGeom>
                  <a:solidFill>
                    <a:srgbClr val="B6D7A8"/>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4" name="Google Shape;354;p13"/>
              <p:cNvGrpSpPr/>
              <p:nvPr/>
            </p:nvGrpSpPr>
            <p:grpSpPr>
              <a:xfrm>
                <a:off x="677559" y="3988041"/>
                <a:ext cx="850800" cy="210000"/>
                <a:chOff x="805300" y="3831117"/>
                <a:chExt cx="850800" cy="210000"/>
              </a:xfrm>
            </p:grpSpPr>
            <p:sp>
              <p:nvSpPr>
                <p:cNvPr id="355" name="Google Shape;355;p13"/>
                <p:cNvSpPr/>
                <p:nvPr/>
              </p:nvSpPr>
              <p:spPr>
                <a:xfrm>
                  <a:off x="805300" y="3831117"/>
                  <a:ext cx="850800" cy="21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6" name="Google Shape;356;p13"/>
                <p:cNvGrpSpPr/>
                <p:nvPr/>
              </p:nvGrpSpPr>
              <p:grpSpPr>
                <a:xfrm>
                  <a:off x="858965" y="3880368"/>
                  <a:ext cx="743450" cy="111507"/>
                  <a:chOff x="1649737" y="4444871"/>
                  <a:chExt cx="743450" cy="111507"/>
                </a:xfrm>
              </p:grpSpPr>
              <p:sp>
                <p:nvSpPr>
                  <p:cNvPr id="357" name="Google Shape;357;p13"/>
                  <p:cNvSpPr/>
                  <p:nvPr/>
                </p:nvSpPr>
                <p:spPr>
                  <a:xfrm rot="-5400000">
                    <a:off x="1638487" y="4456121"/>
                    <a:ext cx="110700" cy="88200"/>
                  </a:xfrm>
                  <a:prstGeom prst="rect">
                    <a:avLst/>
                  </a:prstGeom>
                  <a:solidFill>
                    <a:srgbClr val="D0E0E3"/>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3"/>
                  <p:cNvSpPr/>
                  <p:nvPr/>
                </p:nvSpPr>
                <p:spPr>
                  <a:xfrm rot="-5400000">
                    <a:off x="1714687" y="4456121"/>
                    <a:ext cx="110700" cy="88200"/>
                  </a:xfrm>
                  <a:prstGeom prst="rect">
                    <a:avLst/>
                  </a:prstGeom>
                  <a:solidFill>
                    <a:srgbClr val="D0E0E3"/>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3"/>
                  <p:cNvSpPr/>
                  <p:nvPr/>
                </p:nvSpPr>
                <p:spPr>
                  <a:xfrm rot="-5400000">
                    <a:off x="1790887" y="4456121"/>
                    <a:ext cx="110700" cy="88200"/>
                  </a:xfrm>
                  <a:prstGeom prst="rect">
                    <a:avLst/>
                  </a:prstGeom>
                  <a:solidFill>
                    <a:srgbClr val="D0E0E3"/>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3"/>
                  <p:cNvSpPr/>
                  <p:nvPr/>
                </p:nvSpPr>
                <p:spPr>
                  <a:xfrm rot="-5400000">
                    <a:off x="1880566" y="4456907"/>
                    <a:ext cx="110700" cy="88200"/>
                  </a:xfrm>
                  <a:prstGeom prst="rect">
                    <a:avLst/>
                  </a:prstGeom>
                  <a:solidFill>
                    <a:srgbClr val="FFF2CC"/>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3"/>
                  <p:cNvSpPr/>
                  <p:nvPr/>
                </p:nvSpPr>
                <p:spPr>
                  <a:xfrm rot="-5400000">
                    <a:off x="1964983" y="4456907"/>
                    <a:ext cx="110700" cy="88200"/>
                  </a:xfrm>
                  <a:prstGeom prst="rect">
                    <a:avLst/>
                  </a:prstGeom>
                  <a:solidFill>
                    <a:srgbClr val="FFF2CC"/>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3"/>
                  <p:cNvSpPr/>
                  <p:nvPr/>
                </p:nvSpPr>
                <p:spPr>
                  <a:xfrm rot="-5400000">
                    <a:off x="2041183" y="4456907"/>
                    <a:ext cx="110700" cy="88200"/>
                  </a:xfrm>
                  <a:prstGeom prst="rect">
                    <a:avLst/>
                  </a:prstGeom>
                  <a:solidFill>
                    <a:srgbClr val="FFF2CC"/>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3"/>
                  <p:cNvSpPr/>
                  <p:nvPr/>
                </p:nvSpPr>
                <p:spPr>
                  <a:xfrm rot="-5400000">
                    <a:off x="2133121" y="4456928"/>
                    <a:ext cx="110700" cy="88200"/>
                  </a:xfrm>
                  <a:prstGeom prst="rect">
                    <a:avLst/>
                  </a:prstGeom>
                  <a:solidFill>
                    <a:srgbClr val="B6D7A8"/>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3"/>
                  <p:cNvSpPr/>
                  <p:nvPr/>
                </p:nvSpPr>
                <p:spPr>
                  <a:xfrm rot="-5400000">
                    <a:off x="2217537" y="4456928"/>
                    <a:ext cx="110700" cy="88200"/>
                  </a:xfrm>
                  <a:prstGeom prst="rect">
                    <a:avLst/>
                  </a:prstGeom>
                  <a:solidFill>
                    <a:srgbClr val="B6D7A8"/>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3"/>
                  <p:cNvSpPr/>
                  <p:nvPr/>
                </p:nvSpPr>
                <p:spPr>
                  <a:xfrm rot="-5400000">
                    <a:off x="2293737" y="4456928"/>
                    <a:ext cx="110700" cy="88200"/>
                  </a:xfrm>
                  <a:prstGeom prst="rect">
                    <a:avLst/>
                  </a:prstGeom>
                  <a:solidFill>
                    <a:srgbClr val="B6D7A8"/>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366" name="Google Shape;366;p13"/>
            <p:cNvSpPr txBox="1"/>
            <p:nvPr/>
          </p:nvSpPr>
          <p:spPr>
            <a:xfrm>
              <a:off x="5454450" y="3239550"/>
              <a:ext cx="1185300" cy="40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900"/>
                <a:t>Embeddings</a:t>
              </a:r>
              <a:endParaRPr sz="900"/>
            </a:p>
          </p:txBody>
        </p:sp>
      </p:grpSp>
      <p:grpSp>
        <p:nvGrpSpPr>
          <p:cNvPr id="367" name="Google Shape;367;p13"/>
          <p:cNvGrpSpPr/>
          <p:nvPr/>
        </p:nvGrpSpPr>
        <p:grpSpPr>
          <a:xfrm>
            <a:off x="7275542" y="480188"/>
            <a:ext cx="853134" cy="646500"/>
            <a:chOff x="826050" y="2341567"/>
            <a:chExt cx="853134" cy="646500"/>
          </a:xfrm>
        </p:grpSpPr>
        <p:sp>
          <p:nvSpPr>
            <p:cNvPr id="198" name="Google Shape;198;p13"/>
            <p:cNvSpPr/>
            <p:nvPr/>
          </p:nvSpPr>
          <p:spPr>
            <a:xfrm>
              <a:off x="826050" y="2378695"/>
              <a:ext cx="834600" cy="572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000"/>
            </a:p>
          </p:txBody>
        </p:sp>
        <p:sp>
          <p:nvSpPr>
            <p:cNvPr id="368" name="Google Shape;368;p13"/>
            <p:cNvSpPr txBox="1"/>
            <p:nvPr/>
          </p:nvSpPr>
          <p:spPr>
            <a:xfrm>
              <a:off x="844584" y="2341567"/>
              <a:ext cx="834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TW" sz="1000"/>
                <a:t>Detection</a:t>
              </a:r>
              <a:endParaRPr b="1" sz="1000"/>
            </a:p>
            <a:p>
              <a:pPr indent="0" lvl="0" marL="0" rtl="0" algn="ctr">
                <a:spcBef>
                  <a:spcPts val="0"/>
                </a:spcBef>
                <a:spcAft>
                  <a:spcPts val="0"/>
                </a:spcAft>
                <a:buNone/>
              </a:pPr>
              <a:r>
                <a:rPr b="1" lang="zh-TW" sz="1000"/>
                <a:t>Model</a:t>
              </a:r>
              <a:endParaRPr b="1" sz="1000"/>
            </a:p>
            <a:p>
              <a:pPr indent="0" lvl="0" marL="0" rtl="0" algn="ctr">
                <a:spcBef>
                  <a:spcPts val="0"/>
                </a:spcBef>
                <a:spcAft>
                  <a:spcPts val="0"/>
                </a:spcAft>
                <a:buNone/>
              </a:pPr>
              <a:r>
                <a:rPr b="1" lang="zh-TW" sz="1000"/>
                <a:t>Training</a:t>
              </a:r>
              <a:endParaRPr b="1" sz="1000"/>
            </a:p>
          </p:txBody>
        </p:sp>
      </p:grpSp>
      <p:cxnSp>
        <p:nvCxnSpPr>
          <p:cNvPr id="369" name="Google Shape;369;p13"/>
          <p:cNvCxnSpPr>
            <a:stCxn id="368" idx="3"/>
            <a:endCxn id="124" idx="1"/>
          </p:cNvCxnSpPr>
          <p:nvPr/>
        </p:nvCxnSpPr>
        <p:spPr>
          <a:xfrm>
            <a:off x="8128676" y="803438"/>
            <a:ext cx="246600" cy="408000"/>
          </a:xfrm>
          <a:prstGeom prst="straightConnector1">
            <a:avLst/>
          </a:prstGeom>
          <a:noFill/>
          <a:ln cap="flat" cmpd="sng" w="19050">
            <a:solidFill>
              <a:schemeClr val="dk2"/>
            </a:solidFill>
            <a:prstDash val="solid"/>
            <a:round/>
            <a:headEnd len="med" w="med" type="none"/>
            <a:tailEnd len="med" w="med" type="triangle"/>
          </a:ln>
        </p:spPr>
      </p:cxnSp>
      <p:grpSp>
        <p:nvGrpSpPr>
          <p:cNvPr id="370" name="Google Shape;370;p13"/>
          <p:cNvGrpSpPr/>
          <p:nvPr/>
        </p:nvGrpSpPr>
        <p:grpSpPr>
          <a:xfrm>
            <a:off x="1285625" y="4118009"/>
            <a:ext cx="1150200" cy="658667"/>
            <a:chOff x="1361825" y="3780025"/>
            <a:chExt cx="1150200" cy="658667"/>
          </a:xfrm>
        </p:grpSpPr>
        <p:sp>
          <p:nvSpPr>
            <p:cNvPr id="319" name="Google Shape;319;p13"/>
            <p:cNvSpPr/>
            <p:nvPr/>
          </p:nvSpPr>
          <p:spPr>
            <a:xfrm>
              <a:off x="1526725" y="3780025"/>
              <a:ext cx="853200" cy="5988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000"/>
            </a:p>
          </p:txBody>
        </p:sp>
        <p:sp>
          <p:nvSpPr>
            <p:cNvPr id="371" name="Google Shape;371;p13"/>
            <p:cNvSpPr txBox="1"/>
            <p:nvPr/>
          </p:nvSpPr>
          <p:spPr>
            <a:xfrm>
              <a:off x="1361825" y="3792192"/>
              <a:ext cx="1150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TW" sz="1000">
                  <a:solidFill>
                    <a:schemeClr val="dk1"/>
                  </a:solidFill>
                </a:rPr>
                <a:t>TTP</a:t>
              </a:r>
              <a:endParaRPr b="1" sz="1000">
                <a:solidFill>
                  <a:schemeClr val="dk1"/>
                </a:solidFill>
              </a:endParaRPr>
            </a:p>
            <a:p>
              <a:pPr indent="0" lvl="0" marL="0" rtl="0" algn="ctr">
                <a:spcBef>
                  <a:spcPts val="0"/>
                </a:spcBef>
                <a:spcAft>
                  <a:spcPts val="0"/>
                </a:spcAft>
                <a:buNone/>
              </a:pPr>
              <a:r>
                <a:rPr b="1" lang="zh-TW" sz="1000">
                  <a:solidFill>
                    <a:schemeClr val="dk1"/>
                  </a:solidFill>
                </a:rPr>
                <a:t>Graph</a:t>
              </a:r>
              <a:endParaRPr b="1" sz="1000">
                <a:solidFill>
                  <a:schemeClr val="dk1"/>
                </a:solidFill>
              </a:endParaRPr>
            </a:p>
            <a:p>
              <a:pPr indent="0" lvl="0" marL="0" rtl="0" algn="ctr">
                <a:spcBef>
                  <a:spcPts val="0"/>
                </a:spcBef>
                <a:spcAft>
                  <a:spcPts val="0"/>
                </a:spcAft>
                <a:buNone/>
              </a:pPr>
              <a:r>
                <a:rPr b="1" lang="zh-TW" sz="1000">
                  <a:solidFill>
                    <a:schemeClr val="dk1"/>
                  </a:solidFill>
                </a:rPr>
                <a:t>Reconstruction</a:t>
              </a:r>
              <a:endParaRPr/>
            </a:p>
          </p:txBody>
        </p:sp>
      </p:grpSp>
      <p:grpSp>
        <p:nvGrpSpPr>
          <p:cNvPr id="372" name="Google Shape;372;p13"/>
          <p:cNvGrpSpPr/>
          <p:nvPr/>
        </p:nvGrpSpPr>
        <p:grpSpPr>
          <a:xfrm>
            <a:off x="5181642" y="3084791"/>
            <a:ext cx="853134" cy="572700"/>
            <a:chOff x="826050" y="2378695"/>
            <a:chExt cx="853134" cy="572700"/>
          </a:xfrm>
        </p:grpSpPr>
        <p:sp>
          <p:nvSpPr>
            <p:cNvPr id="373" name="Google Shape;373;p13"/>
            <p:cNvSpPr/>
            <p:nvPr/>
          </p:nvSpPr>
          <p:spPr>
            <a:xfrm>
              <a:off x="826050" y="2378695"/>
              <a:ext cx="834600" cy="5727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000"/>
            </a:p>
          </p:txBody>
        </p:sp>
        <p:sp>
          <p:nvSpPr>
            <p:cNvPr id="167" name="Google Shape;167;p13"/>
            <p:cNvSpPr txBox="1"/>
            <p:nvPr/>
          </p:nvSpPr>
          <p:spPr>
            <a:xfrm>
              <a:off x="844584" y="2418604"/>
              <a:ext cx="834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TW" sz="1000"/>
                <a:t>Rule</a:t>
              </a:r>
              <a:endParaRPr b="1" sz="1000"/>
            </a:p>
            <a:p>
              <a:pPr indent="0" lvl="0" marL="0" rtl="0" algn="ctr">
                <a:spcBef>
                  <a:spcPts val="0"/>
                </a:spcBef>
                <a:spcAft>
                  <a:spcPts val="0"/>
                </a:spcAft>
                <a:buNone/>
              </a:pPr>
              <a:r>
                <a:rPr b="1" lang="zh-TW" sz="1000"/>
                <a:t>Converter</a:t>
              </a:r>
              <a:endParaRPr b="1" sz="1000"/>
            </a:p>
          </p:txBody>
        </p:sp>
      </p:grpSp>
      <p:cxnSp>
        <p:nvCxnSpPr>
          <p:cNvPr id="374" name="Google Shape;374;p13"/>
          <p:cNvCxnSpPr/>
          <p:nvPr/>
        </p:nvCxnSpPr>
        <p:spPr>
          <a:xfrm>
            <a:off x="6047336" y="3371147"/>
            <a:ext cx="378900" cy="0"/>
          </a:xfrm>
          <a:prstGeom prst="straightConnector1">
            <a:avLst/>
          </a:prstGeom>
          <a:noFill/>
          <a:ln cap="flat" cmpd="sng" w="19050">
            <a:solidFill>
              <a:schemeClr val="dk2"/>
            </a:solidFill>
            <a:prstDash val="solid"/>
            <a:round/>
            <a:headEnd len="med" w="med" type="none"/>
            <a:tailEnd len="med" w="med" type="triangle"/>
          </a:ln>
        </p:spPr>
      </p:cxnSp>
      <p:grpSp>
        <p:nvGrpSpPr>
          <p:cNvPr id="375" name="Google Shape;375;p13"/>
          <p:cNvGrpSpPr/>
          <p:nvPr/>
        </p:nvGrpSpPr>
        <p:grpSpPr>
          <a:xfrm>
            <a:off x="7723612" y="2220602"/>
            <a:ext cx="1032462" cy="572700"/>
            <a:chOff x="826050" y="2378695"/>
            <a:chExt cx="853134" cy="572700"/>
          </a:xfrm>
        </p:grpSpPr>
        <p:sp>
          <p:nvSpPr>
            <p:cNvPr id="376" name="Google Shape;376;p13"/>
            <p:cNvSpPr/>
            <p:nvPr/>
          </p:nvSpPr>
          <p:spPr>
            <a:xfrm>
              <a:off x="826050" y="2378695"/>
              <a:ext cx="834600" cy="5727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000"/>
            </a:p>
          </p:txBody>
        </p:sp>
        <p:sp>
          <p:nvSpPr>
            <p:cNvPr id="317" name="Google Shape;317;p13"/>
            <p:cNvSpPr txBox="1"/>
            <p:nvPr/>
          </p:nvSpPr>
          <p:spPr>
            <a:xfrm>
              <a:off x="844584" y="2418604"/>
              <a:ext cx="834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TW" sz="1000"/>
                <a:t>Multi-process Matcher</a:t>
              </a:r>
              <a:endParaRPr b="1" sz="1000"/>
            </a:p>
          </p:txBody>
        </p:sp>
      </p:grpSp>
      <p:grpSp>
        <p:nvGrpSpPr>
          <p:cNvPr id="377" name="Google Shape;377;p13"/>
          <p:cNvGrpSpPr/>
          <p:nvPr/>
        </p:nvGrpSpPr>
        <p:grpSpPr>
          <a:xfrm>
            <a:off x="5529775" y="2150676"/>
            <a:ext cx="747827" cy="646500"/>
            <a:chOff x="816694" y="2320230"/>
            <a:chExt cx="841200" cy="646500"/>
          </a:xfrm>
        </p:grpSpPr>
        <p:sp>
          <p:nvSpPr>
            <p:cNvPr id="378" name="Google Shape;378;p13"/>
            <p:cNvSpPr/>
            <p:nvPr/>
          </p:nvSpPr>
          <p:spPr>
            <a:xfrm>
              <a:off x="826030" y="2386804"/>
              <a:ext cx="799800" cy="5079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000"/>
            </a:p>
          </p:txBody>
        </p:sp>
        <p:sp>
          <p:nvSpPr>
            <p:cNvPr id="200" name="Google Shape;200;p13"/>
            <p:cNvSpPr txBox="1"/>
            <p:nvPr/>
          </p:nvSpPr>
          <p:spPr>
            <a:xfrm>
              <a:off x="816694" y="2320230"/>
              <a:ext cx="841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TW" sz="1000"/>
                <a:t>Valid Rule</a:t>
              </a:r>
              <a:endParaRPr b="1" sz="1000"/>
            </a:p>
            <a:p>
              <a:pPr indent="0" lvl="0" marL="0" rtl="0" algn="ctr">
                <a:spcBef>
                  <a:spcPts val="0"/>
                </a:spcBef>
                <a:spcAft>
                  <a:spcPts val="0"/>
                </a:spcAft>
                <a:buNone/>
              </a:pPr>
              <a:r>
                <a:rPr b="1" lang="zh-TW" sz="1000"/>
                <a:t>Filter</a:t>
              </a:r>
              <a:endParaRPr b="1" sz="1000"/>
            </a:p>
          </p:txBody>
        </p:sp>
      </p:grpSp>
      <p:grpSp>
        <p:nvGrpSpPr>
          <p:cNvPr id="379" name="Google Shape;379;p13"/>
          <p:cNvGrpSpPr/>
          <p:nvPr/>
        </p:nvGrpSpPr>
        <p:grpSpPr>
          <a:xfrm>
            <a:off x="6484594" y="2250233"/>
            <a:ext cx="691787" cy="136727"/>
            <a:chOff x="2193900" y="4331067"/>
            <a:chExt cx="1002300" cy="317600"/>
          </a:xfrm>
        </p:grpSpPr>
        <p:grpSp>
          <p:nvGrpSpPr>
            <p:cNvPr id="380" name="Google Shape;380;p13"/>
            <p:cNvGrpSpPr/>
            <p:nvPr/>
          </p:nvGrpSpPr>
          <p:grpSpPr>
            <a:xfrm>
              <a:off x="2345400" y="4331067"/>
              <a:ext cx="850800" cy="210000"/>
              <a:chOff x="863475" y="3440001"/>
              <a:chExt cx="850800" cy="210000"/>
            </a:xfrm>
          </p:grpSpPr>
          <p:sp>
            <p:nvSpPr>
              <p:cNvPr id="381" name="Google Shape;381;p13"/>
              <p:cNvSpPr/>
              <p:nvPr/>
            </p:nvSpPr>
            <p:spPr>
              <a:xfrm>
                <a:off x="863475" y="3440001"/>
                <a:ext cx="850800" cy="21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 name="Google Shape;382;p13"/>
              <p:cNvGrpSpPr/>
              <p:nvPr/>
            </p:nvGrpSpPr>
            <p:grpSpPr>
              <a:xfrm>
                <a:off x="924067" y="3456438"/>
                <a:ext cx="716204" cy="137400"/>
                <a:chOff x="6852694" y="513663"/>
                <a:chExt cx="716204" cy="137400"/>
              </a:xfrm>
            </p:grpSpPr>
            <p:grpSp>
              <p:nvGrpSpPr>
                <p:cNvPr id="383" name="Google Shape;383;p13"/>
                <p:cNvGrpSpPr/>
                <p:nvPr/>
              </p:nvGrpSpPr>
              <p:grpSpPr>
                <a:xfrm>
                  <a:off x="6852694" y="513663"/>
                  <a:ext cx="502500" cy="137400"/>
                  <a:chOff x="6842895" y="2406763"/>
                  <a:chExt cx="502500" cy="137400"/>
                </a:xfrm>
              </p:grpSpPr>
              <p:sp>
                <p:nvSpPr>
                  <p:cNvPr id="384" name="Google Shape;384;p13"/>
                  <p:cNvSpPr/>
                  <p:nvPr/>
                </p:nvSpPr>
                <p:spPr>
                  <a:xfrm>
                    <a:off x="6842895" y="2406763"/>
                    <a:ext cx="127200" cy="137400"/>
                  </a:xfrm>
                  <a:prstGeom prst="ellipse">
                    <a:avLst/>
                  </a:prstGeom>
                  <a:noFill/>
                  <a:ln cap="flat" cmpd="sng" w="28575">
                    <a:solidFill>
                      <a:srgbClr val="C488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5" name="Google Shape;385;p13"/>
                  <p:cNvCxnSpPr>
                    <a:stCxn id="384" idx="6"/>
                    <a:endCxn id="386" idx="1"/>
                  </p:cNvCxnSpPr>
                  <p:nvPr/>
                </p:nvCxnSpPr>
                <p:spPr>
                  <a:xfrm>
                    <a:off x="6970095" y="2475463"/>
                    <a:ext cx="375300" cy="8400"/>
                  </a:xfrm>
                  <a:prstGeom prst="straightConnector1">
                    <a:avLst/>
                  </a:prstGeom>
                  <a:noFill/>
                  <a:ln cap="flat" cmpd="sng" w="9525">
                    <a:solidFill>
                      <a:schemeClr val="dk2"/>
                    </a:solidFill>
                    <a:prstDash val="solid"/>
                    <a:round/>
                    <a:headEnd len="med" w="med" type="none"/>
                    <a:tailEnd len="med" w="med" type="triangle"/>
                  </a:ln>
                </p:spPr>
              </p:cxnSp>
            </p:grpSp>
            <p:sp>
              <p:nvSpPr>
                <p:cNvPr id="386" name="Google Shape;386;p13"/>
                <p:cNvSpPr/>
                <p:nvPr/>
              </p:nvSpPr>
              <p:spPr>
                <a:xfrm>
                  <a:off x="7355073" y="538383"/>
                  <a:ext cx="213825" cy="104500"/>
                </a:xfrm>
                <a:prstGeom prst="flowChartDecision">
                  <a:avLst/>
                </a:prstGeom>
                <a:noFill/>
                <a:ln cap="flat" cmpd="sng" w="2857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87" name="Google Shape;387;p13"/>
            <p:cNvGrpSpPr/>
            <p:nvPr/>
          </p:nvGrpSpPr>
          <p:grpSpPr>
            <a:xfrm>
              <a:off x="2269650" y="4384867"/>
              <a:ext cx="850800" cy="210000"/>
              <a:chOff x="863475" y="3440001"/>
              <a:chExt cx="850800" cy="210000"/>
            </a:xfrm>
          </p:grpSpPr>
          <p:sp>
            <p:nvSpPr>
              <p:cNvPr id="388" name="Google Shape;388;p13"/>
              <p:cNvSpPr/>
              <p:nvPr/>
            </p:nvSpPr>
            <p:spPr>
              <a:xfrm>
                <a:off x="863475" y="3440001"/>
                <a:ext cx="850800" cy="21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9" name="Google Shape;389;p13"/>
              <p:cNvGrpSpPr/>
              <p:nvPr/>
            </p:nvGrpSpPr>
            <p:grpSpPr>
              <a:xfrm>
                <a:off x="924067" y="3456438"/>
                <a:ext cx="716204" cy="137400"/>
                <a:chOff x="6852694" y="513663"/>
                <a:chExt cx="716204" cy="137400"/>
              </a:xfrm>
            </p:grpSpPr>
            <p:grpSp>
              <p:nvGrpSpPr>
                <p:cNvPr id="390" name="Google Shape;390;p13"/>
                <p:cNvGrpSpPr/>
                <p:nvPr/>
              </p:nvGrpSpPr>
              <p:grpSpPr>
                <a:xfrm>
                  <a:off x="6852694" y="513663"/>
                  <a:ext cx="502500" cy="137400"/>
                  <a:chOff x="6842895" y="2406763"/>
                  <a:chExt cx="502500" cy="137400"/>
                </a:xfrm>
              </p:grpSpPr>
              <p:sp>
                <p:nvSpPr>
                  <p:cNvPr id="391" name="Google Shape;391;p13"/>
                  <p:cNvSpPr/>
                  <p:nvPr/>
                </p:nvSpPr>
                <p:spPr>
                  <a:xfrm>
                    <a:off x="6842895" y="2406763"/>
                    <a:ext cx="127200" cy="137400"/>
                  </a:xfrm>
                  <a:prstGeom prst="ellipse">
                    <a:avLst/>
                  </a:prstGeom>
                  <a:noFill/>
                  <a:ln cap="flat" cmpd="sng" w="28575">
                    <a:solidFill>
                      <a:srgbClr val="C488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2" name="Google Shape;392;p13"/>
                  <p:cNvCxnSpPr>
                    <a:stCxn id="391" idx="6"/>
                    <a:endCxn id="393" idx="1"/>
                  </p:cNvCxnSpPr>
                  <p:nvPr/>
                </p:nvCxnSpPr>
                <p:spPr>
                  <a:xfrm>
                    <a:off x="6970095" y="2475463"/>
                    <a:ext cx="375300" cy="8400"/>
                  </a:xfrm>
                  <a:prstGeom prst="straightConnector1">
                    <a:avLst/>
                  </a:prstGeom>
                  <a:noFill/>
                  <a:ln cap="flat" cmpd="sng" w="9525">
                    <a:solidFill>
                      <a:schemeClr val="dk2"/>
                    </a:solidFill>
                    <a:prstDash val="solid"/>
                    <a:round/>
                    <a:headEnd len="med" w="med" type="none"/>
                    <a:tailEnd len="med" w="med" type="triangle"/>
                  </a:ln>
                </p:spPr>
              </p:cxnSp>
            </p:grpSp>
            <p:sp>
              <p:nvSpPr>
                <p:cNvPr id="393" name="Google Shape;393;p13"/>
                <p:cNvSpPr/>
                <p:nvPr/>
              </p:nvSpPr>
              <p:spPr>
                <a:xfrm>
                  <a:off x="7355073" y="538383"/>
                  <a:ext cx="213825" cy="104500"/>
                </a:xfrm>
                <a:prstGeom prst="flowChartDecision">
                  <a:avLst/>
                </a:prstGeom>
                <a:noFill/>
                <a:ln cap="flat" cmpd="sng" w="2857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4" name="Google Shape;394;p13"/>
            <p:cNvGrpSpPr/>
            <p:nvPr/>
          </p:nvGrpSpPr>
          <p:grpSpPr>
            <a:xfrm>
              <a:off x="2193900" y="4438667"/>
              <a:ext cx="850800" cy="210000"/>
              <a:chOff x="863475" y="3440001"/>
              <a:chExt cx="850800" cy="210000"/>
            </a:xfrm>
          </p:grpSpPr>
          <p:sp>
            <p:nvSpPr>
              <p:cNvPr id="395" name="Google Shape;395;p13"/>
              <p:cNvSpPr/>
              <p:nvPr/>
            </p:nvSpPr>
            <p:spPr>
              <a:xfrm>
                <a:off x="863475" y="3440001"/>
                <a:ext cx="850800" cy="21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6" name="Google Shape;396;p13"/>
              <p:cNvGrpSpPr/>
              <p:nvPr/>
            </p:nvGrpSpPr>
            <p:grpSpPr>
              <a:xfrm>
                <a:off x="924067" y="3456438"/>
                <a:ext cx="716204" cy="137400"/>
                <a:chOff x="6852694" y="513663"/>
                <a:chExt cx="716204" cy="137400"/>
              </a:xfrm>
            </p:grpSpPr>
            <p:grpSp>
              <p:nvGrpSpPr>
                <p:cNvPr id="397" name="Google Shape;397;p13"/>
                <p:cNvGrpSpPr/>
                <p:nvPr/>
              </p:nvGrpSpPr>
              <p:grpSpPr>
                <a:xfrm>
                  <a:off x="6852694" y="513663"/>
                  <a:ext cx="502500" cy="137400"/>
                  <a:chOff x="6842895" y="2406763"/>
                  <a:chExt cx="502500" cy="137400"/>
                </a:xfrm>
              </p:grpSpPr>
              <p:sp>
                <p:nvSpPr>
                  <p:cNvPr id="398" name="Google Shape;398;p13"/>
                  <p:cNvSpPr/>
                  <p:nvPr/>
                </p:nvSpPr>
                <p:spPr>
                  <a:xfrm>
                    <a:off x="6842895" y="2406763"/>
                    <a:ext cx="127200" cy="137400"/>
                  </a:xfrm>
                  <a:prstGeom prst="ellipse">
                    <a:avLst/>
                  </a:prstGeom>
                  <a:noFill/>
                  <a:ln cap="flat" cmpd="sng" w="28575">
                    <a:solidFill>
                      <a:srgbClr val="C488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9" name="Google Shape;399;p13"/>
                  <p:cNvCxnSpPr>
                    <a:stCxn id="398" idx="6"/>
                    <a:endCxn id="400" idx="1"/>
                  </p:cNvCxnSpPr>
                  <p:nvPr/>
                </p:nvCxnSpPr>
                <p:spPr>
                  <a:xfrm>
                    <a:off x="6970095" y="2475463"/>
                    <a:ext cx="375300" cy="8400"/>
                  </a:xfrm>
                  <a:prstGeom prst="straightConnector1">
                    <a:avLst/>
                  </a:prstGeom>
                  <a:noFill/>
                  <a:ln cap="flat" cmpd="sng" w="9525">
                    <a:solidFill>
                      <a:schemeClr val="dk2"/>
                    </a:solidFill>
                    <a:prstDash val="solid"/>
                    <a:round/>
                    <a:headEnd len="med" w="med" type="none"/>
                    <a:tailEnd len="med" w="med" type="triangle"/>
                  </a:ln>
                </p:spPr>
              </p:cxnSp>
            </p:grpSp>
            <p:sp>
              <p:nvSpPr>
                <p:cNvPr id="400" name="Google Shape;400;p13"/>
                <p:cNvSpPr/>
                <p:nvPr/>
              </p:nvSpPr>
              <p:spPr>
                <a:xfrm>
                  <a:off x="7355073" y="538383"/>
                  <a:ext cx="213825" cy="104500"/>
                </a:xfrm>
                <a:prstGeom prst="flowChartDecision">
                  <a:avLst/>
                </a:prstGeom>
                <a:noFill/>
                <a:ln cap="flat" cmpd="sng" w="2857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401" name="Google Shape;401;p13"/>
          <p:cNvGrpSpPr/>
          <p:nvPr/>
        </p:nvGrpSpPr>
        <p:grpSpPr>
          <a:xfrm>
            <a:off x="6729575" y="2329577"/>
            <a:ext cx="453982" cy="415389"/>
            <a:chOff x="1541665" y="4111886"/>
            <a:chExt cx="534222" cy="1527167"/>
          </a:xfrm>
        </p:grpSpPr>
        <p:sp>
          <p:nvSpPr>
            <p:cNvPr id="402" name="Google Shape;402;p13"/>
            <p:cNvSpPr txBox="1"/>
            <p:nvPr/>
          </p:nvSpPr>
          <p:spPr>
            <a:xfrm>
              <a:off x="1577587" y="4111886"/>
              <a:ext cx="498300" cy="1358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sz="400">
                <a:solidFill>
                  <a:srgbClr val="434343"/>
                </a:solidFill>
              </a:endParaRPr>
            </a:p>
            <a:p>
              <a:pPr indent="0" lvl="0" marL="0" rtl="0" algn="l">
                <a:spcBef>
                  <a:spcPts val="0"/>
                </a:spcBef>
                <a:spcAft>
                  <a:spcPts val="0"/>
                </a:spcAft>
                <a:buNone/>
              </a:pPr>
              <a:r>
                <a:t/>
              </a:r>
              <a:endParaRPr sz="400">
                <a:solidFill>
                  <a:srgbClr val="434343"/>
                </a:solidFill>
              </a:endParaRPr>
            </a:p>
            <a:p>
              <a:pPr indent="0" lvl="0" marL="0" rtl="0" algn="l">
                <a:spcBef>
                  <a:spcPts val="0"/>
                </a:spcBef>
                <a:spcAft>
                  <a:spcPts val="0"/>
                </a:spcAft>
                <a:buNone/>
              </a:pPr>
              <a:r>
                <a:t/>
              </a:r>
              <a:endParaRPr sz="400">
                <a:solidFill>
                  <a:srgbClr val="434343"/>
                </a:solidFill>
              </a:endParaRPr>
            </a:p>
          </p:txBody>
        </p:sp>
        <p:sp>
          <p:nvSpPr>
            <p:cNvPr id="403" name="Google Shape;403;p13"/>
            <p:cNvSpPr txBox="1"/>
            <p:nvPr/>
          </p:nvSpPr>
          <p:spPr>
            <a:xfrm>
              <a:off x="1541665" y="4323553"/>
              <a:ext cx="498300" cy="13155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zh-TW" sz="100">
                  <a:solidFill>
                    <a:srgbClr val="38761D"/>
                  </a:solidFill>
                </a:rPr>
                <a:t>selection</a:t>
              </a:r>
              <a:r>
                <a:rPr lang="zh-TW" sz="100">
                  <a:solidFill>
                    <a:srgbClr val="6AA84F"/>
                  </a:solidFill>
                </a:rPr>
                <a:t>:</a:t>
              </a:r>
              <a:endParaRPr sz="100">
                <a:solidFill>
                  <a:srgbClr val="6AA84F"/>
                </a:solidFill>
              </a:endParaRPr>
            </a:p>
            <a:p>
              <a:pPr indent="0" lvl="0" marL="0" rtl="0" algn="l">
                <a:spcBef>
                  <a:spcPts val="0"/>
                </a:spcBef>
                <a:spcAft>
                  <a:spcPts val="0"/>
                </a:spcAft>
                <a:buNone/>
              </a:pPr>
              <a:r>
                <a:rPr lang="zh-TW" sz="100">
                  <a:solidFill>
                    <a:srgbClr val="434343"/>
                  </a:solidFill>
                </a:rPr>
                <a:t>    - ZZZ: ^A.*B$</a:t>
              </a:r>
              <a:endParaRPr sz="100">
                <a:solidFill>
                  <a:srgbClr val="434343"/>
                </a:solidFill>
              </a:endParaRPr>
            </a:p>
            <a:p>
              <a:pPr indent="0" lvl="0" marL="0" rtl="0" algn="l">
                <a:spcBef>
                  <a:spcPts val="0"/>
                </a:spcBef>
                <a:spcAft>
                  <a:spcPts val="0"/>
                </a:spcAft>
                <a:buNone/>
              </a:pPr>
              <a:r>
                <a:rPr lang="zh-TW" sz="100">
                  <a:solidFill>
                    <a:srgbClr val="38761D"/>
                  </a:solidFill>
                </a:rPr>
                <a:t>filter:</a:t>
              </a:r>
              <a:endParaRPr sz="100">
                <a:solidFill>
                  <a:srgbClr val="38761D"/>
                </a:solidFill>
              </a:endParaRPr>
            </a:p>
            <a:p>
              <a:pPr indent="0" lvl="0" marL="0" rtl="0" algn="l">
                <a:spcBef>
                  <a:spcPts val="0"/>
                </a:spcBef>
                <a:spcAft>
                  <a:spcPts val="0"/>
                </a:spcAft>
                <a:buNone/>
              </a:pPr>
              <a:r>
                <a:rPr lang="zh-TW" sz="100">
                  <a:solidFill>
                    <a:srgbClr val="C9DAF8"/>
                  </a:solidFill>
                </a:rPr>
                <a:t>   </a:t>
              </a:r>
              <a:r>
                <a:rPr lang="zh-TW" sz="100">
                  <a:solidFill>
                    <a:srgbClr val="434343"/>
                  </a:solidFill>
                </a:rPr>
                <a:t> - XXX: ^(?=.*H)(?=.*I).*$</a:t>
              </a:r>
              <a:endParaRPr sz="100">
                <a:solidFill>
                  <a:srgbClr val="434343"/>
                </a:solidFill>
              </a:endParaRPr>
            </a:p>
          </p:txBody>
        </p:sp>
      </p:grpSp>
      <p:cxnSp>
        <p:nvCxnSpPr>
          <p:cNvPr id="404" name="Google Shape;404;p13"/>
          <p:cNvCxnSpPr>
            <a:stCxn id="200" idx="3"/>
          </p:cNvCxnSpPr>
          <p:nvPr/>
        </p:nvCxnSpPr>
        <p:spPr>
          <a:xfrm>
            <a:off x="6277602" y="2473926"/>
            <a:ext cx="451800" cy="0"/>
          </a:xfrm>
          <a:prstGeom prst="straightConnector1">
            <a:avLst/>
          </a:prstGeom>
          <a:noFill/>
          <a:ln cap="flat" cmpd="sng" w="19050">
            <a:solidFill>
              <a:schemeClr val="dk2"/>
            </a:solidFill>
            <a:prstDash val="solid"/>
            <a:round/>
            <a:headEnd len="med" w="med" type="none"/>
            <a:tailEnd len="med" w="med" type="triangle"/>
          </a:ln>
        </p:spPr>
      </p:cxnSp>
      <p:cxnSp>
        <p:nvCxnSpPr>
          <p:cNvPr id="405" name="Google Shape;405;p13"/>
          <p:cNvCxnSpPr>
            <a:endCxn id="317" idx="1"/>
          </p:cNvCxnSpPr>
          <p:nvPr/>
        </p:nvCxnSpPr>
        <p:spPr>
          <a:xfrm>
            <a:off x="7344341" y="2489711"/>
            <a:ext cx="401700" cy="17100"/>
          </a:xfrm>
          <a:prstGeom prst="straightConnector1">
            <a:avLst/>
          </a:prstGeom>
          <a:noFill/>
          <a:ln cap="flat" cmpd="sng" w="19050">
            <a:solidFill>
              <a:schemeClr val="dk2"/>
            </a:solidFill>
            <a:prstDash val="solid"/>
            <a:round/>
            <a:headEnd len="med" w="med" type="none"/>
            <a:tailEnd len="med" w="med" type="triangle"/>
          </a:ln>
        </p:spPr>
      </p:cxnSp>
      <p:sp>
        <p:nvSpPr>
          <p:cNvPr id="406" name="Google Shape;406;p13"/>
          <p:cNvSpPr txBox="1"/>
          <p:nvPr/>
        </p:nvSpPr>
        <p:spPr>
          <a:xfrm>
            <a:off x="6119875" y="1831571"/>
            <a:ext cx="2276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800"/>
              <a:t>Triplets / Custom Field Map / Valid Rules</a:t>
            </a:r>
            <a:endParaRPr sz="800"/>
          </a:p>
        </p:txBody>
      </p:sp>
      <p:sp>
        <p:nvSpPr>
          <p:cNvPr id="407" name="Google Shape;407;p13"/>
          <p:cNvSpPr/>
          <p:nvPr/>
        </p:nvSpPr>
        <p:spPr>
          <a:xfrm>
            <a:off x="3925775" y="1785850"/>
            <a:ext cx="5171100" cy="2808900"/>
          </a:xfrm>
          <a:prstGeom prst="rect">
            <a:avLst/>
          </a:prstGeom>
          <a:solidFill>
            <a:srgbClr val="FFFFFF">
              <a:alpha val="8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3"/>
          <p:cNvSpPr/>
          <p:nvPr/>
        </p:nvSpPr>
        <p:spPr>
          <a:xfrm>
            <a:off x="6900" y="3018925"/>
            <a:ext cx="3918900" cy="2037900"/>
          </a:xfrm>
          <a:prstGeom prst="rect">
            <a:avLst/>
          </a:prstGeom>
          <a:solidFill>
            <a:srgbClr val="FFFFFF">
              <a:alpha val="8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3"/>
          <p:cNvSpPr/>
          <p:nvPr/>
        </p:nvSpPr>
        <p:spPr>
          <a:xfrm>
            <a:off x="131225" y="707150"/>
            <a:ext cx="3794700" cy="2037900"/>
          </a:xfrm>
          <a:prstGeom prst="rect">
            <a:avLst/>
          </a:prstGeom>
          <a:solidFill>
            <a:srgbClr val="FFFFFF">
              <a:alpha val="8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3"/>
          <p:cNvSpPr/>
          <p:nvPr/>
        </p:nvSpPr>
        <p:spPr>
          <a:xfrm>
            <a:off x="7247275" y="151075"/>
            <a:ext cx="1849500" cy="1634700"/>
          </a:xfrm>
          <a:prstGeom prst="rect">
            <a:avLst/>
          </a:prstGeom>
          <a:solidFill>
            <a:srgbClr val="FFFFFF">
              <a:alpha val="8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3"/>
          <p:cNvSpPr/>
          <p:nvPr/>
        </p:nvSpPr>
        <p:spPr>
          <a:xfrm>
            <a:off x="3148900" y="2403175"/>
            <a:ext cx="4574700" cy="1476000"/>
          </a:xfrm>
          <a:prstGeom prst="rect">
            <a:avLst/>
          </a:prstGeom>
          <a:solidFill>
            <a:schemeClr val="lt2"/>
          </a:solid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The key idea of this module is to embed components of a KG including entities and relations into continuous vector spaces. Those entity and relation embeddings can further be used to train the FFNN model </a:t>
            </a:r>
            <a:r>
              <a:rPr lang="zh-TW">
                <a:solidFill>
                  <a:srgbClr val="CC0000"/>
                </a:solidFill>
              </a:rPr>
              <a:t>while preserving the inherent structure of the triplets.</a:t>
            </a:r>
            <a:endParaRPr>
              <a:solidFill>
                <a:srgbClr val="CC0000"/>
              </a:solidFill>
            </a:endParaRPr>
          </a:p>
        </p:txBody>
      </p:sp>
      <p:cxnSp>
        <p:nvCxnSpPr>
          <p:cNvPr id="412" name="Google Shape;412;p13"/>
          <p:cNvCxnSpPr>
            <a:stCxn id="325" idx="2"/>
          </p:cNvCxnSpPr>
          <p:nvPr/>
        </p:nvCxnSpPr>
        <p:spPr>
          <a:xfrm>
            <a:off x="5730176" y="1127525"/>
            <a:ext cx="0" cy="1294200"/>
          </a:xfrm>
          <a:prstGeom prst="straightConnector1">
            <a:avLst/>
          </a:prstGeom>
          <a:noFill/>
          <a:ln cap="flat" cmpd="sng" w="19050">
            <a:solidFill>
              <a:srgbClr val="6AA84F"/>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grpSp>
        <p:nvGrpSpPr>
          <p:cNvPr id="550" name="Google Shape;550;p22"/>
          <p:cNvGrpSpPr/>
          <p:nvPr/>
        </p:nvGrpSpPr>
        <p:grpSpPr>
          <a:xfrm>
            <a:off x="468525" y="590900"/>
            <a:ext cx="3303299" cy="4646026"/>
            <a:chOff x="3399000" y="445025"/>
            <a:chExt cx="3303299" cy="4646026"/>
          </a:xfrm>
        </p:grpSpPr>
        <p:grpSp>
          <p:nvGrpSpPr>
            <p:cNvPr id="551" name="Google Shape;551;p22"/>
            <p:cNvGrpSpPr/>
            <p:nvPr/>
          </p:nvGrpSpPr>
          <p:grpSpPr>
            <a:xfrm>
              <a:off x="3399000" y="445025"/>
              <a:ext cx="1651649" cy="4646026"/>
              <a:chOff x="833350" y="497475"/>
              <a:chExt cx="1651649" cy="4646026"/>
            </a:xfrm>
          </p:grpSpPr>
          <p:pic>
            <p:nvPicPr>
              <p:cNvPr id="552" name="Google Shape;552;p22"/>
              <p:cNvPicPr preferRelativeResize="0"/>
              <p:nvPr/>
            </p:nvPicPr>
            <p:blipFill rotWithShape="1">
              <a:blip r:embed="rId3">
                <a:alphaModFix/>
              </a:blip>
              <a:srcRect b="0" l="0" r="82493" t="3984"/>
              <a:stretch/>
            </p:blipFill>
            <p:spPr>
              <a:xfrm>
                <a:off x="833350" y="497475"/>
                <a:ext cx="825824" cy="4646026"/>
              </a:xfrm>
              <a:prstGeom prst="rect">
                <a:avLst/>
              </a:prstGeom>
              <a:noFill/>
              <a:ln>
                <a:noFill/>
              </a:ln>
            </p:spPr>
          </p:pic>
          <p:pic>
            <p:nvPicPr>
              <p:cNvPr id="553" name="Google Shape;553;p22"/>
              <p:cNvPicPr preferRelativeResize="0"/>
              <p:nvPr/>
            </p:nvPicPr>
            <p:blipFill rotWithShape="1">
              <a:blip r:embed="rId3">
                <a:alphaModFix/>
              </a:blip>
              <a:srcRect b="0" l="30488" r="52005" t="3984"/>
              <a:stretch/>
            </p:blipFill>
            <p:spPr>
              <a:xfrm>
                <a:off x="1659175" y="497475"/>
                <a:ext cx="825824" cy="4646026"/>
              </a:xfrm>
              <a:prstGeom prst="rect">
                <a:avLst/>
              </a:prstGeom>
              <a:noFill/>
              <a:ln>
                <a:noFill/>
              </a:ln>
            </p:spPr>
          </p:pic>
        </p:grpSp>
        <p:pic>
          <p:nvPicPr>
            <p:cNvPr id="554" name="Google Shape;554;p22"/>
            <p:cNvPicPr preferRelativeResize="0"/>
            <p:nvPr/>
          </p:nvPicPr>
          <p:blipFill rotWithShape="1">
            <a:blip r:embed="rId3">
              <a:alphaModFix/>
            </a:blip>
            <a:srcRect b="0" l="79978" r="3529" t="3984"/>
            <a:stretch/>
          </p:blipFill>
          <p:spPr>
            <a:xfrm>
              <a:off x="5924325" y="445025"/>
              <a:ext cx="777974" cy="4646026"/>
            </a:xfrm>
            <a:prstGeom prst="rect">
              <a:avLst/>
            </a:prstGeom>
            <a:noFill/>
            <a:ln>
              <a:noFill/>
            </a:ln>
          </p:spPr>
        </p:pic>
        <p:pic>
          <p:nvPicPr>
            <p:cNvPr id="555" name="Google Shape;555;p22"/>
            <p:cNvPicPr preferRelativeResize="0"/>
            <p:nvPr/>
          </p:nvPicPr>
          <p:blipFill rotWithShape="1">
            <a:blip r:embed="rId3">
              <a:alphaModFix/>
            </a:blip>
            <a:srcRect b="0" l="47075" r="32720" t="3984"/>
            <a:stretch/>
          </p:blipFill>
          <p:spPr>
            <a:xfrm>
              <a:off x="4974450" y="445025"/>
              <a:ext cx="953099" cy="4646026"/>
            </a:xfrm>
            <a:prstGeom prst="rect">
              <a:avLst/>
            </a:prstGeom>
            <a:noFill/>
            <a:ln>
              <a:noFill/>
            </a:ln>
          </p:spPr>
        </p:pic>
      </p:grpSp>
      <p:grpSp>
        <p:nvGrpSpPr>
          <p:cNvPr id="556" name="Google Shape;556;p22"/>
          <p:cNvGrpSpPr/>
          <p:nvPr/>
        </p:nvGrpSpPr>
        <p:grpSpPr>
          <a:xfrm>
            <a:off x="-8682800" y="819500"/>
            <a:ext cx="8517850" cy="3605274"/>
            <a:chOff x="400400" y="1287850"/>
            <a:chExt cx="8517850" cy="3605274"/>
          </a:xfrm>
        </p:grpSpPr>
        <p:grpSp>
          <p:nvGrpSpPr>
            <p:cNvPr id="557" name="Google Shape;557;p22"/>
            <p:cNvGrpSpPr/>
            <p:nvPr/>
          </p:nvGrpSpPr>
          <p:grpSpPr>
            <a:xfrm>
              <a:off x="400400" y="1287850"/>
              <a:ext cx="8505700" cy="3605274"/>
              <a:chOff x="400400" y="1287850"/>
              <a:chExt cx="8505700" cy="3605274"/>
            </a:xfrm>
          </p:grpSpPr>
          <p:pic>
            <p:nvPicPr>
              <p:cNvPr id="558" name="Google Shape;558;p22"/>
              <p:cNvPicPr preferRelativeResize="0"/>
              <p:nvPr/>
            </p:nvPicPr>
            <p:blipFill rotWithShape="1">
              <a:blip r:embed="rId4">
                <a:alphaModFix/>
              </a:blip>
              <a:srcRect b="0" l="0" r="0" t="1883"/>
              <a:stretch/>
            </p:blipFill>
            <p:spPr>
              <a:xfrm>
                <a:off x="400400" y="1287850"/>
                <a:ext cx="2136900" cy="3605274"/>
              </a:xfrm>
              <a:prstGeom prst="rect">
                <a:avLst/>
              </a:prstGeom>
              <a:noFill/>
              <a:ln>
                <a:noFill/>
              </a:ln>
            </p:spPr>
          </p:pic>
          <p:pic>
            <p:nvPicPr>
              <p:cNvPr id="559" name="Google Shape;559;p22"/>
              <p:cNvPicPr preferRelativeResize="0"/>
              <p:nvPr/>
            </p:nvPicPr>
            <p:blipFill rotWithShape="1">
              <a:blip r:embed="rId5">
                <a:alphaModFix/>
              </a:blip>
              <a:srcRect b="51707" l="0" r="0" t="0"/>
              <a:stretch/>
            </p:blipFill>
            <p:spPr>
              <a:xfrm>
                <a:off x="2461100" y="1558204"/>
                <a:ext cx="2273250" cy="2483900"/>
              </a:xfrm>
              <a:prstGeom prst="rect">
                <a:avLst/>
              </a:prstGeom>
              <a:noFill/>
              <a:ln>
                <a:noFill/>
              </a:ln>
            </p:spPr>
          </p:pic>
          <p:pic>
            <p:nvPicPr>
              <p:cNvPr id="560" name="Google Shape;560;p22"/>
              <p:cNvPicPr preferRelativeResize="0"/>
              <p:nvPr/>
            </p:nvPicPr>
            <p:blipFill rotWithShape="1">
              <a:blip r:embed="rId5">
                <a:alphaModFix/>
              </a:blip>
              <a:srcRect b="0" l="0" r="0" t="46800"/>
              <a:stretch/>
            </p:blipFill>
            <p:spPr>
              <a:xfrm>
                <a:off x="4710031" y="1546044"/>
                <a:ext cx="2273250" cy="2736350"/>
              </a:xfrm>
              <a:prstGeom prst="rect">
                <a:avLst/>
              </a:prstGeom>
              <a:noFill/>
              <a:ln>
                <a:noFill/>
              </a:ln>
            </p:spPr>
          </p:pic>
          <p:pic>
            <p:nvPicPr>
              <p:cNvPr id="561" name="Google Shape;561;p22"/>
              <p:cNvPicPr preferRelativeResize="0"/>
              <p:nvPr/>
            </p:nvPicPr>
            <p:blipFill>
              <a:blip r:embed="rId6">
                <a:alphaModFix/>
              </a:blip>
              <a:stretch>
                <a:fillRect/>
              </a:stretch>
            </p:blipFill>
            <p:spPr>
              <a:xfrm>
                <a:off x="6983275" y="1558208"/>
                <a:ext cx="1922825" cy="1590567"/>
              </a:xfrm>
              <a:prstGeom prst="rect">
                <a:avLst/>
              </a:prstGeom>
              <a:noFill/>
              <a:ln>
                <a:noFill/>
              </a:ln>
            </p:spPr>
          </p:pic>
          <p:pic>
            <p:nvPicPr>
              <p:cNvPr id="562" name="Google Shape;562;p22"/>
              <p:cNvPicPr preferRelativeResize="0"/>
              <p:nvPr/>
            </p:nvPicPr>
            <p:blipFill rotWithShape="1">
              <a:blip r:embed="rId4">
                <a:alphaModFix/>
              </a:blip>
              <a:srcRect b="90240" l="0" r="0" t="1883"/>
              <a:stretch/>
            </p:blipFill>
            <p:spPr>
              <a:xfrm>
                <a:off x="2453075" y="1287850"/>
                <a:ext cx="2256950" cy="289375"/>
              </a:xfrm>
              <a:prstGeom prst="rect">
                <a:avLst/>
              </a:prstGeom>
              <a:noFill/>
              <a:ln>
                <a:noFill/>
              </a:ln>
            </p:spPr>
          </p:pic>
          <p:pic>
            <p:nvPicPr>
              <p:cNvPr id="563" name="Google Shape;563;p22"/>
              <p:cNvPicPr preferRelativeResize="0"/>
              <p:nvPr/>
            </p:nvPicPr>
            <p:blipFill rotWithShape="1">
              <a:blip r:embed="rId4">
                <a:alphaModFix/>
              </a:blip>
              <a:srcRect b="90240" l="0" r="0" t="1883"/>
              <a:stretch/>
            </p:blipFill>
            <p:spPr>
              <a:xfrm>
                <a:off x="4641975" y="1287850"/>
                <a:ext cx="2256950" cy="289375"/>
              </a:xfrm>
              <a:prstGeom prst="rect">
                <a:avLst/>
              </a:prstGeom>
              <a:noFill/>
              <a:ln>
                <a:noFill/>
              </a:ln>
            </p:spPr>
          </p:pic>
        </p:grpSp>
        <p:pic>
          <p:nvPicPr>
            <p:cNvPr id="564" name="Google Shape;564;p22"/>
            <p:cNvPicPr preferRelativeResize="0"/>
            <p:nvPr/>
          </p:nvPicPr>
          <p:blipFill rotWithShape="1">
            <a:blip r:embed="rId4">
              <a:alphaModFix/>
            </a:blip>
            <a:srcRect b="90240" l="0" r="0" t="1883"/>
            <a:stretch/>
          </p:blipFill>
          <p:spPr>
            <a:xfrm>
              <a:off x="6995425" y="1287850"/>
              <a:ext cx="1922825" cy="289375"/>
            </a:xfrm>
            <a:prstGeom prst="rect">
              <a:avLst/>
            </a:prstGeom>
            <a:noFill/>
            <a:ln>
              <a:noFill/>
            </a:ln>
          </p:spPr>
        </p:pic>
      </p:grpSp>
      <p:sp>
        <p:nvSpPr>
          <p:cNvPr id="565" name="Google Shape;565;p22"/>
          <p:cNvSpPr txBox="1"/>
          <p:nvPr/>
        </p:nvSpPr>
        <p:spPr>
          <a:xfrm>
            <a:off x="342375" y="71900"/>
            <a:ext cx="8607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事實上，</a:t>
            </a:r>
            <a:r>
              <a:rPr lang="zh-TW"/>
              <a:t>從 2010~2022 </a:t>
            </a:r>
            <a:r>
              <a:rPr lang="zh-TW"/>
              <a:t>已經出現許多 KGE 的模型，參考近期論文（Watson, ShadeWatcher） 以及考量實作可能性後，挑選了八個模型來實驗。</a:t>
            </a:r>
            <a:endParaRPr/>
          </a:p>
        </p:txBody>
      </p:sp>
      <p:sp>
        <p:nvSpPr>
          <p:cNvPr id="566" name="Google Shape;566;p22"/>
          <p:cNvSpPr/>
          <p:nvPr/>
        </p:nvSpPr>
        <p:spPr>
          <a:xfrm>
            <a:off x="1392150" y="2567825"/>
            <a:ext cx="1629300" cy="51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做一個自己的版本。</a:t>
            </a:r>
            <a:endParaRPr/>
          </a:p>
        </p:txBody>
      </p:sp>
      <p:graphicFrame>
        <p:nvGraphicFramePr>
          <p:cNvPr id="567" name="Google Shape;567;p22"/>
          <p:cNvGraphicFramePr/>
          <p:nvPr/>
        </p:nvGraphicFramePr>
        <p:xfrm>
          <a:off x="5349600" y="1239525"/>
          <a:ext cx="3000000" cy="3000000"/>
        </p:xfrm>
        <a:graphic>
          <a:graphicData uri="http://schemas.openxmlformats.org/drawingml/2006/table">
            <a:tbl>
              <a:tblPr>
                <a:noFill/>
                <a:tableStyleId>{73EF85EC-8CE3-4A19-9A86-D14C7ED5617F}</a:tableStyleId>
              </a:tblPr>
              <a:tblGrid>
                <a:gridCol w="1180375"/>
                <a:gridCol w="1258700"/>
                <a:gridCol w="1008450"/>
              </a:tblGrid>
              <a:tr h="381000">
                <a:tc>
                  <a:txBody>
                    <a:bodyPr/>
                    <a:lstStyle/>
                    <a:p>
                      <a:pPr indent="0" lvl="0" marL="0" rtl="0" algn="l">
                        <a:spcBef>
                          <a:spcPts val="0"/>
                        </a:spcBef>
                        <a:spcAft>
                          <a:spcPts val="0"/>
                        </a:spcAft>
                        <a:buNone/>
                      </a:pPr>
                      <a:r>
                        <a:rPr lang="zh-TW" sz="1000"/>
                        <a:t>Category</a:t>
                      </a:r>
                      <a:endParaRPr sz="1000"/>
                    </a:p>
                  </a:txBody>
                  <a:tcPr marT="91425" marB="91425" marR="91425" marL="91425"/>
                </a:tc>
                <a:tc>
                  <a:txBody>
                    <a:bodyPr/>
                    <a:lstStyle/>
                    <a:p>
                      <a:pPr indent="0" lvl="0" marL="0" rtl="0" algn="l">
                        <a:spcBef>
                          <a:spcPts val="0"/>
                        </a:spcBef>
                        <a:spcAft>
                          <a:spcPts val="0"/>
                        </a:spcAft>
                        <a:buNone/>
                      </a:pPr>
                      <a:r>
                        <a:rPr lang="zh-TW" sz="1000"/>
                        <a:t>Model</a:t>
                      </a:r>
                      <a:endParaRPr sz="1000"/>
                    </a:p>
                  </a:txBody>
                  <a:tcPr marT="91425" marB="91425" marR="91425" marL="91425"/>
                </a:tc>
                <a:tc>
                  <a:txBody>
                    <a:bodyPr/>
                    <a:lstStyle/>
                    <a:p>
                      <a:pPr indent="0" lvl="0" marL="0" rtl="0" algn="l">
                        <a:spcBef>
                          <a:spcPts val="0"/>
                        </a:spcBef>
                        <a:spcAft>
                          <a:spcPts val="0"/>
                        </a:spcAft>
                        <a:buNone/>
                      </a:pPr>
                      <a:r>
                        <a:rPr lang="zh-TW" sz="1000"/>
                        <a:t>C</a:t>
                      </a:r>
                      <a:r>
                        <a:rPr lang="zh-TW" sz="1000"/>
                        <a:t>itation</a:t>
                      </a:r>
                      <a:endParaRPr sz="1000"/>
                    </a:p>
                  </a:txBody>
                  <a:tcPr marT="91425" marB="91425" marR="91425" marL="91425"/>
                </a:tc>
              </a:tr>
              <a:tr h="381000">
                <a:tc rowSpan="3">
                  <a:txBody>
                    <a:bodyPr/>
                    <a:lstStyle/>
                    <a:p>
                      <a:pPr indent="0" lvl="0" marL="0" rtl="0" algn="l">
                        <a:spcBef>
                          <a:spcPts val="0"/>
                        </a:spcBef>
                        <a:spcAft>
                          <a:spcPts val="0"/>
                        </a:spcAft>
                        <a:buNone/>
                      </a:pPr>
                      <a:r>
                        <a:rPr lang="zh-TW" sz="1000"/>
                        <a:t>Translation Distance Models</a:t>
                      </a:r>
                      <a:endParaRPr sz="1000"/>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zh-TW" sz="1000">
                          <a:solidFill>
                            <a:srgbClr val="000000"/>
                          </a:solidFill>
                        </a:rPr>
                        <a:t>TransE(2013)</a:t>
                      </a:r>
                      <a:endParaRPr sz="1000"/>
                    </a:p>
                  </a:txBody>
                  <a:tcPr marT="91425" marB="91425" marR="91425" marL="91425"/>
                </a:tc>
                <a:tc>
                  <a:txBody>
                    <a:bodyPr/>
                    <a:lstStyle/>
                    <a:p>
                      <a:pPr indent="0" lvl="0" marL="0" rtl="0" algn="l">
                        <a:spcBef>
                          <a:spcPts val="0"/>
                        </a:spcBef>
                        <a:spcAft>
                          <a:spcPts val="0"/>
                        </a:spcAft>
                        <a:buNone/>
                      </a:pPr>
                      <a:r>
                        <a:rPr lang="zh-TW" sz="1000"/>
                        <a:t>6772</a:t>
                      </a:r>
                      <a:endParaRPr sz="1000"/>
                    </a:p>
                  </a:txBody>
                  <a:tcPr marT="91425" marB="91425" marR="91425" marL="91425"/>
                </a:tc>
              </a:tr>
              <a:tr h="381000">
                <a:tc vMerge="1"/>
                <a:tc>
                  <a:txBody>
                    <a:bodyPr/>
                    <a:lstStyle/>
                    <a:p>
                      <a:pPr indent="0" lvl="0" marL="0" rtl="0" algn="l">
                        <a:spcBef>
                          <a:spcPts val="0"/>
                        </a:spcBef>
                        <a:spcAft>
                          <a:spcPts val="0"/>
                        </a:spcAft>
                        <a:buNone/>
                      </a:pPr>
                      <a:r>
                        <a:rPr lang="zh-TW" sz="1000">
                          <a:solidFill>
                            <a:schemeClr val="dk1"/>
                          </a:solidFill>
                        </a:rPr>
                        <a:t>TransH(2014)</a:t>
                      </a:r>
                      <a:endParaRPr sz="1000"/>
                    </a:p>
                  </a:txBody>
                  <a:tcPr marT="91425" marB="91425" marR="91425" marL="91425"/>
                </a:tc>
                <a:tc>
                  <a:txBody>
                    <a:bodyPr/>
                    <a:lstStyle/>
                    <a:p>
                      <a:pPr indent="0" lvl="0" marL="0" rtl="0" algn="l">
                        <a:spcBef>
                          <a:spcPts val="0"/>
                        </a:spcBef>
                        <a:spcAft>
                          <a:spcPts val="0"/>
                        </a:spcAft>
                        <a:buNone/>
                      </a:pPr>
                      <a:r>
                        <a:rPr lang="zh-TW" sz="1000"/>
                        <a:t>3362</a:t>
                      </a:r>
                      <a:endParaRPr sz="1000"/>
                    </a:p>
                  </a:txBody>
                  <a:tcPr marT="91425" marB="91425" marR="91425" marL="91425"/>
                </a:tc>
              </a:tr>
              <a:tr h="366850">
                <a:tc vMerge="1"/>
                <a:tc>
                  <a:txBody>
                    <a:bodyPr/>
                    <a:lstStyle/>
                    <a:p>
                      <a:pPr indent="0" lvl="0" marL="0" rtl="0" algn="l">
                        <a:spcBef>
                          <a:spcPts val="0"/>
                        </a:spcBef>
                        <a:spcAft>
                          <a:spcPts val="0"/>
                        </a:spcAft>
                        <a:buNone/>
                      </a:pPr>
                      <a:r>
                        <a:rPr lang="zh-TW" sz="1000"/>
                        <a:t>TransR(2015)</a:t>
                      </a:r>
                      <a:endParaRPr sz="1000"/>
                    </a:p>
                  </a:txBody>
                  <a:tcPr marT="91425" marB="91425" marR="91425" marL="91425"/>
                </a:tc>
                <a:tc>
                  <a:txBody>
                    <a:bodyPr/>
                    <a:lstStyle/>
                    <a:p>
                      <a:pPr indent="0" lvl="0" marL="0" rtl="0" algn="l">
                        <a:spcBef>
                          <a:spcPts val="0"/>
                        </a:spcBef>
                        <a:spcAft>
                          <a:spcPts val="0"/>
                        </a:spcAft>
                        <a:buNone/>
                      </a:pPr>
                      <a:r>
                        <a:rPr lang="zh-TW" sz="1000"/>
                        <a:t>3380</a:t>
                      </a:r>
                      <a:endParaRPr sz="1000"/>
                    </a:p>
                  </a:txBody>
                  <a:tcPr marT="91425" marB="91425" marR="91425" marL="91425"/>
                </a:tc>
              </a:tr>
              <a:tr h="381000">
                <a:tc rowSpan="3">
                  <a:txBody>
                    <a:bodyPr/>
                    <a:lstStyle/>
                    <a:p>
                      <a:pPr indent="0" lvl="0" marL="0" rtl="0" algn="l">
                        <a:spcBef>
                          <a:spcPts val="0"/>
                        </a:spcBef>
                        <a:spcAft>
                          <a:spcPts val="0"/>
                        </a:spcAft>
                        <a:buNone/>
                      </a:pPr>
                      <a:r>
                        <a:rPr lang="zh-TW" sz="1000"/>
                        <a:t>Tensor Factorization</a:t>
                      </a:r>
                      <a:r>
                        <a:rPr lang="zh-TW" sz="1000"/>
                        <a:t> Models</a:t>
                      </a:r>
                      <a:endParaRPr sz="1000"/>
                    </a:p>
                  </a:txBody>
                  <a:tcPr marT="91425" marB="91425" marR="91425" marL="91425"/>
                </a:tc>
                <a:tc>
                  <a:txBody>
                    <a:bodyPr/>
                    <a:lstStyle/>
                    <a:p>
                      <a:pPr indent="0" lvl="0" marL="0" rtl="0" algn="l">
                        <a:spcBef>
                          <a:spcPts val="0"/>
                        </a:spcBef>
                        <a:spcAft>
                          <a:spcPts val="0"/>
                        </a:spcAft>
                        <a:buNone/>
                      </a:pPr>
                      <a:r>
                        <a:rPr lang="zh-TW" sz="1000"/>
                        <a:t>Rescal(2011)</a:t>
                      </a:r>
                      <a:endParaRPr sz="1000"/>
                    </a:p>
                  </a:txBody>
                  <a:tcPr marT="91425" marB="91425" marR="91425" marL="91425"/>
                </a:tc>
                <a:tc>
                  <a:txBody>
                    <a:bodyPr/>
                    <a:lstStyle/>
                    <a:p>
                      <a:pPr indent="0" lvl="0" marL="0" rtl="0" algn="l">
                        <a:spcBef>
                          <a:spcPts val="0"/>
                        </a:spcBef>
                        <a:spcAft>
                          <a:spcPts val="0"/>
                        </a:spcAft>
                        <a:buNone/>
                      </a:pPr>
                      <a:r>
                        <a:rPr lang="zh-TW" sz="1000"/>
                        <a:t>2334</a:t>
                      </a:r>
                      <a:endParaRPr sz="1000"/>
                    </a:p>
                  </a:txBody>
                  <a:tcPr marT="91425" marB="91425" marR="91425" marL="91425"/>
                </a:tc>
              </a:tr>
              <a:tr h="381000">
                <a:tc vMerge="1"/>
                <a:tc>
                  <a:txBody>
                    <a:bodyPr/>
                    <a:lstStyle/>
                    <a:p>
                      <a:pPr indent="0" lvl="0" marL="0" rtl="0" algn="l">
                        <a:spcBef>
                          <a:spcPts val="0"/>
                        </a:spcBef>
                        <a:spcAft>
                          <a:spcPts val="0"/>
                        </a:spcAft>
                        <a:buNone/>
                      </a:pPr>
                      <a:r>
                        <a:rPr lang="zh-TW" sz="1000">
                          <a:solidFill>
                            <a:schemeClr val="dk1"/>
                          </a:solidFill>
                        </a:rPr>
                        <a:t>DistMult(2014)</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TW" sz="1000">
                          <a:solidFill>
                            <a:schemeClr val="dk1"/>
                          </a:solidFill>
                        </a:rPr>
                        <a:t>2611</a:t>
                      </a:r>
                      <a:endParaRPr sz="1000"/>
                    </a:p>
                  </a:txBody>
                  <a:tcPr marT="91425" marB="91425" marR="91425" marL="91425"/>
                </a:tc>
              </a:tr>
              <a:tr h="381000">
                <a:tc vMerge="1"/>
                <a:tc>
                  <a:txBody>
                    <a:bodyPr/>
                    <a:lstStyle/>
                    <a:p>
                      <a:pPr indent="0" lvl="0" marL="0" rtl="0" algn="l">
                        <a:spcBef>
                          <a:spcPts val="0"/>
                        </a:spcBef>
                        <a:spcAft>
                          <a:spcPts val="0"/>
                        </a:spcAft>
                        <a:buNone/>
                      </a:pPr>
                      <a:r>
                        <a:rPr lang="zh-TW" sz="1000"/>
                        <a:t>ComplEx(2016)</a:t>
                      </a:r>
                      <a:endParaRPr sz="1000"/>
                    </a:p>
                  </a:txBody>
                  <a:tcPr marT="91425" marB="91425" marR="91425" marL="91425"/>
                </a:tc>
                <a:tc>
                  <a:txBody>
                    <a:bodyPr/>
                    <a:lstStyle/>
                    <a:p>
                      <a:pPr indent="0" lvl="0" marL="0" rtl="0" algn="l">
                        <a:spcBef>
                          <a:spcPts val="0"/>
                        </a:spcBef>
                        <a:spcAft>
                          <a:spcPts val="0"/>
                        </a:spcAft>
                        <a:buNone/>
                      </a:pPr>
                      <a:r>
                        <a:rPr lang="zh-TW" sz="1000"/>
                        <a:t>2412</a:t>
                      </a:r>
                      <a:endParaRPr sz="1000"/>
                    </a:p>
                  </a:txBody>
                  <a:tcPr marT="91425" marB="91425" marR="91425" marL="91425"/>
                </a:tc>
              </a:tr>
              <a:tr h="381000">
                <a:tc rowSpan="2">
                  <a:txBody>
                    <a:bodyPr/>
                    <a:lstStyle/>
                    <a:p>
                      <a:pPr indent="0" lvl="0" marL="0" rtl="0" algn="l">
                        <a:spcBef>
                          <a:spcPts val="0"/>
                        </a:spcBef>
                        <a:spcAft>
                          <a:spcPts val="0"/>
                        </a:spcAft>
                        <a:buNone/>
                      </a:pPr>
                      <a:r>
                        <a:rPr lang="zh-TW" sz="1000"/>
                        <a:t>NN-based Model</a:t>
                      </a:r>
                      <a:endParaRPr sz="1000"/>
                    </a:p>
                  </a:txBody>
                  <a:tcPr marT="91425" marB="91425" marR="91425" marL="91425"/>
                </a:tc>
                <a:tc>
                  <a:txBody>
                    <a:bodyPr/>
                    <a:lstStyle/>
                    <a:p>
                      <a:pPr indent="0" lvl="0" marL="0" rtl="0" algn="l">
                        <a:spcBef>
                          <a:spcPts val="0"/>
                        </a:spcBef>
                        <a:spcAft>
                          <a:spcPts val="0"/>
                        </a:spcAft>
                        <a:buNone/>
                      </a:pPr>
                      <a:r>
                        <a:rPr lang="zh-TW" sz="1000"/>
                        <a:t>R-GCN(2018)</a:t>
                      </a:r>
                      <a:endParaRPr sz="1000"/>
                    </a:p>
                  </a:txBody>
                  <a:tcPr marT="91425" marB="91425" marR="91425" marL="91425"/>
                </a:tc>
                <a:tc>
                  <a:txBody>
                    <a:bodyPr/>
                    <a:lstStyle/>
                    <a:p>
                      <a:pPr indent="0" lvl="0" marL="0" rtl="0" algn="l">
                        <a:spcBef>
                          <a:spcPts val="0"/>
                        </a:spcBef>
                        <a:spcAft>
                          <a:spcPts val="0"/>
                        </a:spcAft>
                        <a:buNone/>
                      </a:pPr>
                      <a:r>
                        <a:rPr lang="zh-TW" sz="1000"/>
                        <a:t>3583</a:t>
                      </a:r>
                      <a:endParaRPr sz="1000"/>
                    </a:p>
                  </a:txBody>
                  <a:tcPr marT="91425" marB="91425" marR="91425" marL="91425"/>
                </a:tc>
              </a:tr>
              <a:tr h="381000">
                <a:tc vMerge="1"/>
                <a:tc>
                  <a:txBody>
                    <a:bodyPr/>
                    <a:lstStyle/>
                    <a:p>
                      <a:pPr indent="0" lvl="0" marL="0" rtl="0" algn="l">
                        <a:spcBef>
                          <a:spcPts val="0"/>
                        </a:spcBef>
                        <a:spcAft>
                          <a:spcPts val="0"/>
                        </a:spcAft>
                        <a:buNone/>
                      </a:pPr>
                      <a:r>
                        <a:rPr lang="zh-TW" sz="1000">
                          <a:solidFill>
                            <a:srgbClr val="000000"/>
                          </a:solidFill>
                        </a:rPr>
                        <a:t>CompGCN(2020)</a:t>
                      </a:r>
                      <a:endParaRPr sz="1000"/>
                    </a:p>
                  </a:txBody>
                  <a:tcPr marT="91425" marB="91425" marR="91425" marL="91425"/>
                </a:tc>
                <a:tc>
                  <a:txBody>
                    <a:bodyPr/>
                    <a:lstStyle/>
                    <a:p>
                      <a:pPr indent="0" lvl="0" marL="0" rtl="0" algn="l">
                        <a:spcBef>
                          <a:spcPts val="0"/>
                        </a:spcBef>
                        <a:spcAft>
                          <a:spcPts val="0"/>
                        </a:spcAft>
                        <a:buNone/>
                      </a:pPr>
                      <a:r>
                        <a:rPr lang="zh-TW" sz="1000"/>
                        <a:t>530</a:t>
                      </a:r>
                      <a:endParaRPr sz="1000"/>
                    </a:p>
                  </a:txBody>
                  <a:tcPr marT="91425" marB="91425" marR="91425" marL="91425"/>
                </a:tc>
              </a:tr>
            </a:tbl>
          </a:graphicData>
        </a:graphic>
      </p:graphicFrame>
      <p:sp>
        <p:nvSpPr>
          <p:cNvPr id="568" name="Google Shape;568;p22"/>
          <p:cNvSpPr/>
          <p:nvPr/>
        </p:nvSpPr>
        <p:spPr>
          <a:xfrm>
            <a:off x="4353425" y="2661875"/>
            <a:ext cx="522900" cy="510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graphicFrame>
        <p:nvGraphicFramePr>
          <p:cNvPr id="573" name="Google Shape;573;p23"/>
          <p:cNvGraphicFramePr/>
          <p:nvPr/>
        </p:nvGraphicFramePr>
        <p:xfrm>
          <a:off x="278250" y="711000"/>
          <a:ext cx="3000000" cy="3000000"/>
        </p:xfrm>
        <a:graphic>
          <a:graphicData uri="http://schemas.openxmlformats.org/drawingml/2006/table">
            <a:tbl>
              <a:tblPr>
                <a:noFill/>
                <a:tableStyleId>{73EF85EC-8CE3-4A19-9A86-D14C7ED5617F}</a:tableStyleId>
              </a:tblPr>
              <a:tblGrid>
                <a:gridCol w="887050"/>
                <a:gridCol w="1269225"/>
                <a:gridCol w="3744075"/>
              </a:tblGrid>
              <a:tr h="238825">
                <a:tc>
                  <a:txBody>
                    <a:bodyPr/>
                    <a:lstStyle/>
                    <a:p>
                      <a:pPr indent="0" lvl="0" marL="0" rtl="0" algn="l">
                        <a:spcBef>
                          <a:spcPts val="0"/>
                        </a:spcBef>
                        <a:spcAft>
                          <a:spcPts val="0"/>
                        </a:spcAft>
                        <a:buNone/>
                      </a:pPr>
                      <a:r>
                        <a:rPr b="1" lang="zh-TW" sz="1000"/>
                        <a:t>Category</a:t>
                      </a:r>
                      <a:endParaRPr b="1" sz="1000"/>
                    </a:p>
                  </a:txBody>
                  <a:tcPr marT="91425" marB="91425" marR="91425" marL="91425"/>
                </a:tc>
                <a:tc>
                  <a:txBody>
                    <a:bodyPr/>
                    <a:lstStyle/>
                    <a:p>
                      <a:pPr indent="0" lvl="0" marL="0" rtl="0" algn="l">
                        <a:spcBef>
                          <a:spcPts val="0"/>
                        </a:spcBef>
                        <a:spcAft>
                          <a:spcPts val="0"/>
                        </a:spcAft>
                        <a:buNone/>
                      </a:pPr>
                      <a:r>
                        <a:rPr b="1" lang="zh-TW" sz="1000"/>
                        <a:t>Model</a:t>
                      </a:r>
                      <a:endParaRPr b="1" sz="1000"/>
                    </a:p>
                  </a:txBody>
                  <a:tcPr marT="91425" marB="91425" marR="91425" marL="91425"/>
                </a:tc>
                <a:tc>
                  <a:txBody>
                    <a:bodyPr/>
                    <a:lstStyle/>
                    <a:p>
                      <a:pPr indent="0" lvl="0" marL="0" rtl="0" algn="l">
                        <a:spcBef>
                          <a:spcPts val="0"/>
                        </a:spcBef>
                        <a:spcAft>
                          <a:spcPts val="0"/>
                        </a:spcAft>
                        <a:buNone/>
                      </a:pPr>
                      <a:r>
                        <a:rPr b="1" lang="zh-TW" sz="1000"/>
                        <a:t>Characteristics</a:t>
                      </a:r>
                      <a:endParaRPr b="1" sz="1000"/>
                    </a:p>
                  </a:txBody>
                  <a:tcPr marT="91425" marB="91425" marR="91425" marL="91425"/>
                </a:tc>
              </a:tr>
              <a:tr h="210150">
                <a:tc rowSpan="3">
                  <a:txBody>
                    <a:bodyPr/>
                    <a:lstStyle/>
                    <a:p>
                      <a:pPr indent="0" lvl="0" marL="0" rtl="0" algn="l">
                        <a:spcBef>
                          <a:spcPts val="0"/>
                        </a:spcBef>
                        <a:spcAft>
                          <a:spcPts val="0"/>
                        </a:spcAft>
                        <a:buNone/>
                      </a:pPr>
                      <a:r>
                        <a:rPr b="1" lang="zh-TW" sz="1000"/>
                        <a:t>Translation Distance Models</a:t>
                      </a:r>
                      <a:endParaRPr b="1" sz="1000"/>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zh-TW" sz="1000">
                          <a:solidFill>
                            <a:srgbClr val="000000"/>
                          </a:solidFill>
                        </a:rPr>
                        <a:t>TransE(2013)</a:t>
                      </a:r>
                      <a:endParaRPr sz="1000"/>
                    </a:p>
                  </a:txBody>
                  <a:tcPr marT="91425" marB="91425" marR="91425" marL="91425"/>
                </a:tc>
                <a:tc>
                  <a:txBody>
                    <a:bodyPr/>
                    <a:lstStyle/>
                    <a:p>
                      <a:pPr indent="-292100" lvl="0" marL="457200" rtl="0" algn="l">
                        <a:spcBef>
                          <a:spcPts val="0"/>
                        </a:spcBef>
                        <a:spcAft>
                          <a:spcPts val="0"/>
                        </a:spcAft>
                        <a:buSzPts val="1000"/>
                        <a:buChar char="●"/>
                      </a:pPr>
                      <a:r>
                        <a:rPr lang="zh-TW" sz="1000"/>
                        <a:t>Precursory translation method</a:t>
                      </a:r>
                      <a:endParaRPr sz="1000"/>
                    </a:p>
                  </a:txBody>
                  <a:tcPr marT="91425" marB="91425" marR="91425" marL="91425"/>
                </a:tc>
              </a:tr>
              <a:tr h="210150">
                <a:tc vMerge="1"/>
                <a:tc>
                  <a:txBody>
                    <a:bodyPr/>
                    <a:lstStyle/>
                    <a:p>
                      <a:pPr indent="0" lvl="0" marL="0" rtl="0" algn="l">
                        <a:spcBef>
                          <a:spcPts val="0"/>
                        </a:spcBef>
                        <a:spcAft>
                          <a:spcPts val="0"/>
                        </a:spcAft>
                        <a:buNone/>
                      </a:pPr>
                      <a:r>
                        <a:rPr lang="zh-TW" sz="1000"/>
                        <a:t>TransH(2014)</a:t>
                      </a:r>
                      <a:endParaRPr sz="1000">
                        <a:solidFill>
                          <a:srgbClr val="000000"/>
                        </a:solidFill>
                      </a:endParaRPr>
                    </a:p>
                  </a:txBody>
                  <a:tcPr marT="91425" marB="91425" marR="91425" marL="91425"/>
                </a:tc>
                <a:tc>
                  <a:txBody>
                    <a:bodyPr/>
                    <a:lstStyle/>
                    <a:p>
                      <a:pPr indent="-292100" lvl="0" marL="457200" rtl="0" algn="l">
                        <a:spcBef>
                          <a:spcPts val="0"/>
                        </a:spcBef>
                        <a:spcAft>
                          <a:spcPts val="0"/>
                        </a:spcAft>
                        <a:buSzPts val="1000"/>
                        <a:buChar char="●"/>
                      </a:pPr>
                      <a:r>
                        <a:rPr lang="zh-TW" sz="1000"/>
                        <a:t>Performs translation in relation-specific hyperplane</a:t>
                      </a:r>
                      <a:endParaRPr sz="1000"/>
                    </a:p>
                    <a:p>
                      <a:pPr indent="-292100" lvl="0" marL="457200" rtl="0" algn="l">
                        <a:spcBef>
                          <a:spcPts val="0"/>
                        </a:spcBef>
                        <a:spcAft>
                          <a:spcPts val="0"/>
                        </a:spcAft>
                        <a:buSzPts val="1000"/>
                        <a:buChar char="●"/>
                      </a:pPr>
                      <a:r>
                        <a:rPr lang="zh-TW" sz="1000"/>
                        <a:t>Improve the performance of TransE on 1-to-N, N-to-1, and N-to-N relations. </a:t>
                      </a:r>
                      <a:endParaRPr sz="1000"/>
                    </a:p>
                  </a:txBody>
                  <a:tcPr marT="91425" marB="91425" marR="91425" marL="91425"/>
                </a:tc>
              </a:tr>
              <a:tr h="305675">
                <a:tc vMerge="1"/>
                <a:tc>
                  <a:txBody>
                    <a:bodyPr/>
                    <a:lstStyle/>
                    <a:p>
                      <a:pPr indent="0" lvl="0" marL="0" rtl="0" algn="l">
                        <a:spcBef>
                          <a:spcPts val="0"/>
                        </a:spcBef>
                        <a:spcAft>
                          <a:spcPts val="0"/>
                        </a:spcAft>
                        <a:buNone/>
                      </a:pPr>
                      <a:r>
                        <a:rPr lang="zh-TW" sz="1000"/>
                        <a:t>TransR(2015)</a:t>
                      </a:r>
                      <a:endParaRPr sz="1000"/>
                    </a:p>
                  </a:txBody>
                  <a:tcPr marT="91425" marB="91425" marR="91425" marL="91425"/>
                </a:tc>
                <a:tc>
                  <a:txBody>
                    <a:bodyPr/>
                    <a:lstStyle/>
                    <a:p>
                      <a:pPr indent="-292100" lvl="0" marL="457200" rtl="0" algn="l">
                        <a:spcBef>
                          <a:spcPts val="0"/>
                        </a:spcBef>
                        <a:spcAft>
                          <a:spcPts val="0"/>
                        </a:spcAft>
                        <a:buSzPts val="1000"/>
                        <a:buChar char="●"/>
                      </a:pPr>
                      <a:r>
                        <a:rPr lang="zh-TW" sz="1000"/>
                        <a:t>Converts entity space to relation space</a:t>
                      </a:r>
                      <a:endParaRPr sz="1000"/>
                    </a:p>
                    <a:p>
                      <a:pPr indent="-292100" lvl="0" marL="457200" rtl="0" algn="l">
                        <a:spcBef>
                          <a:spcPts val="0"/>
                        </a:spcBef>
                        <a:spcAft>
                          <a:spcPts val="0"/>
                        </a:spcAft>
                        <a:buSzPts val="1000"/>
                        <a:buChar char="●"/>
                      </a:pPr>
                      <a:r>
                        <a:rPr lang="zh-TW" sz="1000"/>
                        <a:t>Relational space projection</a:t>
                      </a:r>
                      <a:endParaRPr sz="1000"/>
                    </a:p>
                  </a:txBody>
                  <a:tcPr marT="91425" marB="91425" marR="91425" marL="91425"/>
                </a:tc>
              </a:tr>
              <a:tr h="238825">
                <a:tc rowSpan="3">
                  <a:txBody>
                    <a:bodyPr/>
                    <a:lstStyle/>
                    <a:p>
                      <a:pPr indent="0" lvl="0" marL="0" rtl="0" algn="l">
                        <a:spcBef>
                          <a:spcPts val="0"/>
                        </a:spcBef>
                        <a:spcAft>
                          <a:spcPts val="0"/>
                        </a:spcAft>
                        <a:buNone/>
                      </a:pPr>
                      <a:r>
                        <a:rPr b="1" lang="zh-TW" sz="1000"/>
                        <a:t>Tensor Factorization Models</a:t>
                      </a:r>
                      <a:endParaRPr b="1" sz="1000"/>
                    </a:p>
                  </a:txBody>
                  <a:tcPr marT="91425" marB="91425" marR="91425" marL="91425"/>
                </a:tc>
                <a:tc>
                  <a:txBody>
                    <a:bodyPr/>
                    <a:lstStyle/>
                    <a:p>
                      <a:pPr indent="0" lvl="0" marL="0" rtl="0" algn="l">
                        <a:spcBef>
                          <a:spcPts val="0"/>
                        </a:spcBef>
                        <a:spcAft>
                          <a:spcPts val="0"/>
                        </a:spcAft>
                        <a:buNone/>
                      </a:pPr>
                      <a:r>
                        <a:rPr lang="zh-TW" sz="1000"/>
                        <a:t>RESCAL(2011)</a:t>
                      </a:r>
                      <a:endParaRPr sz="1000"/>
                    </a:p>
                  </a:txBody>
                  <a:tcPr marT="91425" marB="91425" marR="91425" marL="91425"/>
                </a:tc>
                <a:tc>
                  <a:txBody>
                    <a:bodyPr/>
                    <a:lstStyle/>
                    <a:p>
                      <a:pPr indent="-292100" lvl="0" marL="457200" rtl="0" algn="l">
                        <a:spcBef>
                          <a:spcPts val="0"/>
                        </a:spcBef>
                        <a:spcAft>
                          <a:spcPts val="0"/>
                        </a:spcAft>
                        <a:buClr>
                          <a:schemeClr val="dk1"/>
                        </a:buClr>
                        <a:buSzPts val="1000"/>
                        <a:buChar char="●"/>
                      </a:pPr>
                      <a:r>
                        <a:rPr lang="zh-TW" sz="1000">
                          <a:solidFill>
                            <a:schemeClr val="dk1"/>
                          </a:solidFill>
                        </a:rPr>
                        <a:t>Precursory semantic matching method</a:t>
                      </a:r>
                      <a:endParaRPr sz="1000"/>
                    </a:p>
                  </a:txBody>
                  <a:tcPr marT="91425" marB="91425" marR="91425" marL="91425"/>
                </a:tc>
              </a:tr>
              <a:tr h="238825">
                <a:tc vMerge="1"/>
                <a:tc>
                  <a:txBody>
                    <a:bodyPr/>
                    <a:lstStyle/>
                    <a:p>
                      <a:pPr indent="0" lvl="0" marL="0" rtl="0" algn="l">
                        <a:spcBef>
                          <a:spcPts val="0"/>
                        </a:spcBef>
                        <a:spcAft>
                          <a:spcPts val="0"/>
                        </a:spcAft>
                        <a:buNone/>
                      </a:pPr>
                      <a:r>
                        <a:rPr lang="zh-TW" sz="1000"/>
                        <a:t>DistMult(2014)</a:t>
                      </a:r>
                      <a:endParaRPr sz="1000"/>
                    </a:p>
                  </a:txBody>
                  <a:tcPr marT="91425" marB="91425" marR="91425" marL="91425"/>
                </a:tc>
                <a:tc>
                  <a:txBody>
                    <a:bodyPr/>
                    <a:lstStyle/>
                    <a:p>
                      <a:pPr indent="-292100" lvl="0" marL="457200" rtl="0" algn="l">
                        <a:spcBef>
                          <a:spcPts val="0"/>
                        </a:spcBef>
                        <a:spcAft>
                          <a:spcPts val="0"/>
                        </a:spcAft>
                        <a:buSzPts val="1000"/>
                        <a:buChar char="●"/>
                      </a:pPr>
                      <a:r>
                        <a:rPr lang="zh-TW" sz="1000"/>
                        <a:t>RESACL + diagonal matrices</a:t>
                      </a:r>
                      <a:endParaRPr sz="1000"/>
                    </a:p>
                  </a:txBody>
                  <a:tcPr marT="91425" marB="91425" marR="91425" marL="91425"/>
                </a:tc>
              </a:tr>
              <a:tr h="305675">
                <a:tc vMerge="1"/>
                <a:tc>
                  <a:txBody>
                    <a:bodyPr/>
                    <a:lstStyle/>
                    <a:p>
                      <a:pPr indent="0" lvl="0" marL="0" rtl="0" algn="l">
                        <a:spcBef>
                          <a:spcPts val="0"/>
                        </a:spcBef>
                        <a:spcAft>
                          <a:spcPts val="0"/>
                        </a:spcAft>
                        <a:buNone/>
                      </a:pPr>
                      <a:r>
                        <a:rPr lang="zh-TW" sz="1000"/>
                        <a:t>ComplEx</a:t>
                      </a:r>
                      <a:r>
                        <a:rPr lang="zh-TW" sz="1000"/>
                        <a:t>(2016)</a:t>
                      </a:r>
                      <a:endParaRPr sz="1000"/>
                    </a:p>
                  </a:txBody>
                  <a:tcPr marT="91425" marB="91425" marR="91425" marL="91425"/>
                </a:tc>
                <a:tc>
                  <a:txBody>
                    <a:bodyPr/>
                    <a:lstStyle/>
                    <a:p>
                      <a:pPr indent="-292100" lvl="0" marL="457200" rtl="0" algn="l">
                        <a:spcBef>
                          <a:spcPts val="0"/>
                        </a:spcBef>
                        <a:spcAft>
                          <a:spcPts val="0"/>
                        </a:spcAft>
                        <a:buClr>
                          <a:schemeClr val="dk1"/>
                        </a:buClr>
                        <a:buSzPts val="1000"/>
                        <a:buChar char="●"/>
                      </a:pPr>
                      <a:r>
                        <a:rPr lang="zh-TW" sz="1000">
                          <a:solidFill>
                            <a:schemeClr val="dk1"/>
                          </a:solidFill>
                        </a:rPr>
                        <a:t>DistMult + Complex-valued embeddings</a:t>
                      </a:r>
                      <a:endParaRPr sz="1000"/>
                    </a:p>
                  </a:txBody>
                  <a:tcPr marT="91425" marB="91425" marR="91425" marL="91425"/>
                </a:tc>
              </a:tr>
              <a:tr h="496725">
                <a:tc rowSpan="2">
                  <a:txBody>
                    <a:bodyPr/>
                    <a:lstStyle/>
                    <a:p>
                      <a:pPr indent="0" lvl="0" marL="0" rtl="0" algn="l">
                        <a:spcBef>
                          <a:spcPts val="0"/>
                        </a:spcBef>
                        <a:spcAft>
                          <a:spcPts val="0"/>
                        </a:spcAft>
                        <a:buNone/>
                      </a:pPr>
                      <a:r>
                        <a:rPr b="1" lang="zh-TW" sz="1000"/>
                        <a:t>GCN</a:t>
                      </a:r>
                      <a:r>
                        <a:rPr b="1" lang="zh-TW" sz="1000"/>
                        <a:t>-based Model</a:t>
                      </a:r>
                      <a:endParaRPr b="1" sz="1000"/>
                    </a:p>
                  </a:txBody>
                  <a:tcPr marT="91425" marB="91425" marR="91425" marL="91425"/>
                </a:tc>
                <a:tc>
                  <a:txBody>
                    <a:bodyPr/>
                    <a:lstStyle/>
                    <a:p>
                      <a:pPr indent="0" lvl="0" marL="0" rtl="0" algn="l">
                        <a:spcBef>
                          <a:spcPts val="0"/>
                        </a:spcBef>
                        <a:spcAft>
                          <a:spcPts val="0"/>
                        </a:spcAft>
                        <a:buNone/>
                      </a:pPr>
                      <a:r>
                        <a:rPr lang="zh-TW" sz="1000"/>
                        <a:t>R-GCN(2018)</a:t>
                      </a:r>
                      <a:endParaRPr sz="1000"/>
                    </a:p>
                  </a:txBody>
                  <a:tcPr marT="91425" marB="91425" marR="91425" marL="91425"/>
                </a:tc>
                <a:tc>
                  <a:txBody>
                    <a:bodyPr/>
                    <a:lstStyle/>
                    <a:p>
                      <a:pPr indent="-292100" lvl="0" marL="457200" rtl="0" algn="l">
                        <a:spcBef>
                          <a:spcPts val="0"/>
                        </a:spcBef>
                        <a:spcAft>
                          <a:spcPts val="0"/>
                        </a:spcAft>
                        <a:buSzPts val="1000"/>
                        <a:buChar char="●"/>
                      </a:pPr>
                      <a:r>
                        <a:rPr lang="zh-TW" sz="1000"/>
                        <a:t>Basis decomposition; block-diagonal-decomposition; </a:t>
                      </a:r>
                      <a:endParaRPr sz="1000"/>
                    </a:p>
                    <a:p>
                      <a:pPr indent="-292100" lvl="0" marL="457200" rtl="0" algn="l">
                        <a:spcBef>
                          <a:spcPts val="0"/>
                        </a:spcBef>
                        <a:spcAft>
                          <a:spcPts val="0"/>
                        </a:spcAft>
                        <a:buSzPts val="1000"/>
                        <a:buChar char="●"/>
                      </a:pPr>
                      <a:r>
                        <a:rPr lang="zh-TW" sz="1000"/>
                        <a:t>end-to-end framework: </a:t>
                      </a:r>
                      <a:endParaRPr sz="1000"/>
                    </a:p>
                    <a:p>
                      <a:pPr indent="-292100" lvl="1" marL="914400" rtl="0" algn="l">
                        <a:spcBef>
                          <a:spcPts val="0"/>
                        </a:spcBef>
                        <a:spcAft>
                          <a:spcPts val="0"/>
                        </a:spcAft>
                        <a:buSzPts val="1000"/>
                        <a:buChar char="○"/>
                      </a:pPr>
                      <a:r>
                        <a:rPr lang="zh-TW" sz="1000"/>
                        <a:t>encoder: R-GCN</a:t>
                      </a:r>
                      <a:endParaRPr sz="1000"/>
                    </a:p>
                    <a:p>
                      <a:pPr indent="-292100" lvl="1" marL="914400" rtl="0" algn="l">
                        <a:spcBef>
                          <a:spcPts val="0"/>
                        </a:spcBef>
                        <a:spcAft>
                          <a:spcPts val="0"/>
                        </a:spcAft>
                        <a:buSzPts val="1000"/>
                        <a:buChar char="○"/>
                      </a:pPr>
                      <a:r>
                        <a:rPr lang="zh-TW" sz="1000"/>
                        <a:t>decoder: DistMult</a:t>
                      </a:r>
                      <a:endParaRPr sz="1000"/>
                    </a:p>
                  </a:txBody>
                  <a:tcPr marT="91425" marB="91425" marR="91425" marL="91425"/>
                </a:tc>
              </a:tr>
              <a:tr h="687775">
                <a:tc vMerge="1"/>
                <a:tc>
                  <a:txBody>
                    <a:bodyPr/>
                    <a:lstStyle/>
                    <a:p>
                      <a:pPr indent="0" lvl="0" marL="0" rtl="0" algn="l">
                        <a:spcBef>
                          <a:spcPts val="0"/>
                        </a:spcBef>
                        <a:spcAft>
                          <a:spcPts val="0"/>
                        </a:spcAft>
                        <a:buNone/>
                      </a:pPr>
                      <a:r>
                        <a:rPr lang="zh-TW" sz="1000">
                          <a:solidFill>
                            <a:srgbClr val="000000"/>
                          </a:solidFill>
                        </a:rPr>
                        <a:t>CompGCN(2020)</a:t>
                      </a:r>
                      <a:endParaRPr sz="1000"/>
                    </a:p>
                  </a:txBody>
                  <a:tcPr marT="91425" marB="91425" marR="91425" marL="91425"/>
                </a:tc>
                <a:tc>
                  <a:txBody>
                    <a:bodyPr/>
                    <a:lstStyle/>
                    <a:p>
                      <a:pPr indent="-292100" lvl="0" marL="457200" rtl="0" algn="l">
                        <a:spcBef>
                          <a:spcPts val="0"/>
                        </a:spcBef>
                        <a:spcAft>
                          <a:spcPts val="0"/>
                        </a:spcAft>
                        <a:buSzPts val="1000"/>
                        <a:buChar char="●"/>
                      </a:pPr>
                      <a:r>
                        <a:rPr lang="zh-TW" sz="1000"/>
                        <a:t>Entity-relation-composition operators</a:t>
                      </a:r>
                      <a:endParaRPr sz="1000"/>
                    </a:p>
                    <a:p>
                      <a:pPr indent="-292100" lvl="0" marL="457200" rtl="0" algn="l">
                        <a:spcBef>
                          <a:spcPts val="0"/>
                        </a:spcBef>
                        <a:spcAft>
                          <a:spcPts val="0"/>
                        </a:spcAft>
                        <a:buSzPts val="1000"/>
                        <a:buChar char="●"/>
                      </a:pPr>
                      <a:r>
                        <a:rPr lang="zh-TW" sz="1000"/>
                        <a:t>end-to-end framework: </a:t>
                      </a:r>
                      <a:endParaRPr sz="1000"/>
                    </a:p>
                    <a:p>
                      <a:pPr indent="-292100" lvl="1" marL="914400" rtl="0" algn="l">
                        <a:spcBef>
                          <a:spcPts val="0"/>
                        </a:spcBef>
                        <a:spcAft>
                          <a:spcPts val="0"/>
                        </a:spcAft>
                        <a:buSzPts val="1000"/>
                        <a:buChar char="○"/>
                      </a:pPr>
                      <a:r>
                        <a:rPr lang="zh-TW" sz="1000"/>
                        <a:t>encoder: COMPGCN,</a:t>
                      </a:r>
                      <a:endParaRPr sz="1000"/>
                    </a:p>
                    <a:p>
                      <a:pPr indent="-292100" lvl="1" marL="914400" rtl="0" algn="l">
                        <a:spcBef>
                          <a:spcPts val="0"/>
                        </a:spcBef>
                        <a:spcAft>
                          <a:spcPts val="0"/>
                        </a:spcAft>
                        <a:buSzPts val="1000"/>
                        <a:buChar char="○"/>
                      </a:pPr>
                      <a:r>
                        <a:rPr lang="zh-TW" sz="1000"/>
                        <a:t>decoder: DistMult, etc.</a:t>
                      </a:r>
                      <a:endParaRPr sz="1000"/>
                    </a:p>
                  </a:txBody>
                  <a:tcPr marT="91425" marB="91425" marR="91425" marL="91425"/>
                </a:tc>
              </a:tr>
            </a:tbl>
          </a:graphicData>
        </a:graphic>
      </p:graphicFrame>
      <p:sp>
        <p:nvSpPr>
          <p:cNvPr id="574" name="Google Shape;574;p23"/>
          <p:cNvSpPr txBox="1"/>
          <p:nvPr>
            <p:ph type="title"/>
          </p:nvPr>
        </p:nvSpPr>
        <p:spPr>
          <a:xfrm>
            <a:off x="1593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C</a:t>
            </a:r>
            <a:r>
              <a:rPr lang="zh-TW"/>
              <a:t>haracteristics on Selected KGE models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pic>
        <p:nvPicPr>
          <p:cNvPr id="579" name="Google Shape;579;p24"/>
          <p:cNvPicPr preferRelativeResize="0"/>
          <p:nvPr/>
        </p:nvPicPr>
        <p:blipFill>
          <a:blip r:embed="rId3">
            <a:alphaModFix/>
          </a:blip>
          <a:stretch>
            <a:fillRect/>
          </a:stretch>
        </p:blipFill>
        <p:spPr>
          <a:xfrm>
            <a:off x="266075" y="3441575"/>
            <a:ext cx="6787005" cy="1666926"/>
          </a:xfrm>
          <a:prstGeom prst="rect">
            <a:avLst/>
          </a:prstGeom>
          <a:noFill/>
          <a:ln>
            <a:noFill/>
          </a:ln>
        </p:spPr>
      </p:pic>
      <p:graphicFrame>
        <p:nvGraphicFramePr>
          <p:cNvPr id="580" name="Google Shape;580;p24"/>
          <p:cNvGraphicFramePr/>
          <p:nvPr/>
        </p:nvGraphicFramePr>
        <p:xfrm>
          <a:off x="266075" y="622625"/>
          <a:ext cx="3000000" cy="3000000"/>
        </p:xfrm>
        <a:graphic>
          <a:graphicData uri="http://schemas.openxmlformats.org/drawingml/2006/table">
            <a:tbl>
              <a:tblPr>
                <a:noFill/>
                <a:tableStyleId>{73EF85EC-8CE3-4A19-9A86-D14C7ED5617F}</a:tableStyleId>
              </a:tblPr>
              <a:tblGrid>
                <a:gridCol w="868450"/>
                <a:gridCol w="680650"/>
                <a:gridCol w="1881225"/>
                <a:gridCol w="1065575"/>
                <a:gridCol w="1359300"/>
                <a:gridCol w="2816125"/>
              </a:tblGrid>
              <a:tr h="381000">
                <a:tc>
                  <a:txBody>
                    <a:bodyPr/>
                    <a:lstStyle/>
                    <a:p>
                      <a:pPr indent="0" lvl="0" marL="0" rtl="0" algn="ctr">
                        <a:spcBef>
                          <a:spcPts val="0"/>
                        </a:spcBef>
                        <a:spcAft>
                          <a:spcPts val="0"/>
                        </a:spcAft>
                        <a:buNone/>
                      </a:pPr>
                      <a:r>
                        <a:rPr b="1" lang="zh-TW" sz="1000"/>
                        <a:t>Category</a:t>
                      </a:r>
                      <a:endParaRPr b="1" sz="1000"/>
                    </a:p>
                  </a:txBody>
                  <a:tcPr marT="91425" marB="91425" marR="91425" marL="91425"/>
                </a:tc>
                <a:tc>
                  <a:txBody>
                    <a:bodyPr/>
                    <a:lstStyle/>
                    <a:p>
                      <a:pPr indent="0" lvl="0" marL="0" rtl="0" algn="ctr">
                        <a:spcBef>
                          <a:spcPts val="0"/>
                        </a:spcBef>
                        <a:spcAft>
                          <a:spcPts val="0"/>
                        </a:spcAft>
                        <a:buNone/>
                      </a:pPr>
                      <a:r>
                        <a:rPr b="1" lang="zh-TW" sz="1000"/>
                        <a:t>Model</a:t>
                      </a:r>
                      <a:endParaRPr b="1" sz="1000"/>
                    </a:p>
                  </a:txBody>
                  <a:tcPr marT="91425" marB="91425" marR="91425" marL="91425"/>
                </a:tc>
                <a:tc>
                  <a:txBody>
                    <a:bodyPr/>
                    <a:lstStyle/>
                    <a:p>
                      <a:pPr indent="0" lvl="0" marL="0" rtl="0" algn="ctr">
                        <a:spcBef>
                          <a:spcPts val="0"/>
                        </a:spcBef>
                        <a:spcAft>
                          <a:spcPts val="0"/>
                        </a:spcAft>
                        <a:buNone/>
                      </a:pPr>
                      <a:r>
                        <a:rPr b="1" lang="zh-TW" sz="1000"/>
                        <a:t>Characteristics</a:t>
                      </a:r>
                      <a:endParaRPr b="1" sz="1000"/>
                    </a:p>
                  </a:txBody>
                  <a:tcPr marT="91425" marB="91425" marR="91425" marL="91425"/>
                </a:tc>
                <a:tc>
                  <a:txBody>
                    <a:bodyPr/>
                    <a:lstStyle/>
                    <a:p>
                      <a:pPr indent="0" lvl="0" marL="0" rtl="0" algn="ctr">
                        <a:spcBef>
                          <a:spcPts val="0"/>
                        </a:spcBef>
                        <a:spcAft>
                          <a:spcPts val="0"/>
                        </a:spcAft>
                        <a:buNone/>
                      </a:pPr>
                      <a:r>
                        <a:rPr b="1" lang="zh-TW" sz="1000"/>
                        <a:t>Ent. embedding</a:t>
                      </a:r>
                      <a:endParaRPr b="1" sz="1000"/>
                    </a:p>
                  </a:txBody>
                  <a:tcPr marT="91425" marB="91425" marR="91425" marL="91425"/>
                </a:tc>
                <a:tc>
                  <a:txBody>
                    <a:bodyPr/>
                    <a:lstStyle/>
                    <a:p>
                      <a:pPr indent="0" lvl="0" marL="0" rtl="0" algn="ctr">
                        <a:spcBef>
                          <a:spcPts val="0"/>
                        </a:spcBef>
                        <a:spcAft>
                          <a:spcPts val="0"/>
                        </a:spcAft>
                        <a:buNone/>
                      </a:pPr>
                      <a:r>
                        <a:rPr b="1" lang="zh-TW" sz="1000"/>
                        <a:t>Rel.</a:t>
                      </a:r>
                      <a:endParaRPr b="1" sz="1000"/>
                    </a:p>
                    <a:p>
                      <a:pPr indent="0" lvl="0" marL="0" rtl="0" algn="ctr">
                        <a:spcBef>
                          <a:spcPts val="0"/>
                        </a:spcBef>
                        <a:spcAft>
                          <a:spcPts val="0"/>
                        </a:spcAft>
                        <a:buNone/>
                      </a:pPr>
                      <a:r>
                        <a:rPr b="1" lang="zh-TW" sz="1000"/>
                        <a:t>embedding</a:t>
                      </a:r>
                      <a:endParaRPr b="1" sz="1000"/>
                    </a:p>
                  </a:txBody>
                  <a:tcPr marT="91425" marB="91425" marR="91425" marL="91425"/>
                </a:tc>
                <a:tc>
                  <a:txBody>
                    <a:bodyPr/>
                    <a:lstStyle/>
                    <a:p>
                      <a:pPr indent="0" lvl="0" marL="0" rtl="0" algn="ctr">
                        <a:spcBef>
                          <a:spcPts val="0"/>
                        </a:spcBef>
                        <a:spcAft>
                          <a:spcPts val="0"/>
                        </a:spcAft>
                        <a:buNone/>
                      </a:pPr>
                      <a:r>
                        <a:rPr b="1" lang="zh-TW" sz="1000"/>
                        <a:t>Scoring </a:t>
                      </a:r>
                      <a:endParaRPr b="1" sz="1000"/>
                    </a:p>
                    <a:p>
                      <a:pPr indent="0" lvl="0" marL="0" rtl="0" algn="ctr">
                        <a:spcBef>
                          <a:spcPts val="0"/>
                        </a:spcBef>
                        <a:spcAft>
                          <a:spcPts val="0"/>
                        </a:spcAft>
                        <a:buNone/>
                      </a:pPr>
                      <a:r>
                        <a:rPr b="1" lang="zh-TW" sz="1000"/>
                        <a:t>Function</a:t>
                      </a:r>
                      <a:endParaRPr b="1" sz="1000"/>
                    </a:p>
                  </a:txBody>
                  <a:tcPr marT="91425" marB="91425" marR="91425" marL="91425"/>
                </a:tc>
              </a:tr>
              <a:tr h="640050">
                <a:tc rowSpan="3">
                  <a:txBody>
                    <a:bodyPr/>
                    <a:lstStyle/>
                    <a:p>
                      <a:pPr indent="0" lvl="0" marL="0" rtl="0" algn="l">
                        <a:spcBef>
                          <a:spcPts val="0"/>
                        </a:spcBef>
                        <a:spcAft>
                          <a:spcPts val="0"/>
                        </a:spcAft>
                        <a:buNone/>
                      </a:pPr>
                      <a:r>
                        <a:rPr b="1" lang="zh-TW" sz="1000"/>
                        <a:t>Translation Distance Models</a:t>
                      </a:r>
                      <a:endParaRPr b="1" sz="1000"/>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zh-TW" sz="1000">
                          <a:solidFill>
                            <a:srgbClr val="000000"/>
                          </a:solidFill>
                        </a:rPr>
                        <a:t>TransE</a:t>
                      </a:r>
                      <a:endParaRPr sz="1000">
                        <a:solidFill>
                          <a:srgbClr val="000000"/>
                        </a:solidFill>
                      </a:endParaRPr>
                    </a:p>
                    <a:p>
                      <a:pPr indent="0" lvl="0" marL="0" rtl="0" algn="l">
                        <a:spcBef>
                          <a:spcPts val="0"/>
                        </a:spcBef>
                        <a:spcAft>
                          <a:spcPts val="0"/>
                        </a:spcAft>
                        <a:buClr>
                          <a:srgbClr val="000000"/>
                        </a:buClr>
                        <a:buSzPts val="1100"/>
                        <a:buFont typeface="Arial"/>
                        <a:buNone/>
                      </a:pPr>
                      <a:r>
                        <a:rPr lang="zh-TW" sz="1000">
                          <a:solidFill>
                            <a:srgbClr val="000000"/>
                          </a:solidFill>
                        </a:rPr>
                        <a:t>(2013)</a:t>
                      </a:r>
                      <a:endParaRPr sz="1000"/>
                    </a:p>
                  </a:txBody>
                  <a:tcPr marT="91425" marB="91425" marR="91425" marL="91425"/>
                </a:tc>
                <a:tc>
                  <a:txBody>
                    <a:bodyPr/>
                    <a:lstStyle/>
                    <a:p>
                      <a:pPr indent="-292100" lvl="0" marL="457200" rtl="0" algn="l">
                        <a:spcBef>
                          <a:spcPts val="0"/>
                        </a:spcBef>
                        <a:spcAft>
                          <a:spcPts val="0"/>
                        </a:spcAft>
                        <a:buSzPts val="1000"/>
                        <a:buChar char="●"/>
                      </a:pPr>
                      <a:r>
                        <a:rPr lang="zh-TW" sz="1000"/>
                        <a:t>Precursory translation method</a:t>
                      </a:r>
                      <a:endParaRPr sz="1000"/>
                    </a:p>
                  </a:txBody>
                  <a:tcPr marT="91425" marB="91425" marR="91425" marL="91425"/>
                </a:tc>
                <a:tc>
                  <a:txBody>
                    <a:bodyPr/>
                    <a:lstStyle/>
                    <a:p>
                      <a:pPr indent="-228600" lvl="0" marL="457200" rtl="0" algn="l">
                        <a:spcBef>
                          <a:spcPts val="0"/>
                        </a:spcBef>
                        <a:spcAft>
                          <a:spcPts val="0"/>
                        </a:spcAft>
                        <a:buNone/>
                      </a:pPr>
                      <a:r>
                        <a:t/>
                      </a:r>
                      <a:endParaRPr sz="1000"/>
                    </a:p>
                  </a:txBody>
                  <a:tcPr marT="91425" marB="91425" marR="91425" marL="91425"/>
                </a:tc>
                <a:tc>
                  <a:txBody>
                    <a:bodyPr/>
                    <a:lstStyle/>
                    <a:p>
                      <a:pPr indent="-228600" lvl="0" marL="457200" rtl="0" algn="l">
                        <a:spcBef>
                          <a:spcPts val="0"/>
                        </a:spcBef>
                        <a:spcAft>
                          <a:spcPts val="0"/>
                        </a:spcAft>
                        <a:buNone/>
                      </a:pPr>
                      <a:r>
                        <a:t/>
                      </a:r>
                      <a:endParaRPr sz="1000"/>
                    </a:p>
                  </a:txBody>
                  <a:tcPr marT="91425" marB="91425" marR="91425" marL="91425"/>
                </a:tc>
                <a:tc>
                  <a:txBody>
                    <a:bodyPr/>
                    <a:lstStyle/>
                    <a:p>
                      <a:pPr indent="-228600" lvl="0" marL="457200" rtl="0" algn="l">
                        <a:spcBef>
                          <a:spcPts val="0"/>
                        </a:spcBef>
                        <a:spcAft>
                          <a:spcPts val="0"/>
                        </a:spcAft>
                        <a:buNone/>
                      </a:pPr>
                      <a:r>
                        <a:t/>
                      </a:r>
                      <a:endParaRPr sz="1000"/>
                    </a:p>
                  </a:txBody>
                  <a:tcPr marT="91425" marB="91425" marR="91425" marL="91425"/>
                </a:tc>
              </a:tr>
              <a:tr h="792450">
                <a:tc vMerge="1"/>
                <a:tc>
                  <a:txBody>
                    <a:bodyPr/>
                    <a:lstStyle/>
                    <a:p>
                      <a:pPr indent="0" lvl="0" marL="0" rtl="0" algn="l">
                        <a:spcBef>
                          <a:spcPts val="0"/>
                        </a:spcBef>
                        <a:spcAft>
                          <a:spcPts val="0"/>
                        </a:spcAft>
                        <a:buNone/>
                      </a:pPr>
                      <a:r>
                        <a:rPr lang="zh-TW" sz="1000"/>
                        <a:t>TransH</a:t>
                      </a:r>
                      <a:endParaRPr sz="1000"/>
                    </a:p>
                    <a:p>
                      <a:pPr indent="0" lvl="0" marL="0" rtl="0" algn="l">
                        <a:spcBef>
                          <a:spcPts val="0"/>
                        </a:spcBef>
                        <a:spcAft>
                          <a:spcPts val="0"/>
                        </a:spcAft>
                        <a:buNone/>
                      </a:pPr>
                      <a:r>
                        <a:rPr lang="zh-TW" sz="1000"/>
                        <a:t>(2014)</a:t>
                      </a:r>
                      <a:endParaRPr sz="1000">
                        <a:solidFill>
                          <a:srgbClr val="000000"/>
                        </a:solidFill>
                      </a:endParaRPr>
                    </a:p>
                  </a:txBody>
                  <a:tcPr marT="91425" marB="91425" marR="91425" marL="91425"/>
                </a:tc>
                <a:tc>
                  <a:txBody>
                    <a:bodyPr/>
                    <a:lstStyle/>
                    <a:p>
                      <a:pPr indent="-292100" lvl="0" marL="457200" rtl="0" algn="l">
                        <a:spcBef>
                          <a:spcPts val="0"/>
                        </a:spcBef>
                        <a:spcAft>
                          <a:spcPts val="0"/>
                        </a:spcAft>
                        <a:buSzPts val="1000"/>
                        <a:buChar char="●"/>
                      </a:pPr>
                      <a:r>
                        <a:rPr lang="zh-TW" sz="1000"/>
                        <a:t>Performs translation in relation-specific hyperplane</a:t>
                      </a:r>
                      <a:endParaRPr sz="1000"/>
                    </a:p>
                    <a:p>
                      <a:pPr indent="-292100" lvl="0" marL="457200" rtl="0" algn="l">
                        <a:spcBef>
                          <a:spcPts val="0"/>
                        </a:spcBef>
                        <a:spcAft>
                          <a:spcPts val="0"/>
                        </a:spcAft>
                        <a:buSzPts val="1000"/>
                        <a:buChar char="●"/>
                      </a:pPr>
                      <a:r>
                        <a:rPr lang="zh-TW" sz="1000"/>
                        <a:t>1-to-N, N-to-1, and N-to-N relations</a:t>
                      </a:r>
                      <a:endParaRPr sz="1000"/>
                    </a:p>
                  </a:txBody>
                  <a:tcPr marT="91425" marB="91425" marR="91425" marL="91425"/>
                </a:tc>
                <a:tc>
                  <a:txBody>
                    <a:bodyPr/>
                    <a:lstStyle/>
                    <a:p>
                      <a:pPr indent="-228600" lvl="0" marL="457200" rtl="0" algn="l">
                        <a:spcBef>
                          <a:spcPts val="0"/>
                        </a:spcBef>
                        <a:spcAft>
                          <a:spcPts val="0"/>
                        </a:spcAft>
                        <a:buNone/>
                      </a:pPr>
                      <a:r>
                        <a:t/>
                      </a:r>
                      <a:endParaRPr sz="1000"/>
                    </a:p>
                  </a:txBody>
                  <a:tcPr marT="91425" marB="91425" marR="91425" marL="91425"/>
                </a:tc>
                <a:tc>
                  <a:txBody>
                    <a:bodyPr/>
                    <a:lstStyle/>
                    <a:p>
                      <a:pPr indent="-228600" lvl="0" marL="457200" rtl="0" algn="l">
                        <a:spcBef>
                          <a:spcPts val="0"/>
                        </a:spcBef>
                        <a:spcAft>
                          <a:spcPts val="0"/>
                        </a:spcAft>
                        <a:buNone/>
                      </a:pPr>
                      <a:r>
                        <a:t/>
                      </a:r>
                      <a:endParaRPr sz="1000"/>
                    </a:p>
                  </a:txBody>
                  <a:tcPr marT="91425" marB="91425" marR="91425" marL="91425"/>
                </a:tc>
                <a:tc>
                  <a:txBody>
                    <a:bodyPr/>
                    <a:lstStyle/>
                    <a:p>
                      <a:pPr indent="-228600" lvl="0" marL="457200" rtl="0" algn="l">
                        <a:spcBef>
                          <a:spcPts val="0"/>
                        </a:spcBef>
                        <a:spcAft>
                          <a:spcPts val="0"/>
                        </a:spcAft>
                        <a:buNone/>
                      </a:pPr>
                      <a:r>
                        <a:t/>
                      </a:r>
                      <a:endParaRPr sz="1000"/>
                    </a:p>
                  </a:txBody>
                  <a:tcPr marT="91425" marB="91425" marR="91425" marL="91425"/>
                </a:tc>
              </a:tr>
              <a:tr h="447125">
                <a:tc vMerge="1"/>
                <a:tc>
                  <a:txBody>
                    <a:bodyPr/>
                    <a:lstStyle/>
                    <a:p>
                      <a:pPr indent="0" lvl="0" marL="0" rtl="0" algn="l">
                        <a:spcBef>
                          <a:spcPts val="0"/>
                        </a:spcBef>
                        <a:spcAft>
                          <a:spcPts val="0"/>
                        </a:spcAft>
                        <a:buNone/>
                      </a:pPr>
                      <a:r>
                        <a:rPr lang="zh-TW" sz="1000"/>
                        <a:t>TransR</a:t>
                      </a:r>
                      <a:endParaRPr sz="1000"/>
                    </a:p>
                    <a:p>
                      <a:pPr indent="0" lvl="0" marL="0" rtl="0" algn="l">
                        <a:spcBef>
                          <a:spcPts val="0"/>
                        </a:spcBef>
                        <a:spcAft>
                          <a:spcPts val="0"/>
                        </a:spcAft>
                        <a:buNone/>
                      </a:pPr>
                      <a:r>
                        <a:rPr lang="zh-TW" sz="1000"/>
                        <a:t>(2015)</a:t>
                      </a:r>
                      <a:endParaRPr sz="1000"/>
                    </a:p>
                  </a:txBody>
                  <a:tcPr marT="91425" marB="91425" marR="91425" marL="91425"/>
                </a:tc>
                <a:tc>
                  <a:txBody>
                    <a:bodyPr/>
                    <a:lstStyle/>
                    <a:p>
                      <a:pPr indent="-292100" lvl="0" marL="457200" rtl="0" algn="l">
                        <a:spcBef>
                          <a:spcPts val="0"/>
                        </a:spcBef>
                        <a:spcAft>
                          <a:spcPts val="0"/>
                        </a:spcAft>
                        <a:buSzPts val="1000"/>
                        <a:buChar char="●"/>
                      </a:pPr>
                      <a:r>
                        <a:rPr lang="zh-TW" sz="1000"/>
                        <a:t>Converts entity space to relation space</a:t>
                      </a:r>
                      <a:endParaRPr sz="1000"/>
                    </a:p>
                    <a:p>
                      <a:pPr indent="-292100" lvl="0" marL="457200" rtl="0" algn="l">
                        <a:spcBef>
                          <a:spcPts val="0"/>
                        </a:spcBef>
                        <a:spcAft>
                          <a:spcPts val="0"/>
                        </a:spcAft>
                        <a:buSzPts val="1000"/>
                        <a:buChar char="●"/>
                      </a:pPr>
                      <a:r>
                        <a:rPr lang="zh-TW" sz="1000"/>
                        <a:t>Relational space projection</a:t>
                      </a:r>
                      <a:endParaRPr sz="1000"/>
                    </a:p>
                  </a:txBody>
                  <a:tcPr marT="91425" marB="91425" marR="91425" marL="91425"/>
                </a:tc>
                <a:tc>
                  <a:txBody>
                    <a:bodyPr/>
                    <a:lstStyle/>
                    <a:p>
                      <a:pPr indent="-228600" lvl="0" marL="457200" rtl="0" algn="l">
                        <a:spcBef>
                          <a:spcPts val="0"/>
                        </a:spcBef>
                        <a:spcAft>
                          <a:spcPts val="0"/>
                        </a:spcAft>
                        <a:buNone/>
                      </a:pPr>
                      <a:r>
                        <a:t/>
                      </a:r>
                      <a:endParaRPr sz="1000"/>
                    </a:p>
                  </a:txBody>
                  <a:tcPr marT="91425" marB="91425" marR="91425" marL="91425"/>
                </a:tc>
                <a:tc>
                  <a:txBody>
                    <a:bodyPr/>
                    <a:lstStyle/>
                    <a:p>
                      <a:pPr indent="-228600" lvl="0" marL="457200" rtl="0" algn="l">
                        <a:spcBef>
                          <a:spcPts val="0"/>
                        </a:spcBef>
                        <a:spcAft>
                          <a:spcPts val="0"/>
                        </a:spcAft>
                        <a:buNone/>
                      </a:pPr>
                      <a:r>
                        <a:t/>
                      </a:r>
                      <a:endParaRPr sz="1000"/>
                    </a:p>
                  </a:txBody>
                  <a:tcPr marT="91425" marB="91425" marR="91425" marL="91425"/>
                </a:tc>
                <a:tc>
                  <a:txBody>
                    <a:bodyPr/>
                    <a:lstStyle/>
                    <a:p>
                      <a:pPr indent="-228600" lvl="0" marL="457200" rtl="0" algn="l">
                        <a:spcBef>
                          <a:spcPts val="0"/>
                        </a:spcBef>
                        <a:spcAft>
                          <a:spcPts val="0"/>
                        </a:spcAft>
                        <a:buNone/>
                      </a:pPr>
                      <a:r>
                        <a:t/>
                      </a:r>
                      <a:endParaRPr sz="1000"/>
                    </a:p>
                  </a:txBody>
                  <a:tcPr marT="91425" marB="91425" marR="91425" marL="91425"/>
                </a:tc>
              </a:tr>
            </a:tbl>
          </a:graphicData>
        </a:graphic>
      </p:graphicFrame>
      <p:pic>
        <p:nvPicPr>
          <p:cNvPr id="581" name="Google Shape;581;p24"/>
          <p:cNvPicPr preferRelativeResize="0"/>
          <p:nvPr/>
        </p:nvPicPr>
        <p:blipFill>
          <a:blip r:embed="rId4">
            <a:alphaModFix/>
          </a:blip>
          <a:stretch>
            <a:fillRect/>
          </a:stretch>
        </p:blipFill>
        <p:spPr>
          <a:xfrm>
            <a:off x="7859655" y="719898"/>
            <a:ext cx="583400" cy="287825"/>
          </a:xfrm>
          <a:prstGeom prst="rect">
            <a:avLst/>
          </a:prstGeom>
          <a:noFill/>
          <a:ln>
            <a:noFill/>
          </a:ln>
        </p:spPr>
      </p:pic>
      <p:pic>
        <p:nvPicPr>
          <p:cNvPr id="582" name="Google Shape;582;p24"/>
          <p:cNvPicPr preferRelativeResize="0"/>
          <p:nvPr/>
        </p:nvPicPr>
        <p:blipFill>
          <a:blip r:embed="rId5">
            <a:alphaModFix/>
          </a:blip>
          <a:stretch>
            <a:fillRect/>
          </a:stretch>
        </p:blipFill>
        <p:spPr>
          <a:xfrm>
            <a:off x="3772600" y="1316475"/>
            <a:ext cx="895350" cy="285750"/>
          </a:xfrm>
          <a:prstGeom prst="rect">
            <a:avLst/>
          </a:prstGeom>
          <a:noFill/>
          <a:ln>
            <a:noFill/>
          </a:ln>
        </p:spPr>
      </p:pic>
      <p:pic>
        <p:nvPicPr>
          <p:cNvPr id="583" name="Google Shape;583;p24"/>
          <p:cNvPicPr preferRelativeResize="0"/>
          <p:nvPr/>
        </p:nvPicPr>
        <p:blipFill>
          <a:blip r:embed="rId5">
            <a:alphaModFix/>
          </a:blip>
          <a:stretch>
            <a:fillRect/>
          </a:stretch>
        </p:blipFill>
        <p:spPr>
          <a:xfrm>
            <a:off x="3772600" y="2002275"/>
            <a:ext cx="895350" cy="285750"/>
          </a:xfrm>
          <a:prstGeom prst="rect">
            <a:avLst/>
          </a:prstGeom>
          <a:noFill/>
          <a:ln>
            <a:noFill/>
          </a:ln>
        </p:spPr>
      </p:pic>
      <p:pic>
        <p:nvPicPr>
          <p:cNvPr id="584" name="Google Shape;584;p24"/>
          <p:cNvPicPr preferRelativeResize="0"/>
          <p:nvPr/>
        </p:nvPicPr>
        <p:blipFill>
          <a:blip r:embed="rId5">
            <a:alphaModFix/>
          </a:blip>
          <a:stretch>
            <a:fillRect/>
          </a:stretch>
        </p:blipFill>
        <p:spPr>
          <a:xfrm>
            <a:off x="3772600" y="2916675"/>
            <a:ext cx="895350" cy="285750"/>
          </a:xfrm>
          <a:prstGeom prst="rect">
            <a:avLst/>
          </a:prstGeom>
          <a:noFill/>
          <a:ln>
            <a:noFill/>
          </a:ln>
        </p:spPr>
      </p:pic>
      <p:pic>
        <p:nvPicPr>
          <p:cNvPr id="585" name="Google Shape;585;p24"/>
          <p:cNvPicPr preferRelativeResize="0"/>
          <p:nvPr/>
        </p:nvPicPr>
        <p:blipFill>
          <a:blip r:embed="rId6">
            <a:alphaModFix/>
          </a:blip>
          <a:stretch>
            <a:fillRect/>
          </a:stretch>
        </p:blipFill>
        <p:spPr>
          <a:xfrm>
            <a:off x="5092425" y="1330763"/>
            <a:ext cx="590550" cy="257175"/>
          </a:xfrm>
          <a:prstGeom prst="rect">
            <a:avLst/>
          </a:prstGeom>
          <a:noFill/>
          <a:ln>
            <a:noFill/>
          </a:ln>
        </p:spPr>
      </p:pic>
      <p:pic>
        <p:nvPicPr>
          <p:cNvPr id="586" name="Google Shape;586;p24"/>
          <p:cNvPicPr preferRelativeResize="0"/>
          <p:nvPr/>
        </p:nvPicPr>
        <p:blipFill>
          <a:blip r:embed="rId7">
            <a:alphaModFix/>
          </a:blip>
          <a:stretch>
            <a:fillRect/>
          </a:stretch>
        </p:blipFill>
        <p:spPr>
          <a:xfrm>
            <a:off x="4916213" y="2002275"/>
            <a:ext cx="942975" cy="323850"/>
          </a:xfrm>
          <a:prstGeom prst="rect">
            <a:avLst/>
          </a:prstGeom>
          <a:noFill/>
          <a:ln>
            <a:noFill/>
          </a:ln>
        </p:spPr>
      </p:pic>
      <p:pic>
        <p:nvPicPr>
          <p:cNvPr id="587" name="Google Shape;587;p24"/>
          <p:cNvPicPr preferRelativeResize="0"/>
          <p:nvPr/>
        </p:nvPicPr>
        <p:blipFill rotWithShape="1">
          <a:blip r:embed="rId8">
            <a:alphaModFix/>
          </a:blip>
          <a:srcRect b="0" l="0" r="61468" t="0"/>
          <a:stretch/>
        </p:blipFill>
        <p:spPr>
          <a:xfrm>
            <a:off x="5125150" y="2711900"/>
            <a:ext cx="642275" cy="390525"/>
          </a:xfrm>
          <a:prstGeom prst="rect">
            <a:avLst/>
          </a:prstGeom>
          <a:noFill/>
          <a:ln>
            <a:noFill/>
          </a:ln>
        </p:spPr>
      </p:pic>
      <p:pic>
        <p:nvPicPr>
          <p:cNvPr id="588" name="Google Shape;588;p24"/>
          <p:cNvPicPr preferRelativeResize="0"/>
          <p:nvPr/>
        </p:nvPicPr>
        <p:blipFill rotWithShape="1">
          <a:blip r:embed="rId8">
            <a:alphaModFix/>
          </a:blip>
          <a:srcRect b="0" l="40330" r="0" t="0"/>
          <a:stretch/>
        </p:blipFill>
        <p:spPr>
          <a:xfrm>
            <a:off x="4994075" y="3020900"/>
            <a:ext cx="994600" cy="390525"/>
          </a:xfrm>
          <a:prstGeom prst="rect">
            <a:avLst/>
          </a:prstGeom>
          <a:noFill/>
          <a:ln>
            <a:noFill/>
          </a:ln>
        </p:spPr>
      </p:pic>
      <p:pic>
        <p:nvPicPr>
          <p:cNvPr id="589" name="Google Shape;589;p24"/>
          <p:cNvPicPr preferRelativeResize="0"/>
          <p:nvPr/>
        </p:nvPicPr>
        <p:blipFill>
          <a:blip r:embed="rId9">
            <a:alphaModFix/>
          </a:blip>
          <a:stretch>
            <a:fillRect/>
          </a:stretch>
        </p:blipFill>
        <p:spPr>
          <a:xfrm>
            <a:off x="6861250" y="1340288"/>
            <a:ext cx="1333500" cy="238125"/>
          </a:xfrm>
          <a:prstGeom prst="rect">
            <a:avLst/>
          </a:prstGeom>
          <a:noFill/>
          <a:ln>
            <a:noFill/>
          </a:ln>
        </p:spPr>
      </p:pic>
      <p:pic>
        <p:nvPicPr>
          <p:cNvPr id="590" name="Google Shape;590;p24"/>
          <p:cNvPicPr preferRelativeResize="0"/>
          <p:nvPr/>
        </p:nvPicPr>
        <p:blipFill>
          <a:blip r:embed="rId10">
            <a:alphaModFix/>
          </a:blip>
          <a:stretch>
            <a:fillRect/>
          </a:stretch>
        </p:blipFill>
        <p:spPr>
          <a:xfrm>
            <a:off x="6049800" y="2087350"/>
            <a:ext cx="3228975" cy="314325"/>
          </a:xfrm>
          <a:prstGeom prst="rect">
            <a:avLst/>
          </a:prstGeom>
          <a:noFill/>
          <a:ln>
            <a:noFill/>
          </a:ln>
        </p:spPr>
      </p:pic>
      <p:pic>
        <p:nvPicPr>
          <p:cNvPr id="591" name="Google Shape;591;p24"/>
          <p:cNvPicPr preferRelativeResize="0"/>
          <p:nvPr/>
        </p:nvPicPr>
        <p:blipFill>
          <a:blip r:embed="rId11">
            <a:alphaModFix/>
          </a:blip>
          <a:stretch>
            <a:fillRect/>
          </a:stretch>
        </p:blipFill>
        <p:spPr>
          <a:xfrm>
            <a:off x="6752875" y="2910600"/>
            <a:ext cx="1866900" cy="342900"/>
          </a:xfrm>
          <a:prstGeom prst="rect">
            <a:avLst/>
          </a:prstGeom>
          <a:noFill/>
          <a:ln>
            <a:noFill/>
          </a:ln>
        </p:spPr>
      </p:pic>
      <p:sp>
        <p:nvSpPr>
          <p:cNvPr id="592" name="Google Shape;592;p24"/>
          <p:cNvSpPr txBox="1"/>
          <p:nvPr>
            <p:ph type="title"/>
          </p:nvPr>
        </p:nvSpPr>
        <p:spPr>
          <a:xfrm>
            <a:off x="159300" y="64025"/>
            <a:ext cx="904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Simple Illustration of Selected Translation-based KGE Model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pic>
        <p:nvPicPr>
          <p:cNvPr id="597" name="Google Shape;597;p25"/>
          <p:cNvPicPr preferRelativeResize="0"/>
          <p:nvPr/>
        </p:nvPicPr>
        <p:blipFill>
          <a:blip r:embed="rId3">
            <a:alphaModFix/>
          </a:blip>
          <a:stretch>
            <a:fillRect/>
          </a:stretch>
        </p:blipFill>
        <p:spPr>
          <a:xfrm>
            <a:off x="278250" y="3243100"/>
            <a:ext cx="5473200" cy="1867175"/>
          </a:xfrm>
          <a:prstGeom prst="rect">
            <a:avLst/>
          </a:prstGeom>
          <a:noFill/>
          <a:ln>
            <a:noFill/>
          </a:ln>
        </p:spPr>
      </p:pic>
      <p:graphicFrame>
        <p:nvGraphicFramePr>
          <p:cNvPr id="598" name="Google Shape;598;p25"/>
          <p:cNvGraphicFramePr/>
          <p:nvPr/>
        </p:nvGraphicFramePr>
        <p:xfrm>
          <a:off x="278250" y="939600"/>
          <a:ext cx="3000000" cy="3000000"/>
        </p:xfrm>
        <a:graphic>
          <a:graphicData uri="http://schemas.openxmlformats.org/drawingml/2006/table">
            <a:tbl>
              <a:tblPr>
                <a:noFill/>
                <a:tableStyleId>{73EF85EC-8CE3-4A19-9A86-D14C7ED5617F}</a:tableStyleId>
              </a:tblPr>
              <a:tblGrid>
                <a:gridCol w="776825"/>
                <a:gridCol w="796275"/>
                <a:gridCol w="1852625"/>
                <a:gridCol w="978625"/>
                <a:gridCol w="1367775"/>
                <a:gridCol w="2510750"/>
              </a:tblGrid>
              <a:tr h="436950">
                <a:tc>
                  <a:txBody>
                    <a:bodyPr/>
                    <a:lstStyle/>
                    <a:p>
                      <a:pPr indent="0" lvl="0" marL="0" rtl="0" algn="l">
                        <a:spcBef>
                          <a:spcPts val="0"/>
                        </a:spcBef>
                        <a:spcAft>
                          <a:spcPts val="0"/>
                        </a:spcAft>
                        <a:buNone/>
                      </a:pPr>
                      <a:r>
                        <a:rPr b="1" lang="zh-TW" sz="1000">
                          <a:solidFill>
                            <a:schemeClr val="dk1"/>
                          </a:solidFill>
                        </a:rPr>
                        <a:t>Category</a:t>
                      </a:r>
                      <a:endParaRPr b="1" sz="1000">
                        <a:solidFill>
                          <a:schemeClr val="dk1"/>
                        </a:solidFill>
                      </a:endParaRPr>
                    </a:p>
                  </a:txBody>
                  <a:tcPr marT="91425" marB="91425" marR="91425" marL="91425"/>
                </a:tc>
                <a:tc>
                  <a:txBody>
                    <a:bodyPr/>
                    <a:lstStyle/>
                    <a:p>
                      <a:pPr indent="0" lvl="0" marL="0" rtl="0" algn="l">
                        <a:spcBef>
                          <a:spcPts val="0"/>
                        </a:spcBef>
                        <a:spcAft>
                          <a:spcPts val="0"/>
                        </a:spcAft>
                        <a:buNone/>
                      </a:pPr>
                      <a:r>
                        <a:rPr b="1" lang="zh-TW" sz="1000">
                          <a:solidFill>
                            <a:schemeClr val="dk1"/>
                          </a:solidFill>
                        </a:rPr>
                        <a:t>Model</a:t>
                      </a:r>
                      <a:endParaRPr b="1" sz="1000">
                        <a:solidFill>
                          <a:schemeClr val="dk1"/>
                        </a:solidFill>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b="1" lang="zh-TW" sz="1000">
                          <a:solidFill>
                            <a:schemeClr val="dk1"/>
                          </a:solidFill>
                        </a:rPr>
                        <a:t>Characteristics</a:t>
                      </a:r>
                      <a:endParaRPr sz="1000"/>
                    </a:p>
                  </a:txBody>
                  <a:tcPr marT="91425" marB="91425" marR="91425" marL="91425"/>
                </a:tc>
                <a:tc>
                  <a:txBody>
                    <a:bodyPr/>
                    <a:lstStyle/>
                    <a:p>
                      <a:pPr indent="0" lvl="0" marL="0" rtl="0" algn="ctr">
                        <a:spcBef>
                          <a:spcPts val="0"/>
                        </a:spcBef>
                        <a:spcAft>
                          <a:spcPts val="0"/>
                        </a:spcAft>
                        <a:buNone/>
                      </a:pPr>
                      <a:r>
                        <a:rPr b="1" lang="zh-TW" sz="1000">
                          <a:solidFill>
                            <a:schemeClr val="dk1"/>
                          </a:solidFill>
                        </a:rPr>
                        <a:t>Ent. </a:t>
                      </a:r>
                      <a:endParaRPr b="1" sz="1000">
                        <a:solidFill>
                          <a:schemeClr val="dk1"/>
                        </a:solidFill>
                      </a:endParaRPr>
                    </a:p>
                    <a:p>
                      <a:pPr indent="0" lvl="0" marL="0" rtl="0" algn="ctr">
                        <a:spcBef>
                          <a:spcPts val="0"/>
                        </a:spcBef>
                        <a:spcAft>
                          <a:spcPts val="0"/>
                        </a:spcAft>
                        <a:buNone/>
                      </a:pPr>
                      <a:r>
                        <a:rPr b="1" lang="zh-TW" sz="1000">
                          <a:solidFill>
                            <a:schemeClr val="dk1"/>
                          </a:solidFill>
                        </a:rPr>
                        <a:t>embedding</a:t>
                      </a:r>
                      <a:endParaRPr sz="10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b="1" lang="zh-TW" sz="1000">
                          <a:solidFill>
                            <a:schemeClr val="dk1"/>
                          </a:solidFill>
                        </a:rPr>
                        <a:t>Rel.</a:t>
                      </a:r>
                      <a:endParaRPr b="1" sz="1000">
                        <a:solidFill>
                          <a:schemeClr val="dk1"/>
                        </a:solidFill>
                      </a:endParaRPr>
                    </a:p>
                    <a:p>
                      <a:pPr indent="0" lvl="0" marL="0" rtl="0" algn="ctr">
                        <a:spcBef>
                          <a:spcPts val="0"/>
                        </a:spcBef>
                        <a:spcAft>
                          <a:spcPts val="0"/>
                        </a:spcAft>
                        <a:buNone/>
                      </a:pPr>
                      <a:r>
                        <a:rPr b="1" lang="zh-TW" sz="1000">
                          <a:solidFill>
                            <a:schemeClr val="dk1"/>
                          </a:solidFill>
                        </a:rPr>
                        <a:t>embedding</a:t>
                      </a:r>
                      <a:endParaRPr sz="10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b="1" lang="zh-TW" sz="1000">
                          <a:solidFill>
                            <a:schemeClr val="dk1"/>
                          </a:solidFill>
                        </a:rPr>
                        <a:t>Scoring </a:t>
                      </a:r>
                      <a:endParaRPr b="1" sz="1000">
                        <a:solidFill>
                          <a:schemeClr val="dk1"/>
                        </a:solidFill>
                      </a:endParaRPr>
                    </a:p>
                    <a:p>
                      <a:pPr indent="0" lvl="0" marL="0" rtl="0" algn="ctr">
                        <a:spcBef>
                          <a:spcPts val="0"/>
                        </a:spcBef>
                        <a:spcAft>
                          <a:spcPts val="0"/>
                        </a:spcAft>
                        <a:buNone/>
                      </a:pPr>
                      <a:r>
                        <a:rPr b="1" lang="zh-TW" sz="1000">
                          <a:solidFill>
                            <a:schemeClr val="dk1"/>
                          </a:solidFill>
                        </a:rPr>
                        <a:t>Function</a:t>
                      </a:r>
                      <a:endParaRPr sz="1000"/>
                    </a:p>
                  </a:txBody>
                  <a:tcPr marT="91425" marB="91425" marR="91425" marL="91425"/>
                </a:tc>
              </a:tr>
              <a:tr h="436950">
                <a:tc rowSpan="3">
                  <a:txBody>
                    <a:bodyPr/>
                    <a:lstStyle/>
                    <a:p>
                      <a:pPr indent="0" lvl="0" marL="0" rtl="0" algn="l">
                        <a:spcBef>
                          <a:spcPts val="0"/>
                        </a:spcBef>
                        <a:spcAft>
                          <a:spcPts val="0"/>
                        </a:spcAft>
                        <a:buNone/>
                      </a:pPr>
                      <a:r>
                        <a:rPr b="1" lang="zh-TW" sz="1000"/>
                        <a:t>Tensor Factorization Models</a:t>
                      </a:r>
                      <a:endParaRPr b="1" sz="1000"/>
                    </a:p>
                  </a:txBody>
                  <a:tcPr marT="91425" marB="91425" marR="91425" marL="91425"/>
                </a:tc>
                <a:tc>
                  <a:txBody>
                    <a:bodyPr/>
                    <a:lstStyle/>
                    <a:p>
                      <a:pPr indent="0" lvl="0" marL="0" rtl="0" algn="l">
                        <a:spcBef>
                          <a:spcPts val="0"/>
                        </a:spcBef>
                        <a:spcAft>
                          <a:spcPts val="0"/>
                        </a:spcAft>
                        <a:buNone/>
                      </a:pPr>
                      <a:r>
                        <a:rPr lang="zh-TW" sz="1000"/>
                        <a:t>RESCAL</a:t>
                      </a:r>
                      <a:endParaRPr sz="1000"/>
                    </a:p>
                    <a:p>
                      <a:pPr indent="0" lvl="0" marL="0" rtl="0" algn="l">
                        <a:spcBef>
                          <a:spcPts val="0"/>
                        </a:spcBef>
                        <a:spcAft>
                          <a:spcPts val="0"/>
                        </a:spcAft>
                        <a:buNone/>
                      </a:pPr>
                      <a:r>
                        <a:rPr lang="zh-TW" sz="1000"/>
                        <a:t>(2011)</a:t>
                      </a:r>
                      <a:endParaRPr sz="1000"/>
                    </a:p>
                  </a:txBody>
                  <a:tcPr marT="91425" marB="91425" marR="91425" marL="91425"/>
                </a:tc>
                <a:tc>
                  <a:txBody>
                    <a:bodyPr/>
                    <a:lstStyle/>
                    <a:p>
                      <a:pPr indent="-292100" lvl="0" marL="457200" rtl="0" algn="l">
                        <a:spcBef>
                          <a:spcPts val="0"/>
                        </a:spcBef>
                        <a:spcAft>
                          <a:spcPts val="0"/>
                        </a:spcAft>
                        <a:buClr>
                          <a:schemeClr val="dk1"/>
                        </a:buClr>
                        <a:buSzPts val="1000"/>
                        <a:buChar char="●"/>
                      </a:pPr>
                      <a:r>
                        <a:rPr lang="zh-TW" sz="1000">
                          <a:solidFill>
                            <a:schemeClr val="dk1"/>
                          </a:solidFill>
                        </a:rPr>
                        <a:t>Precursory semantic matching method</a:t>
                      </a:r>
                      <a:endParaRPr sz="1000"/>
                    </a:p>
                  </a:txBody>
                  <a:tcPr marT="91425" marB="91425" marR="91425" marL="91425"/>
                </a:tc>
                <a:tc>
                  <a:txBody>
                    <a:bodyPr/>
                    <a:lstStyle/>
                    <a:p>
                      <a:pPr indent="-228600" lvl="0" marL="457200" rtl="0" algn="l">
                        <a:spcBef>
                          <a:spcPts val="0"/>
                        </a:spcBef>
                        <a:spcAft>
                          <a:spcPts val="0"/>
                        </a:spcAft>
                        <a:buNone/>
                      </a:pPr>
                      <a:r>
                        <a:t/>
                      </a:r>
                      <a:endParaRPr sz="1000">
                        <a:solidFill>
                          <a:schemeClr val="dk1"/>
                        </a:solidFill>
                      </a:endParaRPr>
                    </a:p>
                  </a:txBody>
                  <a:tcPr marT="91425" marB="91425" marR="91425" marL="91425"/>
                </a:tc>
                <a:tc>
                  <a:txBody>
                    <a:bodyPr/>
                    <a:lstStyle/>
                    <a:p>
                      <a:pPr indent="-228600" lvl="0" marL="457200" rtl="0" algn="l">
                        <a:spcBef>
                          <a:spcPts val="0"/>
                        </a:spcBef>
                        <a:spcAft>
                          <a:spcPts val="0"/>
                        </a:spcAft>
                        <a:buNone/>
                      </a:pPr>
                      <a:r>
                        <a:t/>
                      </a:r>
                      <a:endParaRPr sz="1000">
                        <a:solidFill>
                          <a:schemeClr val="dk1"/>
                        </a:solidFill>
                      </a:endParaRPr>
                    </a:p>
                  </a:txBody>
                  <a:tcPr marT="91425" marB="91425" marR="91425" marL="91425"/>
                </a:tc>
                <a:tc>
                  <a:txBody>
                    <a:bodyPr/>
                    <a:lstStyle/>
                    <a:p>
                      <a:pPr indent="-228600" lvl="0" marL="457200" rtl="0" algn="l">
                        <a:spcBef>
                          <a:spcPts val="0"/>
                        </a:spcBef>
                        <a:spcAft>
                          <a:spcPts val="0"/>
                        </a:spcAft>
                        <a:buNone/>
                      </a:pPr>
                      <a:r>
                        <a:t/>
                      </a:r>
                      <a:endParaRPr sz="1000">
                        <a:solidFill>
                          <a:schemeClr val="dk1"/>
                        </a:solidFill>
                      </a:endParaRPr>
                    </a:p>
                  </a:txBody>
                  <a:tcPr marT="91425" marB="91425" marR="91425" marL="91425"/>
                </a:tc>
              </a:tr>
              <a:tr h="573500">
                <a:tc vMerge="1"/>
                <a:tc>
                  <a:txBody>
                    <a:bodyPr/>
                    <a:lstStyle/>
                    <a:p>
                      <a:pPr indent="0" lvl="0" marL="0" rtl="0" algn="l">
                        <a:spcBef>
                          <a:spcPts val="0"/>
                        </a:spcBef>
                        <a:spcAft>
                          <a:spcPts val="0"/>
                        </a:spcAft>
                        <a:buNone/>
                      </a:pPr>
                      <a:r>
                        <a:rPr lang="zh-TW" sz="1000"/>
                        <a:t>DistMult</a:t>
                      </a:r>
                      <a:endParaRPr sz="1000"/>
                    </a:p>
                    <a:p>
                      <a:pPr indent="0" lvl="0" marL="0" rtl="0" algn="l">
                        <a:spcBef>
                          <a:spcPts val="0"/>
                        </a:spcBef>
                        <a:spcAft>
                          <a:spcPts val="0"/>
                        </a:spcAft>
                        <a:buNone/>
                      </a:pPr>
                      <a:r>
                        <a:rPr lang="zh-TW" sz="1000"/>
                        <a:t>(2014)</a:t>
                      </a:r>
                      <a:endParaRPr sz="1000"/>
                    </a:p>
                  </a:txBody>
                  <a:tcPr marT="91425" marB="91425" marR="91425" marL="91425"/>
                </a:tc>
                <a:tc>
                  <a:txBody>
                    <a:bodyPr/>
                    <a:lstStyle/>
                    <a:p>
                      <a:pPr indent="-292100" lvl="0" marL="457200" rtl="0" algn="l">
                        <a:spcBef>
                          <a:spcPts val="0"/>
                        </a:spcBef>
                        <a:spcAft>
                          <a:spcPts val="0"/>
                        </a:spcAft>
                        <a:buSzPts val="1000"/>
                        <a:buChar char="●"/>
                      </a:pPr>
                      <a:r>
                        <a:rPr lang="zh-TW" sz="1000"/>
                        <a:t>RESACL + diagonal matrices</a:t>
                      </a:r>
                      <a:endParaRPr sz="1000"/>
                    </a:p>
                    <a:p>
                      <a:pPr indent="-292100" lvl="0" marL="457200" rtl="0" algn="l">
                        <a:spcBef>
                          <a:spcPts val="0"/>
                        </a:spcBef>
                        <a:spcAft>
                          <a:spcPts val="0"/>
                        </a:spcAft>
                        <a:buSzPts val="1000"/>
                        <a:buChar char="●"/>
                      </a:pPr>
                      <a:r>
                        <a:rPr lang="zh-TW" sz="1000"/>
                        <a:t>Faster than </a:t>
                      </a:r>
                      <a:r>
                        <a:rPr lang="zh-TW" sz="1000">
                          <a:solidFill>
                            <a:schemeClr val="dk1"/>
                          </a:solidFill>
                        </a:rPr>
                        <a:t>RESACL</a:t>
                      </a:r>
                      <a:endParaRPr sz="1000"/>
                    </a:p>
                  </a:txBody>
                  <a:tcPr marT="91425" marB="91425" marR="91425" marL="91425"/>
                </a:tc>
                <a:tc>
                  <a:txBody>
                    <a:bodyPr/>
                    <a:lstStyle/>
                    <a:p>
                      <a:pPr indent="-228600" lvl="0" marL="457200" rtl="0" algn="l">
                        <a:spcBef>
                          <a:spcPts val="0"/>
                        </a:spcBef>
                        <a:spcAft>
                          <a:spcPts val="0"/>
                        </a:spcAft>
                        <a:buNone/>
                      </a:pPr>
                      <a:r>
                        <a:t/>
                      </a:r>
                      <a:endParaRPr sz="1000"/>
                    </a:p>
                  </a:txBody>
                  <a:tcPr marT="91425" marB="91425" marR="91425" marL="91425"/>
                </a:tc>
                <a:tc>
                  <a:txBody>
                    <a:bodyPr/>
                    <a:lstStyle/>
                    <a:p>
                      <a:pPr indent="-228600" lvl="0" marL="457200" rtl="0" algn="l">
                        <a:spcBef>
                          <a:spcPts val="0"/>
                        </a:spcBef>
                        <a:spcAft>
                          <a:spcPts val="0"/>
                        </a:spcAft>
                        <a:buNone/>
                      </a:pPr>
                      <a:r>
                        <a:t/>
                      </a:r>
                      <a:endParaRPr sz="1000"/>
                    </a:p>
                  </a:txBody>
                  <a:tcPr marT="91425" marB="91425" marR="91425" marL="91425"/>
                </a:tc>
                <a:tc>
                  <a:txBody>
                    <a:bodyPr/>
                    <a:lstStyle/>
                    <a:p>
                      <a:pPr indent="-228600" lvl="0" marL="457200" rtl="0" algn="l">
                        <a:spcBef>
                          <a:spcPts val="0"/>
                        </a:spcBef>
                        <a:spcAft>
                          <a:spcPts val="0"/>
                        </a:spcAft>
                        <a:buNone/>
                      </a:pPr>
                      <a:r>
                        <a:t/>
                      </a:r>
                      <a:endParaRPr sz="1000"/>
                    </a:p>
                  </a:txBody>
                  <a:tcPr marT="91425" marB="91425" marR="91425" marL="91425"/>
                </a:tc>
              </a:tr>
              <a:tr h="710050">
                <a:tc vMerge="1"/>
                <a:tc>
                  <a:txBody>
                    <a:bodyPr/>
                    <a:lstStyle/>
                    <a:p>
                      <a:pPr indent="0" lvl="0" marL="0" rtl="0" algn="l">
                        <a:spcBef>
                          <a:spcPts val="0"/>
                        </a:spcBef>
                        <a:spcAft>
                          <a:spcPts val="0"/>
                        </a:spcAft>
                        <a:buNone/>
                      </a:pPr>
                      <a:r>
                        <a:rPr lang="zh-TW" sz="1000"/>
                        <a:t>ComplEx</a:t>
                      </a:r>
                      <a:endParaRPr sz="1000"/>
                    </a:p>
                    <a:p>
                      <a:pPr indent="0" lvl="0" marL="0" rtl="0" algn="l">
                        <a:spcBef>
                          <a:spcPts val="0"/>
                        </a:spcBef>
                        <a:spcAft>
                          <a:spcPts val="0"/>
                        </a:spcAft>
                        <a:buNone/>
                      </a:pPr>
                      <a:r>
                        <a:rPr lang="zh-TW" sz="1000"/>
                        <a:t>(2016)</a:t>
                      </a:r>
                      <a:endParaRPr sz="1000"/>
                    </a:p>
                  </a:txBody>
                  <a:tcPr marT="91425" marB="91425" marR="91425" marL="91425"/>
                </a:tc>
                <a:tc>
                  <a:txBody>
                    <a:bodyPr/>
                    <a:lstStyle/>
                    <a:p>
                      <a:pPr indent="-292100" lvl="0" marL="457200" rtl="0" algn="l">
                        <a:spcBef>
                          <a:spcPts val="0"/>
                        </a:spcBef>
                        <a:spcAft>
                          <a:spcPts val="0"/>
                        </a:spcAft>
                        <a:buSzPts val="1000"/>
                        <a:buChar char="●"/>
                      </a:pPr>
                      <a:r>
                        <a:rPr lang="zh-TW" sz="1000"/>
                        <a:t>DistMult + C</a:t>
                      </a:r>
                      <a:r>
                        <a:rPr lang="zh-TW" sz="1000"/>
                        <a:t>omplex-valued embeddings</a:t>
                      </a:r>
                      <a:endParaRPr sz="1000"/>
                    </a:p>
                  </a:txBody>
                  <a:tcPr marT="91425" marB="91425" marR="91425" marL="91425"/>
                </a:tc>
                <a:tc>
                  <a:txBody>
                    <a:bodyPr/>
                    <a:lstStyle/>
                    <a:p>
                      <a:pPr indent="-228600" lvl="0" marL="457200" rtl="0" algn="l">
                        <a:spcBef>
                          <a:spcPts val="0"/>
                        </a:spcBef>
                        <a:spcAft>
                          <a:spcPts val="0"/>
                        </a:spcAft>
                        <a:buNone/>
                      </a:pPr>
                      <a:r>
                        <a:t/>
                      </a:r>
                      <a:endParaRPr sz="1000"/>
                    </a:p>
                  </a:txBody>
                  <a:tcPr marT="91425" marB="91425" marR="91425" marL="91425"/>
                </a:tc>
                <a:tc>
                  <a:txBody>
                    <a:bodyPr/>
                    <a:lstStyle/>
                    <a:p>
                      <a:pPr indent="-228600" lvl="0" marL="457200" rtl="0" algn="l">
                        <a:spcBef>
                          <a:spcPts val="0"/>
                        </a:spcBef>
                        <a:spcAft>
                          <a:spcPts val="0"/>
                        </a:spcAft>
                        <a:buNone/>
                      </a:pPr>
                      <a:r>
                        <a:t/>
                      </a:r>
                      <a:endParaRPr sz="1000"/>
                    </a:p>
                  </a:txBody>
                  <a:tcPr marT="91425" marB="91425" marR="91425" marL="91425"/>
                </a:tc>
                <a:tc>
                  <a:txBody>
                    <a:bodyPr/>
                    <a:lstStyle/>
                    <a:p>
                      <a:pPr indent="-228600" lvl="0" marL="457200" rtl="0" algn="l">
                        <a:spcBef>
                          <a:spcPts val="0"/>
                        </a:spcBef>
                        <a:spcAft>
                          <a:spcPts val="0"/>
                        </a:spcAft>
                        <a:buNone/>
                      </a:pPr>
                      <a:r>
                        <a:t/>
                      </a:r>
                      <a:endParaRPr sz="1000"/>
                    </a:p>
                  </a:txBody>
                  <a:tcPr marT="91425" marB="91425" marR="91425" marL="91425"/>
                </a:tc>
              </a:tr>
            </a:tbl>
          </a:graphicData>
        </a:graphic>
      </p:graphicFrame>
      <p:pic>
        <p:nvPicPr>
          <p:cNvPr id="599" name="Google Shape;599;p25"/>
          <p:cNvPicPr preferRelativeResize="0"/>
          <p:nvPr/>
        </p:nvPicPr>
        <p:blipFill>
          <a:blip r:embed="rId4">
            <a:alphaModFix/>
          </a:blip>
          <a:stretch>
            <a:fillRect/>
          </a:stretch>
        </p:blipFill>
        <p:spPr>
          <a:xfrm>
            <a:off x="7631055" y="1024698"/>
            <a:ext cx="583400" cy="287825"/>
          </a:xfrm>
          <a:prstGeom prst="rect">
            <a:avLst/>
          </a:prstGeom>
          <a:noFill/>
          <a:ln>
            <a:noFill/>
          </a:ln>
        </p:spPr>
      </p:pic>
      <p:pic>
        <p:nvPicPr>
          <p:cNvPr id="600" name="Google Shape;600;p25"/>
          <p:cNvPicPr preferRelativeResize="0"/>
          <p:nvPr/>
        </p:nvPicPr>
        <p:blipFill>
          <a:blip r:embed="rId5">
            <a:alphaModFix/>
          </a:blip>
          <a:stretch>
            <a:fillRect/>
          </a:stretch>
        </p:blipFill>
        <p:spPr>
          <a:xfrm>
            <a:off x="3836700" y="1499975"/>
            <a:ext cx="790575" cy="304800"/>
          </a:xfrm>
          <a:prstGeom prst="rect">
            <a:avLst/>
          </a:prstGeom>
          <a:noFill/>
          <a:ln>
            <a:noFill/>
          </a:ln>
        </p:spPr>
      </p:pic>
      <p:pic>
        <p:nvPicPr>
          <p:cNvPr id="601" name="Google Shape;601;p25"/>
          <p:cNvPicPr preferRelativeResize="0"/>
          <p:nvPr/>
        </p:nvPicPr>
        <p:blipFill>
          <a:blip r:embed="rId5">
            <a:alphaModFix/>
          </a:blip>
          <a:stretch>
            <a:fillRect/>
          </a:stretch>
        </p:blipFill>
        <p:spPr>
          <a:xfrm>
            <a:off x="3836700" y="2033375"/>
            <a:ext cx="790575" cy="304800"/>
          </a:xfrm>
          <a:prstGeom prst="rect">
            <a:avLst/>
          </a:prstGeom>
          <a:noFill/>
          <a:ln>
            <a:noFill/>
          </a:ln>
        </p:spPr>
      </p:pic>
      <p:pic>
        <p:nvPicPr>
          <p:cNvPr id="602" name="Google Shape;602;p25"/>
          <p:cNvPicPr preferRelativeResize="0"/>
          <p:nvPr/>
        </p:nvPicPr>
        <p:blipFill>
          <a:blip r:embed="rId6">
            <a:alphaModFix/>
          </a:blip>
          <a:stretch>
            <a:fillRect/>
          </a:stretch>
        </p:blipFill>
        <p:spPr>
          <a:xfrm>
            <a:off x="3850987" y="2770225"/>
            <a:ext cx="762000" cy="247650"/>
          </a:xfrm>
          <a:prstGeom prst="rect">
            <a:avLst/>
          </a:prstGeom>
          <a:noFill/>
          <a:ln>
            <a:noFill/>
          </a:ln>
        </p:spPr>
      </p:pic>
      <p:pic>
        <p:nvPicPr>
          <p:cNvPr id="603" name="Google Shape;603;p25"/>
          <p:cNvPicPr preferRelativeResize="0"/>
          <p:nvPr/>
        </p:nvPicPr>
        <p:blipFill>
          <a:blip r:embed="rId7">
            <a:alphaModFix/>
          </a:blip>
          <a:stretch>
            <a:fillRect/>
          </a:stretch>
        </p:blipFill>
        <p:spPr>
          <a:xfrm>
            <a:off x="4870275" y="1495213"/>
            <a:ext cx="971550" cy="314325"/>
          </a:xfrm>
          <a:prstGeom prst="rect">
            <a:avLst/>
          </a:prstGeom>
          <a:noFill/>
          <a:ln>
            <a:noFill/>
          </a:ln>
        </p:spPr>
      </p:pic>
      <p:pic>
        <p:nvPicPr>
          <p:cNvPr id="604" name="Google Shape;604;p25"/>
          <p:cNvPicPr preferRelativeResize="0"/>
          <p:nvPr/>
        </p:nvPicPr>
        <p:blipFill>
          <a:blip r:embed="rId8">
            <a:alphaModFix/>
          </a:blip>
          <a:stretch>
            <a:fillRect/>
          </a:stretch>
        </p:blipFill>
        <p:spPr>
          <a:xfrm>
            <a:off x="5056012" y="2100050"/>
            <a:ext cx="600075" cy="238125"/>
          </a:xfrm>
          <a:prstGeom prst="rect">
            <a:avLst/>
          </a:prstGeom>
          <a:noFill/>
          <a:ln>
            <a:noFill/>
          </a:ln>
        </p:spPr>
      </p:pic>
      <p:pic>
        <p:nvPicPr>
          <p:cNvPr id="605" name="Google Shape;605;p25"/>
          <p:cNvPicPr preferRelativeResize="0"/>
          <p:nvPr/>
        </p:nvPicPr>
        <p:blipFill>
          <a:blip r:embed="rId9">
            <a:alphaModFix/>
          </a:blip>
          <a:stretch>
            <a:fillRect/>
          </a:stretch>
        </p:blipFill>
        <p:spPr>
          <a:xfrm>
            <a:off x="5075062" y="2785100"/>
            <a:ext cx="561975" cy="219075"/>
          </a:xfrm>
          <a:prstGeom prst="rect">
            <a:avLst/>
          </a:prstGeom>
          <a:noFill/>
          <a:ln>
            <a:noFill/>
          </a:ln>
        </p:spPr>
      </p:pic>
      <p:pic>
        <p:nvPicPr>
          <p:cNvPr id="606" name="Google Shape;606;p25"/>
          <p:cNvPicPr preferRelativeResize="0"/>
          <p:nvPr/>
        </p:nvPicPr>
        <p:blipFill>
          <a:blip r:embed="rId10">
            <a:alphaModFix/>
          </a:blip>
          <a:stretch>
            <a:fillRect/>
          </a:stretch>
        </p:blipFill>
        <p:spPr>
          <a:xfrm>
            <a:off x="6998225" y="1504738"/>
            <a:ext cx="704850" cy="295275"/>
          </a:xfrm>
          <a:prstGeom prst="rect">
            <a:avLst/>
          </a:prstGeom>
          <a:noFill/>
          <a:ln>
            <a:noFill/>
          </a:ln>
        </p:spPr>
      </p:pic>
      <p:pic>
        <p:nvPicPr>
          <p:cNvPr id="607" name="Google Shape;607;p25"/>
          <p:cNvPicPr preferRelativeResize="0"/>
          <p:nvPr/>
        </p:nvPicPr>
        <p:blipFill>
          <a:blip r:embed="rId11">
            <a:alphaModFix/>
          </a:blip>
          <a:stretch>
            <a:fillRect/>
          </a:stretch>
        </p:blipFill>
        <p:spPr>
          <a:xfrm>
            <a:off x="6879162" y="2071475"/>
            <a:ext cx="942975" cy="295275"/>
          </a:xfrm>
          <a:prstGeom prst="rect">
            <a:avLst/>
          </a:prstGeom>
          <a:noFill/>
          <a:ln>
            <a:noFill/>
          </a:ln>
        </p:spPr>
      </p:pic>
      <p:pic>
        <p:nvPicPr>
          <p:cNvPr id="608" name="Google Shape;608;p25"/>
          <p:cNvPicPr preferRelativeResize="0"/>
          <p:nvPr/>
        </p:nvPicPr>
        <p:blipFill>
          <a:blip r:embed="rId12">
            <a:alphaModFix/>
          </a:blip>
          <a:stretch>
            <a:fillRect/>
          </a:stretch>
        </p:blipFill>
        <p:spPr>
          <a:xfrm>
            <a:off x="6702950" y="2756525"/>
            <a:ext cx="1295400" cy="276225"/>
          </a:xfrm>
          <a:prstGeom prst="rect">
            <a:avLst/>
          </a:prstGeom>
          <a:noFill/>
          <a:ln>
            <a:noFill/>
          </a:ln>
        </p:spPr>
      </p:pic>
      <p:sp>
        <p:nvSpPr>
          <p:cNvPr id="609" name="Google Shape;609;p25"/>
          <p:cNvSpPr txBox="1"/>
          <p:nvPr>
            <p:ph type="title"/>
          </p:nvPr>
        </p:nvSpPr>
        <p:spPr>
          <a:xfrm>
            <a:off x="159300" y="64025"/>
            <a:ext cx="904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Simple Illustration of Selected </a:t>
            </a:r>
            <a:r>
              <a:rPr lang="zh-TW"/>
              <a:t>Semantic Matching</a:t>
            </a:r>
            <a:r>
              <a:rPr lang="zh-TW"/>
              <a:t> KGE Model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graphicFrame>
        <p:nvGraphicFramePr>
          <p:cNvPr id="614" name="Google Shape;614;p26"/>
          <p:cNvGraphicFramePr/>
          <p:nvPr/>
        </p:nvGraphicFramePr>
        <p:xfrm>
          <a:off x="278250" y="939600"/>
          <a:ext cx="3000000" cy="3000000"/>
        </p:xfrm>
        <a:graphic>
          <a:graphicData uri="http://schemas.openxmlformats.org/drawingml/2006/table">
            <a:tbl>
              <a:tblPr>
                <a:noFill/>
                <a:tableStyleId>{73EF85EC-8CE3-4A19-9A86-D14C7ED5617F}</a:tableStyleId>
              </a:tblPr>
              <a:tblGrid>
                <a:gridCol w="776825"/>
                <a:gridCol w="930025"/>
                <a:gridCol w="2509200"/>
                <a:gridCol w="978675"/>
                <a:gridCol w="1161075"/>
                <a:gridCol w="1927075"/>
              </a:tblGrid>
              <a:tr h="436950">
                <a:tc>
                  <a:txBody>
                    <a:bodyPr/>
                    <a:lstStyle/>
                    <a:p>
                      <a:pPr indent="0" lvl="0" marL="0" rtl="0" algn="l">
                        <a:spcBef>
                          <a:spcPts val="0"/>
                        </a:spcBef>
                        <a:spcAft>
                          <a:spcPts val="0"/>
                        </a:spcAft>
                        <a:buNone/>
                      </a:pPr>
                      <a:r>
                        <a:rPr b="1" lang="zh-TW" sz="1000">
                          <a:solidFill>
                            <a:schemeClr val="dk1"/>
                          </a:solidFill>
                        </a:rPr>
                        <a:t>Category</a:t>
                      </a:r>
                      <a:endParaRPr b="1" sz="1000">
                        <a:solidFill>
                          <a:schemeClr val="dk1"/>
                        </a:solidFill>
                      </a:endParaRPr>
                    </a:p>
                  </a:txBody>
                  <a:tcPr marT="91425" marB="91425" marR="91425" marL="91425"/>
                </a:tc>
                <a:tc>
                  <a:txBody>
                    <a:bodyPr/>
                    <a:lstStyle/>
                    <a:p>
                      <a:pPr indent="0" lvl="0" marL="0" rtl="0" algn="l">
                        <a:spcBef>
                          <a:spcPts val="0"/>
                        </a:spcBef>
                        <a:spcAft>
                          <a:spcPts val="0"/>
                        </a:spcAft>
                        <a:buNone/>
                      </a:pPr>
                      <a:r>
                        <a:rPr b="1" lang="zh-TW" sz="1000">
                          <a:solidFill>
                            <a:schemeClr val="dk1"/>
                          </a:solidFill>
                        </a:rPr>
                        <a:t>Model</a:t>
                      </a:r>
                      <a:endParaRPr b="1" sz="1000">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zh-TW" sz="1000">
                          <a:solidFill>
                            <a:schemeClr val="dk1"/>
                          </a:solidFill>
                        </a:rPr>
                        <a:t>Characteristics</a:t>
                      </a:r>
                      <a:endParaRPr sz="1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zh-TW" sz="1000">
                          <a:solidFill>
                            <a:schemeClr val="dk1"/>
                          </a:solidFill>
                        </a:rPr>
                        <a:t>Ent. </a:t>
                      </a:r>
                      <a:endParaRPr b="1" sz="1000">
                        <a:solidFill>
                          <a:schemeClr val="dk1"/>
                        </a:solidFill>
                      </a:endParaRPr>
                    </a:p>
                    <a:p>
                      <a:pPr indent="0" lvl="0" marL="0" rtl="0" algn="ctr">
                        <a:spcBef>
                          <a:spcPts val="0"/>
                        </a:spcBef>
                        <a:spcAft>
                          <a:spcPts val="0"/>
                        </a:spcAft>
                        <a:buNone/>
                      </a:pPr>
                      <a:r>
                        <a:rPr b="1" lang="zh-TW" sz="1000">
                          <a:solidFill>
                            <a:schemeClr val="dk1"/>
                          </a:solidFill>
                        </a:rPr>
                        <a:t>embedding</a:t>
                      </a:r>
                      <a:endParaRPr sz="1000"/>
                    </a:p>
                  </a:txBody>
                  <a:tcPr marT="91425" marB="91425" marR="91425" marL="91425"/>
                </a:tc>
                <a:tc>
                  <a:txBody>
                    <a:bodyPr/>
                    <a:lstStyle/>
                    <a:p>
                      <a:pPr indent="0" lvl="0" marL="0" rtl="0" algn="ctr">
                        <a:spcBef>
                          <a:spcPts val="0"/>
                        </a:spcBef>
                        <a:spcAft>
                          <a:spcPts val="0"/>
                        </a:spcAft>
                        <a:buNone/>
                      </a:pPr>
                      <a:r>
                        <a:rPr b="1" lang="zh-TW" sz="1000">
                          <a:solidFill>
                            <a:schemeClr val="dk1"/>
                          </a:solidFill>
                        </a:rPr>
                        <a:t>Rel.</a:t>
                      </a:r>
                      <a:endParaRPr b="1" sz="1000">
                        <a:solidFill>
                          <a:schemeClr val="dk1"/>
                        </a:solidFill>
                      </a:endParaRPr>
                    </a:p>
                    <a:p>
                      <a:pPr indent="0" lvl="0" marL="0" rtl="0" algn="ctr">
                        <a:spcBef>
                          <a:spcPts val="0"/>
                        </a:spcBef>
                        <a:spcAft>
                          <a:spcPts val="0"/>
                        </a:spcAft>
                        <a:buNone/>
                      </a:pPr>
                      <a:r>
                        <a:rPr b="1" lang="zh-TW" sz="1000">
                          <a:solidFill>
                            <a:schemeClr val="dk1"/>
                          </a:solidFill>
                        </a:rPr>
                        <a:t>embedding</a:t>
                      </a:r>
                      <a:endParaRPr sz="1000"/>
                    </a:p>
                  </a:txBody>
                  <a:tcPr marT="91425" marB="91425" marR="91425" marL="91425"/>
                </a:tc>
                <a:tc>
                  <a:txBody>
                    <a:bodyPr/>
                    <a:lstStyle/>
                    <a:p>
                      <a:pPr indent="0" lvl="0" marL="0" rtl="0" algn="ctr">
                        <a:spcBef>
                          <a:spcPts val="0"/>
                        </a:spcBef>
                        <a:spcAft>
                          <a:spcPts val="0"/>
                        </a:spcAft>
                        <a:buNone/>
                      </a:pPr>
                      <a:r>
                        <a:rPr b="1" lang="zh-TW" sz="1000">
                          <a:solidFill>
                            <a:schemeClr val="dk1"/>
                          </a:solidFill>
                        </a:rPr>
                        <a:t>Scoring </a:t>
                      </a:r>
                      <a:endParaRPr b="1" sz="1000">
                        <a:solidFill>
                          <a:schemeClr val="dk1"/>
                        </a:solidFill>
                      </a:endParaRPr>
                    </a:p>
                    <a:p>
                      <a:pPr indent="0" lvl="0" marL="0" rtl="0" algn="ctr">
                        <a:spcBef>
                          <a:spcPts val="0"/>
                        </a:spcBef>
                        <a:spcAft>
                          <a:spcPts val="0"/>
                        </a:spcAft>
                        <a:buNone/>
                      </a:pPr>
                      <a:r>
                        <a:rPr b="1" lang="zh-TW" sz="1000">
                          <a:solidFill>
                            <a:schemeClr val="dk1"/>
                          </a:solidFill>
                        </a:rPr>
                        <a:t>Function</a:t>
                      </a:r>
                      <a:endParaRPr sz="1000"/>
                    </a:p>
                  </a:txBody>
                  <a:tcPr marT="91425" marB="91425" marR="91425" marL="91425"/>
                </a:tc>
              </a:tr>
              <a:tr h="436950">
                <a:tc rowSpan="2">
                  <a:txBody>
                    <a:bodyPr/>
                    <a:lstStyle/>
                    <a:p>
                      <a:pPr indent="0" lvl="0" marL="0" rtl="0" algn="l">
                        <a:spcBef>
                          <a:spcPts val="0"/>
                        </a:spcBef>
                        <a:spcAft>
                          <a:spcPts val="0"/>
                        </a:spcAft>
                        <a:buNone/>
                      </a:pPr>
                      <a:r>
                        <a:rPr b="1" lang="zh-TW" sz="1000">
                          <a:solidFill>
                            <a:schemeClr val="dk1"/>
                          </a:solidFill>
                        </a:rPr>
                        <a:t>GCN</a:t>
                      </a:r>
                      <a:r>
                        <a:rPr b="1" lang="zh-TW" sz="1000">
                          <a:solidFill>
                            <a:schemeClr val="dk1"/>
                          </a:solidFill>
                        </a:rPr>
                        <a:t>-based Model</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zh-TW" sz="1000"/>
                        <a:t>R-GCN</a:t>
                      </a:r>
                      <a:endParaRPr sz="1000"/>
                    </a:p>
                    <a:p>
                      <a:pPr indent="0" lvl="0" marL="0" rtl="0" algn="l">
                        <a:spcBef>
                          <a:spcPts val="0"/>
                        </a:spcBef>
                        <a:spcAft>
                          <a:spcPts val="0"/>
                        </a:spcAft>
                        <a:buNone/>
                      </a:pPr>
                      <a:r>
                        <a:rPr lang="zh-TW" sz="1000"/>
                        <a:t>(2018)</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292100" lvl="0" marL="457200" rtl="0" algn="l">
                        <a:spcBef>
                          <a:spcPts val="0"/>
                        </a:spcBef>
                        <a:spcAft>
                          <a:spcPts val="0"/>
                        </a:spcAft>
                        <a:buSzPts val="1000"/>
                        <a:buChar char="●"/>
                      </a:pPr>
                      <a:r>
                        <a:rPr lang="zh-TW" sz="1000"/>
                        <a:t>Basis decomposition; block-diagonal-decomposition; </a:t>
                      </a:r>
                      <a:endParaRPr sz="1000"/>
                    </a:p>
                    <a:p>
                      <a:pPr indent="-292100" lvl="0" marL="457200" rtl="0" algn="l">
                        <a:spcBef>
                          <a:spcPts val="0"/>
                        </a:spcBef>
                        <a:spcAft>
                          <a:spcPts val="0"/>
                        </a:spcAft>
                        <a:buSzPts val="1000"/>
                        <a:buChar char="●"/>
                      </a:pPr>
                      <a:r>
                        <a:rPr lang="zh-TW" sz="1000"/>
                        <a:t>end-to-end framework: </a:t>
                      </a:r>
                      <a:endParaRPr sz="1000"/>
                    </a:p>
                    <a:p>
                      <a:pPr indent="-292100" lvl="1" marL="914400" rtl="0" algn="l">
                        <a:spcBef>
                          <a:spcPts val="0"/>
                        </a:spcBef>
                        <a:spcAft>
                          <a:spcPts val="0"/>
                        </a:spcAft>
                        <a:buSzPts val="1000"/>
                        <a:buChar char="○"/>
                      </a:pPr>
                      <a:r>
                        <a:rPr lang="zh-TW" sz="1000"/>
                        <a:t>encoder: R-GCN</a:t>
                      </a:r>
                      <a:endParaRPr sz="1000"/>
                    </a:p>
                    <a:p>
                      <a:pPr indent="-292100" lvl="1" marL="914400" rtl="0" algn="l">
                        <a:spcBef>
                          <a:spcPts val="0"/>
                        </a:spcBef>
                        <a:spcAft>
                          <a:spcPts val="0"/>
                        </a:spcAft>
                        <a:buSzPts val="1000"/>
                        <a:buChar char="○"/>
                      </a:pPr>
                      <a:r>
                        <a:rPr lang="zh-TW" sz="1000"/>
                        <a:t>decoder: DistMult</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228600" lvl="0" marL="457200" rtl="0" algn="l">
                        <a:spcBef>
                          <a:spcPts val="0"/>
                        </a:spcBef>
                        <a:spcAft>
                          <a:spcPts val="0"/>
                        </a:spcAft>
                        <a:buNone/>
                      </a:pPr>
                      <a:r>
                        <a:t/>
                      </a:r>
                      <a:endParaRPr sz="1000">
                        <a:solidFill>
                          <a:schemeClr val="dk1"/>
                        </a:solidFill>
                      </a:endParaRPr>
                    </a:p>
                  </a:txBody>
                  <a:tcPr marT="91425" marB="91425" marR="91425" marL="91425">
                    <a:lnL cap="flat" cmpd="sng" w="9525">
                      <a:solidFill>
                        <a:srgbClr val="9E9E9E"/>
                      </a:solidFill>
                      <a:prstDash val="solid"/>
                      <a:round/>
                      <a:headEnd len="sm" w="sm" type="none"/>
                      <a:tailEnd len="sm" w="sm" type="none"/>
                    </a:lnL>
                  </a:tcPr>
                </a:tc>
                <a:tc>
                  <a:txBody>
                    <a:bodyPr/>
                    <a:lstStyle/>
                    <a:p>
                      <a:pPr indent="-228600" lvl="0" marL="457200" rtl="0" algn="l">
                        <a:spcBef>
                          <a:spcPts val="0"/>
                        </a:spcBef>
                        <a:spcAft>
                          <a:spcPts val="0"/>
                        </a:spcAft>
                        <a:buNone/>
                      </a:pPr>
                      <a:r>
                        <a:t/>
                      </a:r>
                      <a:endParaRPr sz="1000">
                        <a:solidFill>
                          <a:schemeClr val="dk1"/>
                        </a:solidFill>
                      </a:endParaRPr>
                    </a:p>
                  </a:txBody>
                  <a:tcPr marT="91425" marB="91425" marR="91425" marL="91425"/>
                </a:tc>
                <a:tc>
                  <a:txBody>
                    <a:bodyPr/>
                    <a:lstStyle/>
                    <a:p>
                      <a:pPr indent="-228600" lvl="0" marL="457200" rtl="0" algn="l">
                        <a:spcBef>
                          <a:spcPts val="0"/>
                        </a:spcBef>
                        <a:spcAft>
                          <a:spcPts val="0"/>
                        </a:spcAft>
                        <a:buNone/>
                      </a:pPr>
                      <a:r>
                        <a:t/>
                      </a:r>
                      <a:endParaRPr sz="1000">
                        <a:solidFill>
                          <a:schemeClr val="dk1"/>
                        </a:solidFill>
                      </a:endParaRPr>
                    </a:p>
                  </a:txBody>
                  <a:tcPr marT="91425" marB="91425" marR="91425" marL="91425"/>
                </a:tc>
              </a:tr>
              <a:tr h="573500">
                <a:tc vMerge="1"/>
                <a:tc>
                  <a:txBody>
                    <a:bodyPr/>
                    <a:lstStyle/>
                    <a:p>
                      <a:pPr indent="0" lvl="0" marL="0" rtl="0" algn="l">
                        <a:spcBef>
                          <a:spcPts val="0"/>
                        </a:spcBef>
                        <a:spcAft>
                          <a:spcPts val="0"/>
                        </a:spcAft>
                        <a:buNone/>
                      </a:pPr>
                      <a:r>
                        <a:rPr lang="zh-TW" sz="1000">
                          <a:solidFill>
                            <a:srgbClr val="000000"/>
                          </a:solidFill>
                        </a:rPr>
                        <a:t>CompGCN</a:t>
                      </a:r>
                      <a:endParaRPr sz="1000">
                        <a:solidFill>
                          <a:srgbClr val="000000"/>
                        </a:solidFill>
                      </a:endParaRPr>
                    </a:p>
                    <a:p>
                      <a:pPr indent="0" lvl="0" marL="0" rtl="0" algn="l">
                        <a:spcBef>
                          <a:spcPts val="0"/>
                        </a:spcBef>
                        <a:spcAft>
                          <a:spcPts val="0"/>
                        </a:spcAft>
                        <a:buNone/>
                      </a:pPr>
                      <a:r>
                        <a:rPr lang="zh-TW" sz="1000">
                          <a:solidFill>
                            <a:srgbClr val="000000"/>
                          </a:solidFill>
                        </a:rPr>
                        <a:t>(2020)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292100" lvl="0" marL="457200" rtl="0" algn="l">
                        <a:spcBef>
                          <a:spcPts val="0"/>
                        </a:spcBef>
                        <a:spcAft>
                          <a:spcPts val="0"/>
                        </a:spcAft>
                        <a:buSzPts val="1000"/>
                        <a:buChar char="●"/>
                      </a:pPr>
                      <a:r>
                        <a:rPr lang="zh-TW" sz="1000"/>
                        <a:t>Entity-relation-composition operators</a:t>
                      </a:r>
                      <a:endParaRPr sz="1000"/>
                    </a:p>
                    <a:p>
                      <a:pPr indent="-292100" lvl="0" marL="457200" rtl="0" algn="l">
                        <a:spcBef>
                          <a:spcPts val="0"/>
                        </a:spcBef>
                        <a:spcAft>
                          <a:spcPts val="0"/>
                        </a:spcAft>
                        <a:buSzPts val="1000"/>
                        <a:buChar char="●"/>
                      </a:pPr>
                      <a:r>
                        <a:rPr lang="zh-TW" sz="1000"/>
                        <a:t>end-to-end framework: </a:t>
                      </a:r>
                      <a:endParaRPr sz="1000"/>
                    </a:p>
                    <a:p>
                      <a:pPr indent="-292100" lvl="1" marL="914400" rtl="0" algn="l">
                        <a:spcBef>
                          <a:spcPts val="0"/>
                        </a:spcBef>
                        <a:spcAft>
                          <a:spcPts val="0"/>
                        </a:spcAft>
                        <a:buSzPts val="1000"/>
                        <a:buChar char="○"/>
                      </a:pPr>
                      <a:r>
                        <a:rPr lang="zh-TW" sz="1000"/>
                        <a:t>encoder: COMPGCN,</a:t>
                      </a:r>
                      <a:endParaRPr sz="1000"/>
                    </a:p>
                    <a:p>
                      <a:pPr indent="-292100" lvl="1" marL="914400" rtl="0" algn="l">
                        <a:spcBef>
                          <a:spcPts val="0"/>
                        </a:spcBef>
                        <a:spcAft>
                          <a:spcPts val="0"/>
                        </a:spcAft>
                        <a:buSzPts val="1000"/>
                        <a:buChar char="○"/>
                      </a:pPr>
                      <a:r>
                        <a:rPr lang="zh-TW" sz="1000"/>
                        <a:t>decoder: DistMult, etc.</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228600" lvl="0" marL="457200" rtl="0" algn="l">
                        <a:spcBef>
                          <a:spcPts val="0"/>
                        </a:spcBef>
                        <a:spcAft>
                          <a:spcPts val="0"/>
                        </a:spcAft>
                        <a:buNone/>
                      </a:pPr>
                      <a:r>
                        <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228600" lvl="0" marL="457200" rtl="0" algn="l">
                        <a:spcBef>
                          <a:spcPts val="0"/>
                        </a:spcBef>
                        <a:spcAft>
                          <a:spcPts val="0"/>
                        </a:spcAft>
                        <a:buNone/>
                      </a:pPr>
                      <a:r>
                        <a:t/>
                      </a:r>
                      <a:endParaRPr sz="1000"/>
                    </a:p>
                  </a:txBody>
                  <a:tcPr marT="91425" marB="91425" marR="91425" marL="91425"/>
                </a:tc>
                <a:tc>
                  <a:txBody>
                    <a:bodyPr/>
                    <a:lstStyle/>
                    <a:p>
                      <a:pPr indent="-228600" lvl="0" marL="457200" rtl="0" algn="l">
                        <a:spcBef>
                          <a:spcPts val="0"/>
                        </a:spcBef>
                        <a:spcAft>
                          <a:spcPts val="0"/>
                        </a:spcAft>
                        <a:buNone/>
                      </a:pPr>
                      <a:r>
                        <a:t/>
                      </a:r>
                      <a:endParaRPr sz="1000"/>
                    </a:p>
                  </a:txBody>
                  <a:tcPr marT="91425" marB="91425" marR="91425" marL="91425"/>
                </a:tc>
              </a:tr>
            </a:tbl>
          </a:graphicData>
        </a:graphic>
      </p:graphicFrame>
      <p:pic>
        <p:nvPicPr>
          <p:cNvPr id="615" name="Google Shape;615;p26"/>
          <p:cNvPicPr preferRelativeResize="0"/>
          <p:nvPr/>
        </p:nvPicPr>
        <p:blipFill>
          <a:blip r:embed="rId3">
            <a:alphaModFix/>
          </a:blip>
          <a:stretch>
            <a:fillRect/>
          </a:stretch>
        </p:blipFill>
        <p:spPr>
          <a:xfrm>
            <a:off x="7935855" y="1024698"/>
            <a:ext cx="583400" cy="287825"/>
          </a:xfrm>
          <a:prstGeom prst="rect">
            <a:avLst/>
          </a:prstGeom>
          <a:noFill/>
          <a:ln>
            <a:noFill/>
          </a:ln>
        </p:spPr>
      </p:pic>
      <p:sp>
        <p:nvSpPr>
          <p:cNvPr id="616" name="Google Shape;616;p26"/>
          <p:cNvSpPr txBox="1"/>
          <p:nvPr>
            <p:ph type="title"/>
          </p:nvPr>
        </p:nvSpPr>
        <p:spPr>
          <a:xfrm>
            <a:off x="159300" y="64025"/>
            <a:ext cx="904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Simple Illustration of GCN-based KGE Model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實驗設計</a:t>
            </a:r>
            <a:endParaRPr/>
          </a:p>
        </p:txBody>
      </p:sp>
      <p:sp>
        <p:nvSpPr>
          <p:cNvPr id="622" name="Google Shape;62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KGE models demonstrated their superiority over others by utilizing benchmark datasets (such as WN18 and FB15K) and conducting downstream tasks like </a:t>
            </a:r>
            <a:r>
              <a:rPr b="1" lang="zh-TW"/>
              <a:t>Link Prediction(LP)</a:t>
            </a:r>
            <a:r>
              <a:rPr lang="zh-TW"/>
              <a:t> and </a:t>
            </a:r>
            <a:r>
              <a:rPr b="1" lang="zh-TW"/>
              <a:t>Triplet Classification(TC)</a:t>
            </a:r>
            <a:r>
              <a:rPr lang="zh-TW"/>
              <a:t>. </a:t>
            </a:r>
            <a:endParaRPr/>
          </a:p>
          <a:p>
            <a:pPr indent="0" lvl="0" marL="0" rtl="0" algn="l">
              <a:spcBef>
                <a:spcPts val="1200"/>
              </a:spcBef>
              <a:spcAft>
                <a:spcPts val="1200"/>
              </a:spcAft>
              <a:buNone/>
            </a:pPr>
            <a:r>
              <a:rPr lang="zh-TW"/>
              <a:t>To identify the most suitable KGE model for our next stage, </a:t>
            </a:r>
            <a:r>
              <a:rPr lang="zh-TW">
                <a:solidFill>
                  <a:srgbClr val="1155CC"/>
                </a:solidFill>
              </a:rPr>
              <a:t>we</a:t>
            </a:r>
            <a:r>
              <a:rPr lang="zh-TW">
                <a:solidFill>
                  <a:srgbClr val="1155CC"/>
                </a:solidFill>
              </a:rPr>
              <a:t> input our synthesized triplets into eight selected models and evaluate them on LP and TC tasks. The final decision regarding the KGE model was based on the outcome measures, including MRR, Hit rate, f1-score, and accuracy.</a:t>
            </a:r>
            <a:endParaRPr>
              <a:solidFill>
                <a:srgbClr val="1155CC"/>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28"/>
          <p:cNvSpPr txBox="1"/>
          <p:nvPr>
            <p:ph type="title"/>
          </p:nvPr>
        </p:nvSpPr>
        <p:spPr>
          <a:xfrm>
            <a:off x="311700" y="445025"/>
            <a:ext cx="9433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Training Process for KGE models(1/2)</a:t>
            </a:r>
            <a:endParaRPr/>
          </a:p>
        </p:txBody>
      </p:sp>
      <p:pic>
        <p:nvPicPr>
          <p:cNvPr id="628" name="Google Shape;628;p28"/>
          <p:cNvPicPr preferRelativeResize="0"/>
          <p:nvPr/>
        </p:nvPicPr>
        <p:blipFill>
          <a:blip r:embed="rId3">
            <a:alphaModFix/>
          </a:blip>
          <a:stretch>
            <a:fillRect/>
          </a:stretch>
        </p:blipFill>
        <p:spPr>
          <a:xfrm>
            <a:off x="786373" y="3874200"/>
            <a:ext cx="7573952" cy="572700"/>
          </a:xfrm>
          <a:prstGeom prst="rect">
            <a:avLst/>
          </a:prstGeom>
          <a:noFill/>
          <a:ln>
            <a:noFill/>
          </a:ln>
        </p:spPr>
      </p:pic>
      <p:pic>
        <p:nvPicPr>
          <p:cNvPr id="629" name="Google Shape;629;p28"/>
          <p:cNvPicPr preferRelativeResize="0"/>
          <p:nvPr/>
        </p:nvPicPr>
        <p:blipFill>
          <a:blip r:embed="rId4">
            <a:alphaModFix/>
          </a:blip>
          <a:stretch>
            <a:fillRect/>
          </a:stretch>
        </p:blipFill>
        <p:spPr>
          <a:xfrm>
            <a:off x="1758325" y="2722850"/>
            <a:ext cx="5099785" cy="621925"/>
          </a:xfrm>
          <a:prstGeom prst="rect">
            <a:avLst/>
          </a:prstGeom>
          <a:noFill/>
          <a:ln>
            <a:noFill/>
          </a:ln>
        </p:spPr>
      </p:pic>
      <p:sp>
        <p:nvSpPr>
          <p:cNvPr id="630" name="Google Shape;630;p28"/>
          <p:cNvSpPr txBox="1"/>
          <p:nvPr>
            <p:ph idx="1" type="body"/>
          </p:nvPr>
        </p:nvSpPr>
        <p:spPr>
          <a:xfrm>
            <a:off x="311700" y="923875"/>
            <a:ext cx="8424300" cy="1606800"/>
          </a:xfrm>
          <a:prstGeom prst="rect">
            <a:avLst/>
          </a:prstGeom>
        </p:spPr>
        <p:txBody>
          <a:bodyPr anchorCtr="0" anchor="t" bIns="91425" lIns="91425" spcFirstLastPara="1" rIns="91425" wrap="square" tIns="91425">
            <a:normAutofit/>
          </a:bodyPr>
          <a:lstStyle/>
          <a:p>
            <a:pPr indent="-323850" lvl="1" marL="914400" rtl="0" algn="l">
              <a:spcBef>
                <a:spcPts val="0"/>
              </a:spcBef>
              <a:spcAft>
                <a:spcPts val="0"/>
              </a:spcAft>
              <a:buSzPts val="1500"/>
              <a:buChar char="○"/>
            </a:pPr>
            <a:r>
              <a:rPr lang="zh-TW" sz="1500"/>
              <a:t>The concept of a KGE model is to solve an optimization problem that </a:t>
            </a:r>
            <a:r>
              <a:rPr lang="zh-TW" sz="1500">
                <a:solidFill>
                  <a:srgbClr val="1155CC"/>
                </a:solidFill>
              </a:rPr>
              <a:t>maximizes the total plausibility of </a:t>
            </a:r>
            <a:r>
              <a:rPr b="1" lang="zh-TW" sz="1500">
                <a:solidFill>
                  <a:srgbClr val="1155CC"/>
                </a:solidFill>
              </a:rPr>
              <a:t>observed triplets</a:t>
            </a:r>
            <a:r>
              <a:rPr lang="zh-TW" sz="1500">
                <a:solidFill>
                  <a:srgbClr val="1155CC"/>
                </a:solidFill>
              </a:rPr>
              <a:t> in KG.</a:t>
            </a:r>
            <a:endParaRPr sz="1500">
              <a:solidFill>
                <a:srgbClr val="1155CC"/>
              </a:solidFill>
            </a:endParaRPr>
          </a:p>
          <a:p>
            <a:pPr indent="-323850" lvl="1" marL="914400" rtl="0" algn="l">
              <a:spcBef>
                <a:spcPts val="0"/>
              </a:spcBef>
              <a:spcAft>
                <a:spcPts val="0"/>
              </a:spcAft>
              <a:buClr>
                <a:srgbClr val="1155CC"/>
              </a:buClr>
              <a:buSzPts val="1500"/>
              <a:buChar char="○"/>
            </a:pPr>
            <a:r>
              <a:rPr lang="zh-TW" sz="1500"/>
              <a:t>That is, minimizing the loss function(              or             ) constituted by scoring function of both observed triplets      and corrupted(non-observed) triplets      .</a:t>
            </a:r>
            <a:endParaRPr sz="1500"/>
          </a:p>
        </p:txBody>
      </p:sp>
      <p:pic>
        <p:nvPicPr>
          <p:cNvPr id="631" name="Google Shape;631;p28"/>
          <p:cNvPicPr preferRelativeResize="0"/>
          <p:nvPr/>
        </p:nvPicPr>
        <p:blipFill>
          <a:blip r:embed="rId5">
            <a:alphaModFix/>
          </a:blip>
          <a:stretch>
            <a:fillRect/>
          </a:stretch>
        </p:blipFill>
        <p:spPr>
          <a:xfrm>
            <a:off x="4097765" y="1811638"/>
            <a:ext cx="266700" cy="238125"/>
          </a:xfrm>
          <a:prstGeom prst="rect">
            <a:avLst/>
          </a:prstGeom>
          <a:noFill/>
          <a:ln>
            <a:noFill/>
          </a:ln>
        </p:spPr>
      </p:pic>
      <p:pic>
        <p:nvPicPr>
          <p:cNvPr id="632" name="Google Shape;632;p28"/>
          <p:cNvPicPr preferRelativeResize="0"/>
          <p:nvPr/>
        </p:nvPicPr>
        <p:blipFill>
          <a:blip r:embed="rId6">
            <a:alphaModFix/>
          </a:blip>
          <a:stretch>
            <a:fillRect/>
          </a:stretch>
        </p:blipFill>
        <p:spPr>
          <a:xfrm>
            <a:off x="7539018" y="1786689"/>
            <a:ext cx="266700" cy="288036"/>
          </a:xfrm>
          <a:prstGeom prst="rect">
            <a:avLst/>
          </a:prstGeom>
          <a:noFill/>
          <a:ln>
            <a:noFill/>
          </a:ln>
        </p:spPr>
      </p:pic>
      <p:pic>
        <p:nvPicPr>
          <p:cNvPr id="633" name="Google Shape;633;p28"/>
          <p:cNvPicPr preferRelativeResize="0"/>
          <p:nvPr/>
        </p:nvPicPr>
        <p:blipFill>
          <a:blip r:embed="rId7">
            <a:alphaModFix/>
          </a:blip>
          <a:stretch>
            <a:fillRect/>
          </a:stretch>
        </p:blipFill>
        <p:spPr>
          <a:xfrm>
            <a:off x="4466700" y="1578163"/>
            <a:ext cx="581025" cy="180975"/>
          </a:xfrm>
          <a:prstGeom prst="rect">
            <a:avLst/>
          </a:prstGeom>
          <a:noFill/>
          <a:ln>
            <a:noFill/>
          </a:ln>
        </p:spPr>
      </p:pic>
      <p:pic>
        <p:nvPicPr>
          <p:cNvPr id="634" name="Google Shape;634;p28"/>
          <p:cNvPicPr preferRelativeResize="0"/>
          <p:nvPr/>
        </p:nvPicPr>
        <p:blipFill>
          <a:blip r:embed="rId8">
            <a:alphaModFix/>
          </a:blip>
          <a:stretch>
            <a:fillRect/>
          </a:stretch>
        </p:blipFill>
        <p:spPr>
          <a:xfrm>
            <a:off x="5417500" y="1578175"/>
            <a:ext cx="533400" cy="180975"/>
          </a:xfrm>
          <a:prstGeom prst="rect">
            <a:avLst/>
          </a:prstGeom>
          <a:noFill/>
          <a:ln>
            <a:noFill/>
          </a:ln>
        </p:spPr>
      </p:pic>
      <p:sp>
        <p:nvSpPr>
          <p:cNvPr id="635" name="Google Shape;635;p28"/>
          <p:cNvSpPr txBox="1"/>
          <p:nvPr/>
        </p:nvSpPr>
        <p:spPr>
          <a:xfrm>
            <a:off x="4404775" y="3080975"/>
            <a:ext cx="1507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solidFill>
                  <a:srgbClr val="CC0000"/>
                </a:solidFill>
              </a:rPr>
              <a:t>plausibility of </a:t>
            </a:r>
            <a:endParaRPr>
              <a:solidFill>
                <a:srgbClr val="CC0000"/>
              </a:solidFill>
            </a:endParaRPr>
          </a:p>
          <a:p>
            <a:pPr indent="0" lvl="0" marL="0" rtl="0" algn="l">
              <a:spcBef>
                <a:spcPts val="0"/>
              </a:spcBef>
              <a:spcAft>
                <a:spcPts val="0"/>
              </a:spcAft>
              <a:buNone/>
            </a:pPr>
            <a:r>
              <a:rPr lang="zh-TW">
                <a:solidFill>
                  <a:srgbClr val="CC0000"/>
                </a:solidFill>
              </a:rPr>
              <a:t>corrupted</a:t>
            </a:r>
            <a:r>
              <a:rPr lang="zh-TW">
                <a:solidFill>
                  <a:srgbClr val="CC0000"/>
                </a:solidFill>
              </a:rPr>
              <a:t> triplets</a:t>
            </a:r>
            <a:endParaRPr>
              <a:solidFill>
                <a:srgbClr val="CC0000"/>
              </a:solidFill>
            </a:endParaRPr>
          </a:p>
        </p:txBody>
      </p:sp>
      <p:sp>
        <p:nvSpPr>
          <p:cNvPr id="636" name="Google Shape;636;p28"/>
          <p:cNvSpPr txBox="1"/>
          <p:nvPr/>
        </p:nvSpPr>
        <p:spPr>
          <a:xfrm>
            <a:off x="5950900" y="3064075"/>
            <a:ext cx="1507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solidFill>
                  <a:srgbClr val="38761D"/>
                </a:solidFill>
              </a:rPr>
              <a:t>plausibility of </a:t>
            </a:r>
            <a:endParaRPr>
              <a:solidFill>
                <a:srgbClr val="38761D"/>
              </a:solidFill>
            </a:endParaRPr>
          </a:p>
          <a:p>
            <a:pPr indent="0" lvl="0" marL="0" rtl="0" algn="l">
              <a:spcBef>
                <a:spcPts val="0"/>
              </a:spcBef>
              <a:spcAft>
                <a:spcPts val="0"/>
              </a:spcAft>
              <a:buNone/>
            </a:pPr>
            <a:r>
              <a:rPr lang="zh-TW">
                <a:solidFill>
                  <a:srgbClr val="38761D"/>
                </a:solidFill>
              </a:rPr>
              <a:t>observed triplets</a:t>
            </a:r>
            <a:endParaRPr>
              <a:solidFill>
                <a:srgbClr val="38761D"/>
              </a:solidFill>
            </a:endParaRPr>
          </a:p>
        </p:txBody>
      </p:sp>
      <p:sp>
        <p:nvSpPr>
          <p:cNvPr id="637" name="Google Shape;637;p28"/>
          <p:cNvSpPr/>
          <p:nvPr/>
        </p:nvSpPr>
        <p:spPr>
          <a:xfrm>
            <a:off x="4553125" y="2686200"/>
            <a:ext cx="1082100" cy="465000"/>
          </a:xfrm>
          <a:prstGeom prst="rect">
            <a:avLst/>
          </a:prstGeom>
          <a:solidFill>
            <a:srgbClr val="E06666">
              <a:alpha val="36880"/>
            </a:srgbClr>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E06666"/>
              </a:highlight>
            </a:endParaRPr>
          </a:p>
        </p:txBody>
      </p:sp>
      <p:sp>
        <p:nvSpPr>
          <p:cNvPr id="638" name="Google Shape;638;p28"/>
          <p:cNvSpPr/>
          <p:nvPr/>
        </p:nvSpPr>
        <p:spPr>
          <a:xfrm>
            <a:off x="5924725" y="2686200"/>
            <a:ext cx="877800" cy="465000"/>
          </a:xfrm>
          <a:prstGeom prst="rect">
            <a:avLst/>
          </a:prstGeom>
          <a:solidFill>
            <a:srgbClr val="93C47D">
              <a:alpha val="46880"/>
            </a:srgbClr>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E06666"/>
              </a:highlight>
            </a:endParaRPr>
          </a:p>
        </p:txBody>
      </p:sp>
      <p:sp>
        <p:nvSpPr>
          <p:cNvPr id="639" name="Google Shape;639;p28"/>
          <p:cNvSpPr/>
          <p:nvPr/>
        </p:nvSpPr>
        <p:spPr>
          <a:xfrm>
            <a:off x="7222575" y="3851850"/>
            <a:ext cx="966300" cy="378600"/>
          </a:xfrm>
          <a:prstGeom prst="rect">
            <a:avLst/>
          </a:prstGeom>
          <a:solidFill>
            <a:srgbClr val="E06666">
              <a:alpha val="36880"/>
            </a:srgbClr>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E06666"/>
              </a:highlight>
            </a:endParaRPr>
          </a:p>
        </p:txBody>
      </p:sp>
      <p:sp>
        <p:nvSpPr>
          <p:cNvPr id="640" name="Google Shape;640;p28"/>
          <p:cNvSpPr/>
          <p:nvPr/>
        </p:nvSpPr>
        <p:spPr>
          <a:xfrm>
            <a:off x="3981250" y="3851850"/>
            <a:ext cx="815100" cy="378600"/>
          </a:xfrm>
          <a:prstGeom prst="rect">
            <a:avLst/>
          </a:prstGeom>
          <a:solidFill>
            <a:srgbClr val="93C47D">
              <a:alpha val="46880"/>
            </a:srgbClr>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E06666"/>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29"/>
          <p:cNvSpPr txBox="1"/>
          <p:nvPr>
            <p:ph type="title"/>
          </p:nvPr>
        </p:nvSpPr>
        <p:spPr>
          <a:xfrm>
            <a:off x="311700" y="445025"/>
            <a:ext cx="9433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Training Process for KGE models(2/2)</a:t>
            </a:r>
            <a:endParaRPr/>
          </a:p>
        </p:txBody>
      </p:sp>
      <p:sp>
        <p:nvSpPr>
          <p:cNvPr id="646" name="Google Shape;646;p29"/>
          <p:cNvSpPr txBox="1"/>
          <p:nvPr/>
        </p:nvSpPr>
        <p:spPr>
          <a:xfrm>
            <a:off x="6450025" y="4424225"/>
            <a:ext cx="107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u="sng">
                <a:solidFill>
                  <a:schemeClr val="hlink"/>
                </a:solidFill>
                <a:hlinkClick r:id="rId3"/>
              </a:rPr>
              <a:t>Latex</a:t>
            </a:r>
            <a:endParaRPr/>
          </a:p>
        </p:txBody>
      </p:sp>
      <p:pic>
        <p:nvPicPr>
          <p:cNvPr id="647" name="Google Shape;647;p29"/>
          <p:cNvPicPr preferRelativeResize="0"/>
          <p:nvPr/>
        </p:nvPicPr>
        <p:blipFill>
          <a:blip r:embed="rId4">
            <a:alphaModFix/>
          </a:blip>
          <a:stretch>
            <a:fillRect/>
          </a:stretch>
        </p:blipFill>
        <p:spPr>
          <a:xfrm>
            <a:off x="1672350" y="1182275"/>
            <a:ext cx="4717630" cy="38209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模型參數</a:t>
            </a:r>
            <a:endParaRPr/>
          </a:p>
        </p:txBody>
      </p:sp>
      <p:graphicFrame>
        <p:nvGraphicFramePr>
          <p:cNvPr id="653" name="Google Shape;653;p30"/>
          <p:cNvGraphicFramePr/>
          <p:nvPr/>
        </p:nvGraphicFramePr>
        <p:xfrm>
          <a:off x="849775" y="1477875"/>
          <a:ext cx="3000000" cy="3000000"/>
        </p:xfrm>
        <a:graphic>
          <a:graphicData uri="http://schemas.openxmlformats.org/drawingml/2006/table">
            <a:tbl>
              <a:tblPr>
                <a:noFill/>
                <a:tableStyleId>{73EF85EC-8CE3-4A19-9A86-D14C7ED5617F}</a:tableStyleId>
              </a:tblPr>
              <a:tblGrid>
                <a:gridCol w="1066375"/>
                <a:gridCol w="1203075"/>
                <a:gridCol w="1193050"/>
                <a:gridCol w="1282950"/>
                <a:gridCol w="1282950"/>
                <a:gridCol w="1282950"/>
              </a:tblGrid>
              <a:tr h="238825">
                <a:tc>
                  <a:txBody>
                    <a:bodyPr/>
                    <a:lstStyle/>
                    <a:p>
                      <a:pPr indent="0" lvl="0" marL="0" rtl="0" algn="l">
                        <a:spcBef>
                          <a:spcPts val="0"/>
                        </a:spcBef>
                        <a:spcAft>
                          <a:spcPts val="0"/>
                        </a:spcAft>
                        <a:buNone/>
                      </a:pPr>
                      <a:r>
                        <a:rPr b="1" lang="zh-TW" sz="1000"/>
                        <a:t>Category</a:t>
                      </a:r>
                      <a:endParaRPr b="1" sz="1000"/>
                    </a:p>
                  </a:txBody>
                  <a:tcPr marT="91425" marB="91425" marR="91425" marL="91425"/>
                </a:tc>
                <a:tc>
                  <a:txBody>
                    <a:bodyPr/>
                    <a:lstStyle/>
                    <a:p>
                      <a:pPr indent="0" lvl="0" marL="0" rtl="0" algn="l">
                        <a:spcBef>
                          <a:spcPts val="0"/>
                        </a:spcBef>
                        <a:spcAft>
                          <a:spcPts val="0"/>
                        </a:spcAft>
                        <a:buNone/>
                      </a:pPr>
                      <a:r>
                        <a:rPr b="1" lang="zh-TW" sz="1000"/>
                        <a:t>Model</a:t>
                      </a:r>
                      <a:endParaRPr b="1" sz="1000"/>
                    </a:p>
                  </a:txBody>
                  <a:tcPr marT="91425" marB="91425" marR="91425" marL="91425"/>
                </a:tc>
                <a:tc>
                  <a:txBody>
                    <a:bodyPr/>
                    <a:lstStyle/>
                    <a:p>
                      <a:pPr indent="0" lvl="0" marL="0" rtl="0" algn="l">
                        <a:spcBef>
                          <a:spcPts val="0"/>
                        </a:spcBef>
                        <a:spcAft>
                          <a:spcPts val="0"/>
                        </a:spcAft>
                        <a:buNone/>
                      </a:pPr>
                      <a:r>
                        <a:rPr b="1" lang="zh-TW" sz="1000"/>
                        <a:t>Embedding</a:t>
                      </a:r>
                      <a:endParaRPr b="1" sz="1000"/>
                    </a:p>
                    <a:p>
                      <a:pPr indent="0" lvl="0" marL="0" rtl="0" algn="l">
                        <a:spcBef>
                          <a:spcPts val="0"/>
                        </a:spcBef>
                        <a:spcAft>
                          <a:spcPts val="0"/>
                        </a:spcAft>
                        <a:buNone/>
                      </a:pPr>
                      <a:r>
                        <a:rPr b="1" lang="zh-TW" sz="1000"/>
                        <a:t>Dimension</a:t>
                      </a:r>
                      <a:endParaRPr b="1" sz="1000"/>
                    </a:p>
                    <a:p>
                      <a:pPr indent="0" lvl="0" marL="0" rtl="0" algn="l">
                        <a:spcBef>
                          <a:spcPts val="0"/>
                        </a:spcBef>
                        <a:spcAft>
                          <a:spcPts val="0"/>
                        </a:spcAft>
                        <a:buNone/>
                      </a:pPr>
                      <a:r>
                        <a:rPr b="1" lang="zh-TW" sz="1000"/>
                        <a:t>{64,128,256}</a:t>
                      </a:r>
                      <a:endParaRPr b="1" sz="1000"/>
                    </a:p>
                  </a:txBody>
                  <a:tcPr marT="91425" marB="91425" marR="91425" marL="91425"/>
                </a:tc>
                <a:tc>
                  <a:txBody>
                    <a:bodyPr/>
                    <a:lstStyle/>
                    <a:p>
                      <a:pPr indent="0" lvl="0" marL="0" rtl="0" algn="l">
                        <a:spcBef>
                          <a:spcPts val="0"/>
                        </a:spcBef>
                        <a:spcAft>
                          <a:spcPts val="0"/>
                        </a:spcAft>
                        <a:buNone/>
                      </a:pPr>
                      <a:r>
                        <a:rPr b="1" lang="zh-TW" sz="1000"/>
                        <a:t>Learning Rate (log scale)</a:t>
                      </a:r>
                      <a:endParaRPr b="1" sz="1000"/>
                    </a:p>
                    <a:p>
                      <a:pPr indent="0" lvl="0" marL="0" rtl="0" algn="l">
                        <a:spcBef>
                          <a:spcPts val="0"/>
                        </a:spcBef>
                        <a:spcAft>
                          <a:spcPts val="0"/>
                        </a:spcAft>
                        <a:buNone/>
                      </a:pPr>
                      <a:r>
                        <a:rPr b="1" lang="zh-TW" sz="1000"/>
                        <a:t> [0.001, 0.1)</a:t>
                      </a:r>
                      <a:endParaRPr b="1" sz="1000"/>
                    </a:p>
                  </a:txBody>
                  <a:tcPr marT="91425" marB="91425" marR="91425" marL="91425"/>
                </a:tc>
                <a:tc>
                  <a:txBody>
                    <a:bodyPr/>
                    <a:lstStyle/>
                    <a:p>
                      <a:pPr indent="0" lvl="0" marL="0" rtl="0" algn="l">
                        <a:spcBef>
                          <a:spcPts val="0"/>
                        </a:spcBef>
                        <a:spcAft>
                          <a:spcPts val="0"/>
                        </a:spcAft>
                        <a:buNone/>
                      </a:pPr>
                      <a:r>
                        <a:rPr b="1" lang="zh-TW" sz="1000"/>
                        <a:t>Batch Size</a:t>
                      </a:r>
                      <a:endParaRPr b="1" sz="1000"/>
                    </a:p>
                    <a:p>
                      <a:pPr indent="0" lvl="0" marL="0" rtl="0" algn="l">
                        <a:spcBef>
                          <a:spcPts val="0"/>
                        </a:spcBef>
                        <a:spcAft>
                          <a:spcPts val="0"/>
                        </a:spcAft>
                        <a:buNone/>
                      </a:pPr>
                      <a:r>
                        <a:rPr b="1" lang="zh-TW" sz="1000"/>
                        <a:t>{128, 256, 512}</a:t>
                      </a:r>
                      <a:endParaRPr b="1" sz="1000"/>
                    </a:p>
                  </a:txBody>
                  <a:tcPr marT="91425" marB="91425" marR="91425" marL="91425"/>
                </a:tc>
                <a:tc>
                  <a:txBody>
                    <a:bodyPr/>
                    <a:lstStyle/>
                    <a:p>
                      <a:pPr indent="0" lvl="0" marL="0" rtl="0" algn="l">
                        <a:spcBef>
                          <a:spcPts val="0"/>
                        </a:spcBef>
                        <a:spcAft>
                          <a:spcPts val="0"/>
                        </a:spcAft>
                        <a:buNone/>
                      </a:pPr>
                      <a:r>
                        <a:rPr b="1" lang="zh-TW" sz="1000"/>
                        <a:t>Epochs</a:t>
                      </a:r>
                      <a:endParaRPr b="1" sz="1000"/>
                    </a:p>
                    <a:p>
                      <a:pPr indent="0" lvl="0" marL="0" rtl="0" algn="l">
                        <a:spcBef>
                          <a:spcPts val="0"/>
                        </a:spcBef>
                        <a:spcAft>
                          <a:spcPts val="0"/>
                        </a:spcAft>
                        <a:buNone/>
                      </a:pPr>
                      <a:r>
                        <a:rPr b="1" lang="zh-TW" sz="1000"/>
                        <a:t>(Applied early stopping)</a:t>
                      </a:r>
                      <a:endParaRPr b="1" sz="1000"/>
                    </a:p>
                  </a:txBody>
                  <a:tcPr marT="91425" marB="91425" marR="91425" marL="91425"/>
                </a:tc>
              </a:tr>
              <a:tr h="210150">
                <a:tc rowSpan="3">
                  <a:txBody>
                    <a:bodyPr/>
                    <a:lstStyle/>
                    <a:p>
                      <a:pPr indent="0" lvl="0" marL="0" rtl="0" algn="l">
                        <a:spcBef>
                          <a:spcPts val="0"/>
                        </a:spcBef>
                        <a:spcAft>
                          <a:spcPts val="0"/>
                        </a:spcAft>
                        <a:buNone/>
                      </a:pPr>
                      <a:r>
                        <a:rPr b="1" lang="zh-TW" sz="1000"/>
                        <a:t>Translation Distance Models</a:t>
                      </a:r>
                      <a:endParaRPr b="1" sz="1000"/>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zh-TW" sz="1000">
                          <a:solidFill>
                            <a:srgbClr val="000000"/>
                          </a:solidFill>
                        </a:rPr>
                        <a:t>TransE(2013)</a:t>
                      </a:r>
                      <a:endParaRPr sz="1000"/>
                    </a:p>
                  </a:txBody>
                  <a:tcPr marT="91425" marB="91425" marR="91425" marL="91425"/>
                </a:tc>
                <a:tc>
                  <a:txBody>
                    <a:bodyPr/>
                    <a:lstStyle/>
                    <a:p>
                      <a:pPr indent="0" lvl="0" marL="0" rtl="0" algn="l">
                        <a:spcBef>
                          <a:spcPts val="0"/>
                        </a:spcBef>
                        <a:spcAft>
                          <a:spcPts val="0"/>
                        </a:spcAft>
                        <a:buNone/>
                      </a:pPr>
                      <a:r>
                        <a:t/>
                      </a:r>
                      <a:endParaRPr sz="1000">
                        <a:solidFill>
                          <a:srgbClr val="000000"/>
                        </a:solidFill>
                      </a:endParaRPr>
                    </a:p>
                  </a:txBody>
                  <a:tcPr marT="91425" marB="91425" marR="91425" marL="91425"/>
                </a:tc>
                <a:tc>
                  <a:txBody>
                    <a:bodyPr/>
                    <a:lstStyle/>
                    <a:p>
                      <a:pPr indent="0" lvl="0" marL="0" rtl="0" algn="l">
                        <a:spcBef>
                          <a:spcPts val="0"/>
                        </a:spcBef>
                        <a:spcAft>
                          <a:spcPts val="0"/>
                        </a:spcAft>
                        <a:buNone/>
                      </a:pPr>
                      <a:r>
                        <a:t/>
                      </a:r>
                      <a:endParaRPr sz="1000">
                        <a:solidFill>
                          <a:srgbClr val="000000"/>
                        </a:solidFill>
                      </a:endParaRPr>
                    </a:p>
                  </a:txBody>
                  <a:tcPr marT="91425" marB="91425" marR="91425" marL="91425"/>
                </a:tc>
                <a:tc>
                  <a:txBody>
                    <a:bodyPr/>
                    <a:lstStyle/>
                    <a:p>
                      <a:pPr indent="0" lvl="0" marL="0" rtl="0" algn="l">
                        <a:spcBef>
                          <a:spcPts val="0"/>
                        </a:spcBef>
                        <a:spcAft>
                          <a:spcPts val="0"/>
                        </a:spcAft>
                        <a:buNone/>
                      </a:pPr>
                      <a:r>
                        <a:t/>
                      </a:r>
                      <a:endParaRPr sz="1000">
                        <a:solidFill>
                          <a:srgbClr val="000000"/>
                        </a:solidFill>
                      </a:endParaRPr>
                    </a:p>
                  </a:txBody>
                  <a:tcPr marT="91425" marB="91425" marR="91425" marL="91425"/>
                </a:tc>
                <a:tc>
                  <a:txBody>
                    <a:bodyPr/>
                    <a:lstStyle/>
                    <a:p>
                      <a:pPr indent="0" lvl="0" marL="0" rtl="0" algn="l">
                        <a:spcBef>
                          <a:spcPts val="0"/>
                        </a:spcBef>
                        <a:spcAft>
                          <a:spcPts val="0"/>
                        </a:spcAft>
                        <a:buNone/>
                      </a:pPr>
                      <a:r>
                        <a:t/>
                      </a:r>
                      <a:endParaRPr sz="1000">
                        <a:solidFill>
                          <a:srgbClr val="000000"/>
                        </a:solidFill>
                      </a:endParaRPr>
                    </a:p>
                  </a:txBody>
                  <a:tcPr marT="91425" marB="91425" marR="91425" marL="91425"/>
                </a:tc>
              </a:tr>
              <a:tr h="210150">
                <a:tc vMerge="1"/>
                <a:tc>
                  <a:txBody>
                    <a:bodyPr/>
                    <a:lstStyle/>
                    <a:p>
                      <a:pPr indent="0" lvl="0" marL="0" rtl="0" algn="l">
                        <a:spcBef>
                          <a:spcPts val="0"/>
                        </a:spcBef>
                        <a:spcAft>
                          <a:spcPts val="0"/>
                        </a:spcAft>
                        <a:buNone/>
                      </a:pPr>
                      <a:r>
                        <a:rPr lang="zh-TW" sz="1000"/>
                        <a:t>TransH(2014)</a:t>
                      </a:r>
                      <a:endParaRPr sz="1000">
                        <a:solidFill>
                          <a:srgbClr val="000000"/>
                        </a:solidFill>
                      </a:endParaRPr>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r>
              <a:tr h="88125">
                <a:tc vMerge="1"/>
                <a:tc>
                  <a:txBody>
                    <a:bodyPr/>
                    <a:lstStyle/>
                    <a:p>
                      <a:pPr indent="0" lvl="0" marL="0" rtl="0" algn="l">
                        <a:spcBef>
                          <a:spcPts val="0"/>
                        </a:spcBef>
                        <a:spcAft>
                          <a:spcPts val="0"/>
                        </a:spcAft>
                        <a:buNone/>
                      </a:pPr>
                      <a:r>
                        <a:rPr lang="zh-TW" sz="1000"/>
                        <a:t>TransR(2015)</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r>
              <a:tr h="238825">
                <a:tc rowSpan="3">
                  <a:txBody>
                    <a:bodyPr/>
                    <a:lstStyle/>
                    <a:p>
                      <a:pPr indent="0" lvl="0" marL="0" rtl="0" algn="l">
                        <a:spcBef>
                          <a:spcPts val="0"/>
                        </a:spcBef>
                        <a:spcAft>
                          <a:spcPts val="0"/>
                        </a:spcAft>
                        <a:buNone/>
                      </a:pPr>
                      <a:r>
                        <a:rPr b="1" lang="zh-TW" sz="1000"/>
                        <a:t>Tensor Factorization Models</a:t>
                      </a:r>
                      <a:endParaRPr b="1" sz="1000"/>
                    </a:p>
                  </a:txBody>
                  <a:tcPr marT="91425" marB="91425" marR="91425" marL="91425"/>
                </a:tc>
                <a:tc>
                  <a:txBody>
                    <a:bodyPr/>
                    <a:lstStyle/>
                    <a:p>
                      <a:pPr indent="0" lvl="0" marL="0" rtl="0" algn="l">
                        <a:spcBef>
                          <a:spcPts val="0"/>
                        </a:spcBef>
                        <a:spcAft>
                          <a:spcPts val="0"/>
                        </a:spcAft>
                        <a:buNone/>
                      </a:pPr>
                      <a:r>
                        <a:rPr lang="zh-TW" sz="1000"/>
                        <a:t>RESCAL(2011)</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r>
              <a:tr h="238825">
                <a:tc vMerge="1"/>
                <a:tc>
                  <a:txBody>
                    <a:bodyPr/>
                    <a:lstStyle/>
                    <a:p>
                      <a:pPr indent="0" lvl="0" marL="0" rtl="0" algn="l">
                        <a:spcBef>
                          <a:spcPts val="0"/>
                        </a:spcBef>
                        <a:spcAft>
                          <a:spcPts val="0"/>
                        </a:spcAft>
                        <a:buNone/>
                      </a:pPr>
                      <a:r>
                        <a:rPr lang="zh-TW" sz="1000"/>
                        <a:t>DistMult(2014)</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r>
              <a:tr h="100000">
                <a:tc vMerge="1"/>
                <a:tc>
                  <a:txBody>
                    <a:bodyPr/>
                    <a:lstStyle/>
                    <a:p>
                      <a:pPr indent="0" lvl="0" marL="0" rtl="0" algn="l">
                        <a:spcBef>
                          <a:spcPts val="0"/>
                        </a:spcBef>
                        <a:spcAft>
                          <a:spcPts val="0"/>
                        </a:spcAft>
                        <a:buNone/>
                      </a:pPr>
                      <a:r>
                        <a:rPr lang="zh-TW" sz="1000"/>
                        <a:t>ComplEx(2016)</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r>
              <a:tr h="496725">
                <a:tc rowSpan="2">
                  <a:txBody>
                    <a:bodyPr/>
                    <a:lstStyle/>
                    <a:p>
                      <a:pPr indent="0" lvl="0" marL="0" rtl="0" algn="l">
                        <a:spcBef>
                          <a:spcPts val="0"/>
                        </a:spcBef>
                        <a:spcAft>
                          <a:spcPts val="0"/>
                        </a:spcAft>
                        <a:buNone/>
                      </a:pPr>
                      <a:r>
                        <a:rPr b="1" lang="zh-TW" sz="1000"/>
                        <a:t>GCN-based Model</a:t>
                      </a:r>
                      <a:endParaRPr b="1" sz="1000"/>
                    </a:p>
                  </a:txBody>
                  <a:tcPr marT="91425" marB="91425" marR="91425" marL="91425"/>
                </a:tc>
                <a:tc>
                  <a:txBody>
                    <a:bodyPr/>
                    <a:lstStyle/>
                    <a:p>
                      <a:pPr indent="0" lvl="0" marL="0" rtl="0" algn="l">
                        <a:spcBef>
                          <a:spcPts val="0"/>
                        </a:spcBef>
                        <a:spcAft>
                          <a:spcPts val="0"/>
                        </a:spcAft>
                        <a:buNone/>
                      </a:pPr>
                      <a:r>
                        <a:rPr lang="zh-TW" sz="1000"/>
                        <a:t>R-GCN(2018)</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r>
              <a:tr h="100000">
                <a:tc vMerge="1"/>
                <a:tc>
                  <a:txBody>
                    <a:bodyPr/>
                    <a:lstStyle/>
                    <a:p>
                      <a:pPr indent="0" lvl="0" marL="0" rtl="0" algn="l">
                        <a:spcBef>
                          <a:spcPts val="0"/>
                        </a:spcBef>
                        <a:spcAft>
                          <a:spcPts val="0"/>
                        </a:spcAft>
                        <a:buNone/>
                      </a:pPr>
                      <a:r>
                        <a:rPr lang="zh-TW" sz="1000">
                          <a:solidFill>
                            <a:srgbClr val="000000"/>
                          </a:solidFill>
                        </a:rPr>
                        <a:t>CompGCN(2020)</a:t>
                      </a:r>
                      <a:endParaRPr sz="1000"/>
                    </a:p>
                  </a:txBody>
                  <a:tcPr marT="91425" marB="91425" marR="91425" marL="91425"/>
                </a:tc>
                <a:tc>
                  <a:txBody>
                    <a:bodyPr/>
                    <a:lstStyle/>
                    <a:p>
                      <a:pPr indent="0" lvl="0" marL="0" rtl="0" algn="l">
                        <a:spcBef>
                          <a:spcPts val="0"/>
                        </a:spcBef>
                        <a:spcAft>
                          <a:spcPts val="0"/>
                        </a:spcAft>
                        <a:buNone/>
                      </a:pPr>
                      <a:r>
                        <a:t/>
                      </a:r>
                      <a:endParaRPr sz="1000">
                        <a:solidFill>
                          <a:srgbClr val="000000"/>
                        </a:solidFill>
                      </a:endParaRPr>
                    </a:p>
                  </a:txBody>
                  <a:tcPr marT="91425" marB="91425" marR="91425" marL="91425"/>
                </a:tc>
                <a:tc>
                  <a:txBody>
                    <a:bodyPr/>
                    <a:lstStyle/>
                    <a:p>
                      <a:pPr indent="0" lvl="0" marL="0" rtl="0" algn="l">
                        <a:spcBef>
                          <a:spcPts val="0"/>
                        </a:spcBef>
                        <a:spcAft>
                          <a:spcPts val="0"/>
                        </a:spcAft>
                        <a:buNone/>
                      </a:pPr>
                      <a:r>
                        <a:t/>
                      </a:r>
                      <a:endParaRPr sz="1000">
                        <a:solidFill>
                          <a:srgbClr val="000000"/>
                        </a:solidFill>
                      </a:endParaRPr>
                    </a:p>
                  </a:txBody>
                  <a:tcPr marT="91425" marB="91425" marR="91425" marL="91425"/>
                </a:tc>
                <a:tc>
                  <a:txBody>
                    <a:bodyPr/>
                    <a:lstStyle/>
                    <a:p>
                      <a:pPr indent="0" lvl="0" marL="0" rtl="0" algn="l">
                        <a:spcBef>
                          <a:spcPts val="0"/>
                        </a:spcBef>
                        <a:spcAft>
                          <a:spcPts val="0"/>
                        </a:spcAft>
                        <a:buNone/>
                      </a:pPr>
                      <a:r>
                        <a:t/>
                      </a:r>
                      <a:endParaRPr sz="1000">
                        <a:solidFill>
                          <a:srgbClr val="000000"/>
                        </a:solidFill>
                      </a:endParaRPr>
                    </a:p>
                  </a:txBody>
                  <a:tcPr marT="91425" marB="91425" marR="91425" marL="91425"/>
                </a:tc>
                <a:tc>
                  <a:txBody>
                    <a:bodyPr/>
                    <a:lstStyle/>
                    <a:p>
                      <a:pPr indent="0" lvl="0" marL="0" rtl="0" algn="l">
                        <a:spcBef>
                          <a:spcPts val="0"/>
                        </a:spcBef>
                        <a:spcAft>
                          <a:spcPts val="0"/>
                        </a:spcAft>
                        <a:buNone/>
                      </a:pPr>
                      <a:r>
                        <a:t/>
                      </a:r>
                      <a:endParaRPr sz="1000">
                        <a:solidFill>
                          <a:srgbClr val="000000"/>
                        </a:solidFill>
                      </a:endParaRPr>
                    </a:p>
                  </a:txBody>
                  <a:tcPr marT="91425" marB="91425" marR="91425" marL="91425"/>
                </a:tc>
              </a:tr>
            </a:tbl>
          </a:graphicData>
        </a:graphic>
      </p:graphicFrame>
      <p:sp>
        <p:nvSpPr>
          <p:cNvPr id="654" name="Google Shape;654;p30"/>
          <p:cNvSpPr txBox="1"/>
          <p:nvPr/>
        </p:nvSpPr>
        <p:spPr>
          <a:xfrm>
            <a:off x="3629000" y="83225"/>
            <a:ext cx="2723700" cy="4002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a:t>
            </a:r>
            <a:r>
              <a:rPr lang="zh-TW"/>
              <a:t>還在做，請韻蕎幫忙研究）</a:t>
            </a:r>
            <a:endParaRPr/>
          </a:p>
        </p:txBody>
      </p:sp>
      <p:sp>
        <p:nvSpPr>
          <p:cNvPr id="655" name="Google Shape;655;p30"/>
          <p:cNvSpPr txBox="1"/>
          <p:nvPr/>
        </p:nvSpPr>
        <p:spPr>
          <a:xfrm>
            <a:off x="773575" y="905175"/>
            <a:ext cx="7767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H</a:t>
            </a:r>
            <a:r>
              <a:rPr lang="zh-TW"/>
              <a:t>yperparameter tuning using Bayesian optimization</a:t>
            </a:r>
            <a:endParaRPr/>
          </a:p>
          <a:p>
            <a:pPr indent="0" lvl="0" marL="0" rtl="0" algn="l">
              <a:spcBef>
                <a:spcPts val="0"/>
              </a:spcBef>
              <a:spcAft>
                <a:spcPts val="0"/>
              </a:spcAft>
              <a:buNone/>
            </a:pPr>
            <a:r>
              <a:rPr lang="zh-TW"/>
              <a:t>Note. The hyper-parameter range is based on my own experience.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graphicFrame>
        <p:nvGraphicFramePr>
          <p:cNvPr id="660" name="Google Shape;660;p31"/>
          <p:cNvGraphicFramePr/>
          <p:nvPr/>
        </p:nvGraphicFramePr>
        <p:xfrm>
          <a:off x="305575" y="1238475"/>
          <a:ext cx="3000000" cy="3000000"/>
        </p:xfrm>
        <a:graphic>
          <a:graphicData uri="http://schemas.openxmlformats.org/drawingml/2006/table">
            <a:tbl>
              <a:tblPr>
                <a:noFill/>
                <a:tableStyleId>{73EF85EC-8CE3-4A19-9A86-D14C7ED5617F}</a:tableStyleId>
              </a:tblPr>
              <a:tblGrid>
                <a:gridCol w="824650"/>
                <a:gridCol w="1232975"/>
                <a:gridCol w="786250"/>
                <a:gridCol w="786500"/>
                <a:gridCol w="945550"/>
                <a:gridCol w="916850"/>
                <a:gridCol w="843900"/>
                <a:gridCol w="783075"/>
                <a:gridCol w="1123575"/>
              </a:tblGrid>
              <a:tr h="100000">
                <a:tc rowSpan="2">
                  <a:txBody>
                    <a:bodyPr/>
                    <a:lstStyle/>
                    <a:p>
                      <a:pPr indent="0" lvl="0" marL="0" rtl="0" algn="l">
                        <a:spcBef>
                          <a:spcPts val="0"/>
                        </a:spcBef>
                        <a:spcAft>
                          <a:spcPts val="0"/>
                        </a:spcAft>
                        <a:buNone/>
                      </a:pPr>
                      <a:r>
                        <a:rPr lang="zh-TW" sz="1000"/>
                        <a:t>Category</a:t>
                      </a:r>
                      <a:endParaRPr sz="1000"/>
                    </a:p>
                  </a:txBody>
                  <a:tcPr marT="91425" marB="91425" marR="91425" marL="91425"/>
                </a:tc>
                <a:tc rowSpan="2">
                  <a:txBody>
                    <a:bodyPr/>
                    <a:lstStyle/>
                    <a:p>
                      <a:pPr indent="0" lvl="0" marL="0" rtl="0" algn="l">
                        <a:spcBef>
                          <a:spcPts val="0"/>
                        </a:spcBef>
                        <a:spcAft>
                          <a:spcPts val="0"/>
                        </a:spcAft>
                        <a:buNone/>
                      </a:pPr>
                      <a:r>
                        <a:rPr lang="zh-TW" sz="1000"/>
                        <a:t>Downstream Task</a:t>
                      </a:r>
                      <a:endParaRPr sz="1000"/>
                    </a:p>
                    <a:p>
                      <a:pPr indent="0" lvl="0" marL="0" rtl="0" algn="l">
                        <a:spcBef>
                          <a:spcPts val="0"/>
                        </a:spcBef>
                        <a:spcAft>
                          <a:spcPts val="0"/>
                        </a:spcAft>
                        <a:buNone/>
                      </a:pPr>
                      <a:r>
                        <a:rPr lang="zh-TW" sz="1000"/>
                        <a:t>\Model</a:t>
                      </a:r>
                      <a:endParaRPr sz="1000"/>
                    </a:p>
                  </a:txBody>
                  <a:tcPr marT="91425" marB="91425" marR="91425" marL="91425">
                    <a:lnB cap="flat" cmpd="sng" w="9525">
                      <a:solidFill>
                        <a:srgbClr val="9E9E9E"/>
                      </a:solidFill>
                      <a:prstDash val="solid"/>
                      <a:round/>
                      <a:headEnd len="sm" w="sm" type="none"/>
                      <a:tailEnd len="sm" w="sm" type="none"/>
                    </a:lnB>
                  </a:tcPr>
                </a:tc>
                <a:tc gridSpan="2">
                  <a:txBody>
                    <a:bodyPr/>
                    <a:lstStyle/>
                    <a:p>
                      <a:pPr indent="0" lvl="0" marL="0" rtl="0" algn="l">
                        <a:spcBef>
                          <a:spcPts val="0"/>
                        </a:spcBef>
                        <a:spcAft>
                          <a:spcPts val="0"/>
                        </a:spcAft>
                        <a:buNone/>
                      </a:pPr>
                      <a:r>
                        <a:rPr lang="zh-TW" sz="1000"/>
                        <a:t>Link Prediction</a:t>
                      </a:r>
                      <a:endParaRPr sz="1000"/>
                    </a:p>
                  </a:txBody>
                  <a:tcPr marT="91425" marB="91425" marR="91425" marL="91425"/>
                </a:tc>
                <a:tc hMerge="1"/>
                <a:tc gridSpan="2">
                  <a:txBody>
                    <a:bodyPr/>
                    <a:lstStyle/>
                    <a:p>
                      <a:pPr indent="0" lvl="0" marL="0" rtl="0" algn="l">
                        <a:spcBef>
                          <a:spcPts val="0"/>
                        </a:spcBef>
                        <a:spcAft>
                          <a:spcPts val="0"/>
                        </a:spcAft>
                        <a:buNone/>
                      </a:pPr>
                      <a:r>
                        <a:rPr lang="zh-TW" sz="1000"/>
                        <a:t>Triplet Classification</a:t>
                      </a:r>
                      <a:endParaRPr sz="1000"/>
                    </a:p>
                  </a:txBody>
                  <a:tcPr marT="91425" marB="91425" marR="91425" marL="91425"/>
                </a:tc>
                <a:tc hMerge="1"/>
                <a:tc rowSpan="2">
                  <a:txBody>
                    <a:bodyPr/>
                    <a:lstStyle/>
                    <a:p>
                      <a:pPr indent="0" lvl="0" marL="0" rtl="0" algn="ctr">
                        <a:spcBef>
                          <a:spcPts val="0"/>
                        </a:spcBef>
                        <a:spcAft>
                          <a:spcPts val="0"/>
                        </a:spcAft>
                        <a:buNone/>
                      </a:pPr>
                      <a:r>
                        <a:rPr lang="zh-TW" sz="1000"/>
                        <a:t>Entity Dimension</a:t>
                      </a:r>
                      <a:endParaRPr sz="1000"/>
                    </a:p>
                  </a:txBody>
                  <a:tcPr marT="91425" marB="91425" marR="91425" marL="91425" anchor="ctr"/>
                </a:tc>
                <a:tc rowSpan="2">
                  <a:txBody>
                    <a:bodyPr/>
                    <a:lstStyle/>
                    <a:p>
                      <a:pPr indent="0" lvl="0" marL="0" rtl="0" algn="ctr">
                        <a:spcBef>
                          <a:spcPts val="0"/>
                        </a:spcBef>
                        <a:spcAft>
                          <a:spcPts val="0"/>
                        </a:spcAft>
                        <a:buNone/>
                      </a:pPr>
                      <a:r>
                        <a:rPr lang="zh-TW" sz="1000"/>
                        <a:t>Relation Dimension</a:t>
                      </a:r>
                      <a:endParaRPr sz="1000"/>
                    </a:p>
                  </a:txBody>
                  <a:tcPr marT="91425" marB="91425" marR="91425" marL="91425" anchor="ctr"/>
                </a:tc>
                <a:tc rowSpan="2">
                  <a:txBody>
                    <a:bodyPr/>
                    <a:lstStyle/>
                    <a:p>
                      <a:pPr indent="0" lvl="0" marL="0" rtl="0" algn="ctr">
                        <a:spcBef>
                          <a:spcPts val="0"/>
                        </a:spcBef>
                        <a:spcAft>
                          <a:spcPts val="0"/>
                        </a:spcAft>
                        <a:buNone/>
                      </a:pPr>
                      <a:r>
                        <a:rPr lang="zh-TW" sz="1000"/>
                        <a:t>Training Time</a:t>
                      </a:r>
                      <a:endParaRPr sz="1000"/>
                    </a:p>
                    <a:p>
                      <a:pPr indent="0" lvl="0" marL="0" rtl="0" algn="ctr">
                        <a:spcBef>
                          <a:spcPts val="0"/>
                        </a:spcBef>
                        <a:spcAft>
                          <a:spcPts val="0"/>
                        </a:spcAft>
                        <a:buNone/>
                      </a:pPr>
                      <a:r>
                        <a:rPr lang="zh-TW" sz="1000"/>
                        <a:t>(500 epoches)</a:t>
                      </a:r>
                      <a:endParaRPr sz="1000"/>
                    </a:p>
                  </a:txBody>
                  <a:tcPr marT="91425" marB="91425" marR="91425" marL="91425" anchor="ctr"/>
                </a:tc>
              </a:tr>
              <a:tr h="457200">
                <a:tc vMerge="1"/>
                <a:tc vMerge="1"/>
                <a:tc>
                  <a:txBody>
                    <a:bodyPr/>
                    <a:lstStyle/>
                    <a:p>
                      <a:pPr indent="0" lvl="0" marL="0" rtl="0" algn="l">
                        <a:spcBef>
                          <a:spcPts val="0"/>
                        </a:spcBef>
                        <a:spcAft>
                          <a:spcPts val="0"/>
                        </a:spcAft>
                        <a:buNone/>
                      </a:pPr>
                      <a:r>
                        <a:rPr lang="zh-TW" sz="1000"/>
                        <a:t>MRR</a:t>
                      </a:r>
                      <a:endParaRPr sz="1000"/>
                    </a:p>
                  </a:txBody>
                  <a:tcPr marT="91425" marB="91425" marR="91425" marL="91425"/>
                </a:tc>
                <a:tc>
                  <a:txBody>
                    <a:bodyPr/>
                    <a:lstStyle/>
                    <a:p>
                      <a:pPr indent="0" lvl="0" marL="0" rtl="0" algn="l">
                        <a:spcBef>
                          <a:spcPts val="0"/>
                        </a:spcBef>
                        <a:spcAft>
                          <a:spcPts val="0"/>
                        </a:spcAft>
                        <a:buNone/>
                      </a:pPr>
                      <a:r>
                        <a:rPr lang="zh-TW" sz="1000"/>
                        <a:t>hit@10</a:t>
                      </a:r>
                      <a:endParaRPr sz="1000"/>
                    </a:p>
                  </a:txBody>
                  <a:tcPr marT="91425" marB="91425" marR="91425" marL="91425"/>
                </a:tc>
                <a:tc>
                  <a:txBody>
                    <a:bodyPr/>
                    <a:lstStyle/>
                    <a:p>
                      <a:pPr indent="0" lvl="0" marL="0" rtl="0" algn="l">
                        <a:spcBef>
                          <a:spcPts val="0"/>
                        </a:spcBef>
                        <a:spcAft>
                          <a:spcPts val="0"/>
                        </a:spcAft>
                        <a:buNone/>
                      </a:pPr>
                      <a:r>
                        <a:rPr lang="zh-TW" sz="1000"/>
                        <a:t>Accuracy</a:t>
                      </a:r>
                      <a:endParaRPr sz="1000"/>
                    </a:p>
                  </a:txBody>
                  <a:tcPr marT="91425" marB="91425" marR="91425" marL="91425"/>
                </a:tc>
                <a:tc>
                  <a:txBody>
                    <a:bodyPr/>
                    <a:lstStyle/>
                    <a:p>
                      <a:pPr indent="0" lvl="0" marL="0" rtl="0" algn="l">
                        <a:spcBef>
                          <a:spcPts val="0"/>
                        </a:spcBef>
                        <a:spcAft>
                          <a:spcPts val="0"/>
                        </a:spcAft>
                        <a:buNone/>
                      </a:pPr>
                      <a:r>
                        <a:rPr lang="zh-TW" sz="1000"/>
                        <a:t>F1 score</a:t>
                      </a:r>
                      <a:endParaRPr sz="1000"/>
                    </a:p>
                  </a:txBody>
                  <a:tcPr marT="91425" marB="91425" marR="91425" marL="91425"/>
                </a:tc>
                <a:tc vMerge="1"/>
                <a:tc vMerge="1"/>
                <a:tc vMerge="1"/>
              </a:tr>
              <a:tr h="366275">
                <a:tc rowSpan="3">
                  <a:txBody>
                    <a:bodyPr/>
                    <a:lstStyle/>
                    <a:p>
                      <a:pPr indent="0" lvl="0" marL="0" rtl="0" algn="l">
                        <a:spcBef>
                          <a:spcPts val="0"/>
                        </a:spcBef>
                        <a:spcAft>
                          <a:spcPts val="0"/>
                        </a:spcAft>
                        <a:buClr>
                          <a:srgbClr val="000000"/>
                        </a:buClr>
                        <a:buSzPts val="1100"/>
                        <a:buFont typeface="Arial"/>
                        <a:buNone/>
                      </a:pPr>
                      <a:r>
                        <a:rPr lang="zh-TW" sz="1000"/>
                        <a:t>Translation Distance Models</a:t>
                      </a:r>
                      <a:endParaRPr sz="1000"/>
                    </a:p>
                    <a:p>
                      <a:pPr indent="0" lvl="0" marL="0" rtl="0" algn="l">
                        <a:spcBef>
                          <a:spcPts val="0"/>
                        </a:spcBef>
                        <a:spcAft>
                          <a:spcPts val="0"/>
                        </a:spcAft>
                        <a:buNone/>
                      </a:pPr>
                      <a:r>
                        <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Clr>
                          <a:srgbClr val="000000"/>
                        </a:buClr>
                        <a:buSzPts val="1100"/>
                        <a:buFont typeface="Arial"/>
                        <a:buNone/>
                      </a:pPr>
                      <a:r>
                        <a:rPr lang="zh-TW" sz="1000">
                          <a:solidFill>
                            <a:srgbClr val="000000"/>
                          </a:solidFill>
                        </a:rPr>
                        <a:t>TransE(2013)</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TW" sz="1000"/>
                        <a:t>0.64</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zh-TW" sz="1000"/>
                        <a:t>0.73</a:t>
                      </a:r>
                      <a:endParaRPr sz="1000"/>
                    </a:p>
                  </a:txBody>
                  <a:tcPr marT="91425" marB="91425" marR="91425" marL="91425"/>
                </a:tc>
                <a:tc>
                  <a:txBody>
                    <a:bodyPr/>
                    <a:lstStyle/>
                    <a:p>
                      <a:pPr indent="0" lvl="0" marL="0" rtl="0" algn="l">
                        <a:spcBef>
                          <a:spcPts val="0"/>
                        </a:spcBef>
                        <a:spcAft>
                          <a:spcPts val="0"/>
                        </a:spcAft>
                        <a:buNone/>
                      </a:pPr>
                      <a:r>
                        <a:rPr lang="zh-TW" sz="1000"/>
                        <a:t>0.978</a:t>
                      </a:r>
                      <a:endParaRPr sz="1000"/>
                    </a:p>
                  </a:txBody>
                  <a:tcPr marT="91425" marB="91425" marR="91425" marL="91425"/>
                </a:tc>
                <a:tc>
                  <a:txBody>
                    <a:bodyPr/>
                    <a:lstStyle/>
                    <a:p>
                      <a:pPr indent="0" lvl="0" marL="0" rtl="0" algn="l">
                        <a:spcBef>
                          <a:spcPts val="0"/>
                        </a:spcBef>
                        <a:spcAft>
                          <a:spcPts val="0"/>
                        </a:spcAft>
                        <a:buNone/>
                      </a:pPr>
                      <a:r>
                        <a:rPr lang="zh-TW" sz="1000"/>
                        <a:t>-</a:t>
                      </a:r>
                      <a:endParaRPr sz="1000"/>
                    </a:p>
                  </a:txBody>
                  <a:tcPr marT="91425" marB="91425" marR="91425" marL="91425"/>
                </a:tc>
                <a:tc>
                  <a:txBody>
                    <a:bodyPr/>
                    <a:lstStyle/>
                    <a:p>
                      <a:pPr indent="0" lvl="0" marL="0" rtl="0" algn="l">
                        <a:spcBef>
                          <a:spcPts val="0"/>
                        </a:spcBef>
                        <a:spcAft>
                          <a:spcPts val="0"/>
                        </a:spcAft>
                        <a:buNone/>
                      </a:pPr>
                      <a:r>
                        <a:rPr lang="zh-TW" sz="1000"/>
                        <a:t>50</a:t>
                      </a:r>
                      <a:endParaRPr sz="1000"/>
                    </a:p>
                  </a:txBody>
                  <a:tcPr marT="91425" marB="91425" marR="91425" marL="91425"/>
                </a:tc>
                <a:tc>
                  <a:txBody>
                    <a:bodyPr/>
                    <a:lstStyle/>
                    <a:p>
                      <a:pPr indent="0" lvl="0" marL="0" rtl="0" algn="l">
                        <a:spcBef>
                          <a:spcPts val="0"/>
                        </a:spcBef>
                        <a:spcAft>
                          <a:spcPts val="0"/>
                        </a:spcAft>
                        <a:buNone/>
                      </a:pPr>
                      <a:r>
                        <a:rPr lang="zh-TW" sz="1000"/>
                        <a:t>50</a:t>
                      </a:r>
                      <a:endParaRPr sz="1000"/>
                    </a:p>
                  </a:txBody>
                  <a:tcPr marT="91425" marB="91425" marR="91425" marL="91425"/>
                </a:tc>
                <a:tc>
                  <a:txBody>
                    <a:bodyPr/>
                    <a:lstStyle/>
                    <a:p>
                      <a:pPr indent="0" lvl="0" marL="0" rtl="0" algn="l">
                        <a:spcBef>
                          <a:spcPts val="0"/>
                        </a:spcBef>
                        <a:spcAft>
                          <a:spcPts val="0"/>
                        </a:spcAft>
                        <a:buNone/>
                      </a:pPr>
                      <a:r>
                        <a:rPr lang="zh-TW" sz="1000"/>
                        <a:t>1 hr. 55 mins</a:t>
                      </a:r>
                      <a:endParaRPr sz="1000"/>
                    </a:p>
                  </a:txBody>
                  <a:tcPr marT="91425" marB="91425" marR="91425" marL="91425"/>
                </a:tc>
              </a:tr>
              <a:tr h="366275">
                <a:tc vMerge="1"/>
                <a:tc>
                  <a:txBody>
                    <a:bodyPr/>
                    <a:lstStyle/>
                    <a:p>
                      <a:pPr indent="0" lvl="0" marL="0" rtl="0" algn="l">
                        <a:spcBef>
                          <a:spcPts val="0"/>
                        </a:spcBef>
                        <a:spcAft>
                          <a:spcPts val="0"/>
                        </a:spcAft>
                        <a:buNone/>
                      </a:pPr>
                      <a:r>
                        <a:rPr lang="zh-TW" sz="1000"/>
                        <a:t>TransH(2014)</a:t>
                      </a:r>
                      <a:endParaRPr sz="1000">
                        <a:solidFill>
                          <a:srgbClr val="00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TW" sz="1000">
                          <a:solidFill>
                            <a:schemeClr val="dk1"/>
                          </a:solidFill>
                        </a:rPr>
                        <a:t>0.64</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zh-TW" sz="1000">
                          <a:solidFill>
                            <a:schemeClr val="dk1"/>
                          </a:solidFill>
                        </a:rPr>
                        <a:t>0.73</a:t>
                      </a:r>
                      <a:endParaRPr sz="1000"/>
                    </a:p>
                  </a:txBody>
                  <a:tcPr marT="91425" marB="91425" marR="91425" marL="91425"/>
                </a:tc>
                <a:tc>
                  <a:txBody>
                    <a:bodyPr/>
                    <a:lstStyle/>
                    <a:p>
                      <a:pPr indent="0" lvl="0" marL="0" rtl="0" algn="l">
                        <a:spcBef>
                          <a:spcPts val="0"/>
                        </a:spcBef>
                        <a:spcAft>
                          <a:spcPts val="0"/>
                        </a:spcAft>
                        <a:buNone/>
                      </a:pPr>
                      <a:r>
                        <a:rPr lang="zh-TW" sz="1000"/>
                        <a:t>0.981</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TW" sz="1000">
                          <a:solidFill>
                            <a:schemeClr val="dk1"/>
                          </a:solidFill>
                        </a:rPr>
                        <a:t>50</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TW" sz="1000">
                          <a:solidFill>
                            <a:schemeClr val="dk1"/>
                          </a:solidFill>
                        </a:rPr>
                        <a:t>50</a:t>
                      </a:r>
                      <a:endParaRPr sz="1000"/>
                    </a:p>
                  </a:txBody>
                  <a:tcPr marT="91425" marB="91425" marR="91425" marL="91425"/>
                </a:tc>
                <a:tc>
                  <a:txBody>
                    <a:bodyPr/>
                    <a:lstStyle/>
                    <a:p>
                      <a:pPr indent="0" lvl="0" marL="0" rtl="0" algn="l">
                        <a:spcBef>
                          <a:spcPts val="0"/>
                        </a:spcBef>
                        <a:spcAft>
                          <a:spcPts val="0"/>
                        </a:spcAft>
                        <a:buNone/>
                      </a:pPr>
                      <a:r>
                        <a:rPr lang="zh-TW" sz="1000"/>
                        <a:t>2 hr. 40 mins</a:t>
                      </a:r>
                      <a:endParaRPr sz="1000"/>
                    </a:p>
                  </a:txBody>
                  <a:tcPr marT="91425" marB="91425" marR="91425" marL="91425"/>
                </a:tc>
              </a:tr>
              <a:tr h="100000">
                <a:tc vMerge="1"/>
                <a:tc>
                  <a:txBody>
                    <a:bodyPr/>
                    <a:lstStyle/>
                    <a:p>
                      <a:pPr indent="0" lvl="0" marL="0" rtl="0" algn="l">
                        <a:spcBef>
                          <a:spcPts val="0"/>
                        </a:spcBef>
                        <a:spcAft>
                          <a:spcPts val="0"/>
                        </a:spcAft>
                        <a:buNone/>
                      </a:pPr>
                      <a:r>
                        <a:rPr lang="zh-TW" sz="1000"/>
                        <a:t>TransR(2015)</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TW" sz="1000"/>
                        <a:t>0.69</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zh-TW" sz="1000"/>
                        <a:t>0.77</a:t>
                      </a:r>
                      <a:endParaRPr sz="1000"/>
                    </a:p>
                  </a:txBody>
                  <a:tcPr marT="91425" marB="91425" marR="91425" marL="91425"/>
                </a:tc>
                <a:tc>
                  <a:txBody>
                    <a:bodyPr/>
                    <a:lstStyle/>
                    <a:p>
                      <a:pPr indent="0" lvl="0" marL="0" rtl="0" algn="l">
                        <a:spcBef>
                          <a:spcPts val="0"/>
                        </a:spcBef>
                        <a:spcAft>
                          <a:spcPts val="0"/>
                        </a:spcAft>
                        <a:buNone/>
                      </a:pPr>
                      <a:r>
                        <a:rPr lang="zh-TW" sz="1000"/>
                        <a:t>0.985</a:t>
                      </a:r>
                      <a:endParaRPr sz="1000"/>
                    </a:p>
                  </a:txBody>
                  <a:tcPr marT="91425" marB="91425" marR="91425" marL="91425"/>
                </a:tc>
                <a:tc>
                  <a:txBody>
                    <a:bodyPr/>
                    <a:lstStyle/>
                    <a:p>
                      <a:pPr indent="0" lvl="0" marL="0" rtl="0" algn="l">
                        <a:spcBef>
                          <a:spcPts val="0"/>
                        </a:spcBef>
                        <a:spcAft>
                          <a:spcPts val="0"/>
                        </a:spcAft>
                        <a:buNone/>
                      </a:pPr>
                      <a:r>
                        <a:rPr lang="zh-TW" sz="1000"/>
                        <a:t>-</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TW" sz="1000">
                          <a:solidFill>
                            <a:schemeClr val="dk1"/>
                          </a:solidFill>
                        </a:rPr>
                        <a:t>50</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TW" sz="1000">
                          <a:solidFill>
                            <a:schemeClr val="dk1"/>
                          </a:solidFill>
                        </a:rPr>
                        <a:t>50</a:t>
                      </a:r>
                      <a:endParaRPr sz="1000"/>
                    </a:p>
                  </a:txBody>
                  <a:tcPr marT="91425" marB="91425" marR="91425" marL="91425"/>
                </a:tc>
                <a:tc>
                  <a:txBody>
                    <a:bodyPr/>
                    <a:lstStyle/>
                    <a:p>
                      <a:pPr indent="0" lvl="0" marL="0" rtl="0" algn="l">
                        <a:spcBef>
                          <a:spcPts val="0"/>
                        </a:spcBef>
                        <a:spcAft>
                          <a:spcPts val="0"/>
                        </a:spcAft>
                        <a:buNone/>
                      </a:pPr>
                      <a:r>
                        <a:rPr lang="zh-TW" sz="1000"/>
                        <a:t>4 hr. 45 mins</a:t>
                      </a:r>
                      <a:endParaRPr sz="1000"/>
                    </a:p>
                  </a:txBody>
                  <a:tcPr marT="91425" marB="91425" marR="91425" marL="91425"/>
                </a:tc>
              </a:tr>
              <a:tr h="366275">
                <a:tc rowSpan="3">
                  <a:txBody>
                    <a:bodyPr/>
                    <a:lstStyle/>
                    <a:p>
                      <a:pPr indent="0" lvl="0" marL="0" rtl="0" algn="l">
                        <a:spcBef>
                          <a:spcPts val="0"/>
                        </a:spcBef>
                        <a:spcAft>
                          <a:spcPts val="0"/>
                        </a:spcAft>
                        <a:buNone/>
                      </a:pPr>
                      <a:r>
                        <a:rPr lang="zh-TW" sz="1000"/>
                        <a:t>Tensor Factorization Models</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zh-TW" sz="1000"/>
                        <a:t>RESC</a:t>
                      </a:r>
                      <a:r>
                        <a:rPr lang="zh-TW" sz="1000">
                          <a:solidFill>
                            <a:schemeClr val="dk1"/>
                          </a:solidFill>
                        </a:rPr>
                        <a:t>A</a:t>
                      </a:r>
                      <a:r>
                        <a:rPr lang="zh-TW" sz="1000"/>
                        <a:t>L(2011)</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zh-TW" sz="1000">
                          <a:solidFill>
                            <a:srgbClr val="000000"/>
                          </a:solidFill>
                        </a:rPr>
                        <a:t>-</a:t>
                      </a:r>
                      <a:endParaRPr sz="1000"/>
                    </a:p>
                  </a:txBody>
                  <a:tcPr marT="91425" marB="91425" marR="91425" marL="91425"/>
                </a:tc>
                <a:tc>
                  <a:txBody>
                    <a:bodyPr/>
                    <a:lstStyle/>
                    <a:p>
                      <a:pPr indent="0" lvl="0" marL="0" rtl="0" algn="l">
                        <a:spcBef>
                          <a:spcPts val="0"/>
                        </a:spcBef>
                        <a:spcAft>
                          <a:spcPts val="0"/>
                        </a:spcAft>
                        <a:buNone/>
                      </a:pPr>
                      <a:r>
                        <a:rPr lang="zh-TW" sz="1000"/>
                        <a:t>50</a:t>
                      </a:r>
                      <a:endParaRPr sz="1000">
                        <a:solidFill>
                          <a:srgbClr val="000000"/>
                        </a:solidFill>
                      </a:endParaRPr>
                    </a:p>
                  </a:txBody>
                  <a:tcPr marT="91425" marB="91425" marR="91425" marL="91425"/>
                </a:tc>
                <a:tc>
                  <a:txBody>
                    <a:bodyPr/>
                    <a:lstStyle/>
                    <a:p>
                      <a:pPr indent="0" lvl="0" marL="0" rtl="0" algn="l">
                        <a:spcBef>
                          <a:spcPts val="0"/>
                        </a:spcBef>
                        <a:spcAft>
                          <a:spcPts val="0"/>
                        </a:spcAft>
                        <a:buNone/>
                      </a:pPr>
                      <a:r>
                        <a:rPr lang="zh-TW" sz="1000"/>
                        <a:t>50*50</a:t>
                      </a:r>
                      <a:endParaRPr sz="1000">
                        <a:solidFill>
                          <a:srgbClr val="000000"/>
                        </a:solidFill>
                      </a:endParaRPr>
                    </a:p>
                  </a:txBody>
                  <a:tcPr marT="91425" marB="91425" marR="91425" marL="91425"/>
                </a:tc>
                <a:tc>
                  <a:txBody>
                    <a:bodyPr/>
                    <a:lstStyle/>
                    <a:p>
                      <a:pPr indent="0" lvl="0" marL="0" rtl="0" algn="l">
                        <a:spcBef>
                          <a:spcPts val="0"/>
                        </a:spcBef>
                        <a:spcAft>
                          <a:spcPts val="0"/>
                        </a:spcAft>
                        <a:buNone/>
                      </a:pPr>
                      <a:r>
                        <a:rPr lang="zh-TW" sz="1000"/>
                        <a:t>11 hr. 40 mins</a:t>
                      </a:r>
                      <a:endParaRPr sz="1000">
                        <a:solidFill>
                          <a:srgbClr val="000000"/>
                        </a:solidFill>
                      </a:endParaRPr>
                    </a:p>
                  </a:txBody>
                  <a:tcPr marT="91425" marB="91425" marR="91425" marL="91425"/>
                </a:tc>
              </a:tr>
              <a:tr h="366275">
                <a:tc vMerge="1"/>
                <a:tc>
                  <a:txBody>
                    <a:bodyPr/>
                    <a:lstStyle/>
                    <a:p>
                      <a:pPr indent="0" lvl="0" marL="0" rtl="0" algn="l">
                        <a:spcBef>
                          <a:spcPts val="0"/>
                        </a:spcBef>
                        <a:spcAft>
                          <a:spcPts val="0"/>
                        </a:spcAft>
                        <a:buNone/>
                      </a:pPr>
                      <a:r>
                        <a:rPr lang="zh-TW" sz="1000"/>
                        <a:t>DistMult(2014)</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TW" sz="1000"/>
                        <a:t>0.002</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Clr>
                          <a:schemeClr val="dk1"/>
                        </a:buClr>
                        <a:buSzPts val="1100"/>
                        <a:buFont typeface="Arial"/>
                        <a:buNone/>
                      </a:pPr>
                      <a:r>
                        <a:rPr lang="zh-TW" sz="1000">
                          <a:solidFill>
                            <a:schemeClr val="dk1"/>
                          </a:solidFill>
                        </a:rPr>
                        <a:t>0.002</a:t>
                      </a:r>
                      <a:endParaRPr sz="1000"/>
                    </a:p>
                  </a:txBody>
                  <a:tcPr marT="91425" marB="91425" marR="91425" marL="91425"/>
                </a:tc>
                <a:tc>
                  <a:txBody>
                    <a:bodyPr/>
                    <a:lstStyle/>
                    <a:p>
                      <a:pPr indent="0" lvl="0" marL="0" rtl="0" algn="l">
                        <a:spcBef>
                          <a:spcPts val="0"/>
                        </a:spcBef>
                        <a:spcAft>
                          <a:spcPts val="0"/>
                        </a:spcAft>
                        <a:buNone/>
                      </a:pPr>
                      <a:r>
                        <a:rPr lang="zh-TW" sz="1000"/>
                        <a:t>0.56</a:t>
                      </a:r>
                      <a:endParaRPr sz="1000"/>
                    </a:p>
                  </a:txBody>
                  <a:tcPr marT="91425" marB="91425" marR="91425" marL="91425"/>
                </a:tc>
                <a:tc>
                  <a:txBody>
                    <a:bodyPr/>
                    <a:lstStyle/>
                    <a:p>
                      <a:pPr indent="0" lvl="0" marL="0" rtl="0" algn="l">
                        <a:spcBef>
                          <a:spcPts val="0"/>
                        </a:spcBef>
                        <a:spcAft>
                          <a:spcPts val="0"/>
                        </a:spcAft>
                        <a:buNone/>
                      </a:pPr>
                      <a:r>
                        <a:rPr lang="zh-TW" sz="1000"/>
                        <a:t>-</a:t>
                      </a:r>
                      <a:endParaRPr sz="1000">
                        <a:solidFill>
                          <a:srgbClr val="000000"/>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TW" sz="1000">
                          <a:solidFill>
                            <a:schemeClr val="dk1"/>
                          </a:solidFill>
                        </a:rPr>
                        <a:t>50</a:t>
                      </a:r>
                      <a:endParaRPr sz="1000">
                        <a:solidFill>
                          <a:srgbClr val="000000"/>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TW" sz="1000">
                          <a:solidFill>
                            <a:schemeClr val="dk1"/>
                          </a:solidFill>
                        </a:rPr>
                        <a:t>50</a:t>
                      </a:r>
                      <a:endParaRPr sz="1000">
                        <a:solidFill>
                          <a:srgbClr val="000000"/>
                        </a:solidFill>
                      </a:endParaRPr>
                    </a:p>
                  </a:txBody>
                  <a:tcPr marT="91425" marB="91425" marR="91425" marL="91425"/>
                </a:tc>
                <a:tc>
                  <a:txBody>
                    <a:bodyPr/>
                    <a:lstStyle/>
                    <a:p>
                      <a:pPr indent="0" lvl="0" marL="0" rtl="0" algn="l">
                        <a:spcBef>
                          <a:spcPts val="0"/>
                        </a:spcBef>
                        <a:spcAft>
                          <a:spcPts val="0"/>
                        </a:spcAft>
                        <a:buNone/>
                      </a:pPr>
                      <a:r>
                        <a:rPr lang="zh-TW" sz="1000"/>
                        <a:t>2 hr. 02 mins</a:t>
                      </a:r>
                      <a:endParaRPr sz="1000">
                        <a:solidFill>
                          <a:srgbClr val="000000"/>
                        </a:solidFill>
                      </a:endParaRPr>
                    </a:p>
                  </a:txBody>
                  <a:tcPr marT="91425" marB="91425" marR="91425" marL="91425"/>
                </a:tc>
              </a:tr>
              <a:tr h="100000">
                <a:tc vMerge="1"/>
                <a:tc>
                  <a:txBody>
                    <a:bodyPr/>
                    <a:lstStyle/>
                    <a:p>
                      <a:pPr indent="0" lvl="0" marL="0" rtl="0" algn="l">
                        <a:spcBef>
                          <a:spcPts val="0"/>
                        </a:spcBef>
                        <a:spcAft>
                          <a:spcPts val="0"/>
                        </a:spcAft>
                        <a:buNone/>
                      </a:pPr>
                      <a:r>
                        <a:rPr lang="zh-TW" sz="1000"/>
                        <a:t>ComplEx(2016)</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TW" sz="1000"/>
                        <a:t>0.11</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zh-TW" sz="1000"/>
                        <a:t>0.22</a:t>
                      </a:r>
                      <a:endParaRPr sz="1000"/>
                    </a:p>
                  </a:txBody>
                  <a:tcPr marT="91425" marB="91425" marR="91425" marL="91425"/>
                </a:tc>
                <a:tc>
                  <a:txBody>
                    <a:bodyPr/>
                    <a:lstStyle/>
                    <a:p>
                      <a:pPr indent="0" lvl="0" marL="0" rtl="0" algn="l">
                        <a:spcBef>
                          <a:spcPts val="0"/>
                        </a:spcBef>
                        <a:spcAft>
                          <a:spcPts val="0"/>
                        </a:spcAft>
                        <a:buNone/>
                      </a:pPr>
                      <a:r>
                        <a:rPr lang="zh-TW" sz="1000"/>
                        <a:t>0.901</a:t>
                      </a:r>
                      <a:endParaRPr sz="1000"/>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zh-TW" sz="1000">
                          <a:solidFill>
                            <a:srgbClr val="000000"/>
                          </a:solidFill>
                        </a:rPr>
                        <a:t>-</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TW" sz="1000">
                          <a:solidFill>
                            <a:schemeClr val="dk1"/>
                          </a:solidFill>
                        </a:rPr>
                        <a:t>50</a:t>
                      </a:r>
                      <a:endParaRPr sz="1000">
                        <a:solidFill>
                          <a:srgbClr val="000000"/>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TW" sz="1000">
                          <a:solidFill>
                            <a:schemeClr val="dk1"/>
                          </a:solidFill>
                        </a:rPr>
                        <a:t>50</a:t>
                      </a:r>
                      <a:endParaRPr sz="1000">
                        <a:solidFill>
                          <a:srgbClr val="000000"/>
                        </a:solidFill>
                      </a:endParaRPr>
                    </a:p>
                  </a:txBody>
                  <a:tcPr marT="91425" marB="91425" marR="91425" marL="91425"/>
                </a:tc>
                <a:tc>
                  <a:txBody>
                    <a:bodyPr/>
                    <a:lstStyle/>
                    <a:p>
                      <a:pPr indent="0" lvl="0" marL="0" rtl="0" algn="l">
                        <a:spcBef>
                          <a:spcPts val="0"/>
                        </a:spcBef>
                        <a:spcAft>
                          <a:spcPts val="0"/>
                        </a:spcAft>
                        <a:buNone/>
                      </a:pPr>
                      <a:r>
                        <a:rPr lang="zh-TW" sz="1000"/>
                        <a:t>3 hr. 30 mins</a:t>
                      </a:r>
                      <a:endParaRPr sz="1000">
                        <a:solidFill>
                          <a:srgbClr val="000000"/>
                        </a:solidFill>
                      </a:endParaRPr>
                    </a:p>
                  </a:txBody>
                  <a:tcPr marT="91425" marB="91425" marR="91425" marL="91425"/>
                </a:tc>
              </a:tr>
              <a:tr h="366275">
                <a:tc rowSpan="2">
                  <a:txBody>
                    <a:bodyPr/>
                    <a:lstStyle/>
                    <a:p>
                      <a:pPr indent="0" lvl="0" marL="0" rtl="0" algn="l">
                        <a:spcBef>
                          <a:spcPts val="0"/>
                        </a:spcBef>
                        <a:spcAft>
                          <a:spcPts val="0"/>
                        </a:spcAft>
                        <a:buClr>
                          <a:srgbClr val="000000"/>
                        </a:buClr>
                        <a:buSzPts val="1100"/>
                        <a:buFont typeface="Arial"/>
                        <a:buNone/>
                      </a:pPr>
                      <a:r>
                        <a:rPr lang="zh-TW" sz="1000"/>
                        <a:t>NN-based Model</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zh-TW" sz="1000"/>
                        <a:t>R-GCN(2018)</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r>
              <a:tr h="366275">
                <a:tc vMerge="1"/>
                <a:tc>
                  <a:txBody>
                    <a:bodyPr/>
                    <a:lstStyle/>
                    <a:p>
                      <a:pPr indent="0" lvl="0" marL="0" rtl="0" algn="l">
                        <a:spcBef>
                          <a:spcPts val="0"/>
                        </a:spcBef>
                        <a:spcAft>
                          <a:spcPts val="0"/>
                        </a:spcAft>
                        <a:buNone/>
                      </a:pPr>
                      <a:r>
                        <a:rPr lang="zh-TW" sz="1000">
                          <a:solidFill>
                            <a:srgbClr val="000000"/>
                          </a:solidFill>
                        </a:rPr>
                        <a:t>CompGCN(2020)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r>
            </a:tbl>
          </a:graphicData>
        </a:graphic>
      </p:graphicFrame>
      <p:sp>
        <p:nvSpPr>
          <p:cNvPr id="661" name="Google Shape;66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實驗結果</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pic>
        <p:nvPicPr>
          <p:cNvPr id="417" name="Google Shape;417;p14"/>
          <p:cNvPicPr preferRelativeResize="0"/>
          <p:nvPr/>
        </p:nvPicPr>
        <p:blipFill rotWithShape="1">
          <a:blip r:embed="rId3">
            <a:alphaModFix/>
          </a:blip>
          <a:srcRect b="12157" l="0" r="-1522" t="0"/>
          <a:stretch/>
        </p:blipFill>
        <p:spPr>
          <a:xfrm>
            <a:off x="4163975" y="2319200"/>
            <a:ext cx="5289424" cy="2824300"/>
          </a:xfrm>
          <a:prstGeom prst="rect">
            <a:avLst/>
          </a:prstGeom>
          <a:noFill/>
          <a:ln>
            <a:noFill/>
          </a:ln>
        </p:spPr>
      </p:pic>
      <p:sp>
        <p:nvSpPr>
          <p:cNvPr id="418" name="Google Shape;418;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Background of Knowledge Graph Research</a:t>
            </a:r>
            <a:endParaRPr/>
          </a:p>
        </p:txBody>
      </p:sp>
      <p:sp>
        <p:nvSpPr>
          <p:cNvPr id="419" name="Google Shape;419;p14"/>
          <p:cNvSpPr txBox="1"/>
          <p:nvPr>
            <p:ph idx="1" type="body"/>
          </p:nvPr>
        </p:nvSpPr>
        <p:spPr>
          <a:xfrm>
            <a:off x="311700" y="1152475"/>
            <a:ext cx="86220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TW" sz="1300"/>
              <a:t>KG has become an increasingly popular research direction towards cognition and human-level intelligence.</a:t>
            </a:r>
            <a:endParaRPr sz="1300"/>
          </a:p>
          <a:p>
            <a:pPr indent="-311150" lvl="0" marL="457200" rtl="0" algn="l">
              <a:spcBef>
                <a:spcPts val="0"/>
              </a:spcBef>
              <a:spcAft>
                <a:spcPts val="0"/>
              </a:spcAft>
              <a:buSzPts val="1300"/>
              <a:buChar char="●"/>
            </a:pPr>
            <a:r>
              <a:rPr lang="zh-TW" sz="1300"/>
              <a:t>Real-world applications: recommendation systems, question answering etc.</a:t>
            </a:r>
            <a:endParaRPr sz="1300"/>
          </a:p>
          <a:p>
            <a:pPr indent="-311150" lvl="0" marL="457200" rtl="0" algn="l">
              <a:spcBef>
                <a:spcPts val="0"/>
              </a:spcBef>
              <a:spcAft>
                <a:spcPts val="0"/>
              </a:spcAft>
              <a:buSzPts val="1300"/>
              <a:buChar char="●"/>
            </a:pPr>
            <a:r>
              <a:rPr lang="zh-TW" sz="1300"/>
              <a:t>A survey paper provides a comprehensive review of knowledge graph covering overall research topics about:</a:t>
            </a:r>
            <a:endParaRPr sz="1300"/>
          </a:p>
          <a:p>
            <a:pPr indent="-311150" lvl="0" marL="914400" rtl="0" algn="l">
              <a:spcBef>
                <a:spcPts val="0"/>
              </a:spcBef>
              <a:spcAft>
                <a:spcPts val="0"/>
              </a:spcAft>
              <a:buSzPts val="1300"/>
              <a:buAutoNum type="alphaUcPeriod"/>
            </a:pPr>
            <a:r>
              <a:rPr lang="zh-TW" sz="1300"/>
              <a:t>knowledge graph representation learning(KRL) or knowledge graph embedding (KGE)</a:t>
            </a:r>
            <a:endParaRPr sz="1300"/>
          </a:p>
          <a:p>
            <a:pPr indent="-311150" lvl="0" marL="914400" rtl="0" algn="l">
              <a:spcBef>
                <a:spcPts val="0"/>
              </a:spcBef>
              <a:spcAft>
                <a:spcPts val="0"/>
              </a:spcAft>
              <a:buSzPts val="1300"/>
              <a:buAutoNum type="alphaUcPeriod"/>
            </a:pPr>
            <a:r>
              <a:rPr lang="zh-TW" sz="1300"/>
              <a:t>knowledge acquisition and completion</a:t>
            </a:r>
            <a:endParaRPr sz="1300"/>
          </a:p>
          <a:p>
            <a:pPr indent="-311150" lvl="0" marL="914400" rtl="0" algn="l">
              <a:spcBef>
                <a:spcPts val="0"/>
              </a:spcBef>
              <a:spcAft>
                <a:spcPts val="0"/>
              </a:spcAft>
              <a:buSzPts val="1300"/>
              <a:buAutoNum type="alphaUcPeriod"/>
            </a:pPr>
            <a:r>
              <a:rPr lang="zh-TW" sz="1300"/>
              <a:t>temporal knowledge graph</a:t>
            </a:r>
            <a:endParaRPr sz="1300"/>
          </a:p>
          <a:p>
            <a:pPr indent="-311150" lvl="0" marL="914400" rtl="0" algn="l">
              <a:spcBef>
                <a:spcPts val="0"/>
              </a:spcBef>
              <a:spcAft>
                <a:spcPts val="0"/>
              </a:spcAft>
              <a:buSzPts val="1300"/>
              <a:buAutoNum type="alphaUcPeriod"/>
            </a:pPr>
            <a:r>
              <a:rPr lang="zh-TW" sz="1300"/>
              <a:t>knowledge-aware applications</a:t>
            </a:r>
            <a:endParaRPr sz="1300"/>
          </a:p>
        </p:txBody>
      </p:sp>
      <p:sp>
        <p:nvSpPr>
          <p:cNvPr id="420" name="Google Shape;420;p14"/>
          <p:cNvSpPr txBox="1"/>
          <p:nvPr/>
        </p:nvSpPr>
        <p:spPr>
          <a:xfrm>
            <a:off x="6389900" y="2839275"/>
            <a:ext cx="39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solidFill>
                  <a:srgbClr val="CC0000"/>
                </a:solidFill>
              </a:rPr>
              <a:t>A</a:t>
            </a:r>
            <a:r>
              <a:rPr lang="zh-TW">
                <a:solidFill>
                  <a:srgbClr val="CC0000"/>
                </a:solidFill>
              </a:rPr>
              <a:t>.</a:t>
            </a:r>
            <a:endParaRPr>
              <a:solidFill>
                <a:srgbClr val="CC0000"/>
              </a:solidFill>
            </a:endParaRPr>
          </a:p>
        </p:txBody>
      </p:sp>
      <p:sp>
        <p:nvSpPr>
          <p:cNvPr id="421" name="Google Shape;421;p14"/>
          <p:cNvSpPr txBox="1"/>
          <p:nvPr/>
        </p:nvSpPr>
        <p:spPr>
          <a:xfrm>
            <a:off x="6280500" y="3452100"/>
            <a:ext cx="39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solidFill>
                  <a:srgbClr val="CC0000"/>
                </a:solidFill>
              </a:rPr>
              <a:t>B</a:t>
            </a:r>
            <a:r>
              <a:rPr lang="zh-TW">
                <a:solidFill>
                  <a:srgbClr val="CC0000"/>
                </a:solidFill>
              </a:rPr>
              <a:t>.</a:t>
            </a:r>
            <a:endParaRPr>
              <a:solidFill>
                <a:srgbClr val="CC0000"/>
              </a:solidFill>
            </a:endParaRPr>
          </a:p>
        </p:txBody>
      </p:sp>
      <p:sp>
        <p:nvSpPr>
          <p:cNvPr id="422" name="Google Shape;422;p14"/>
          <p:cNvSpPr txBox="1"/>
          <p:nvPr/>
        </p:nvSpPr>
        <p:spPr>
          <a:xfrm>
            <a:off x="6812550" y="2851425"/>
            <a:ext cx="39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solidFill>
                  <a:srgbClr val="CC0000"/>
                </a:solidFill>
              </a:rPr>
              <a:t>D</a:t>
            </a:r>
            <a:r>
              <a:rPr lang="zh-TW">
                <a:solidFill>
                  <a:srgbClr val="CC0000"/>
                </a:solidFill>
              </a:rPr>
              <a:t>.</a:t>
            </a:r>
            <a:endParaRPr>
              <a:solidFill>
                <a:srgbClr val="CC0000"/>
              </a:solidFill>
            </a:endParaRPr>
          </a:p>
        </p:txBody>
      </p:sp>
      <p:sp>
        <p:nvSpPr>
          <p:cNvPr id="423" name="Google Shape;423;p14"/>
          <p:cNvSpPr txBox="1"/>
          <p:nvPr/>
        </p:nvSpPr>
        <p:spPr>
          <a:xfrm>
            <a:off x="7001946" y="3852300"/>
            <a:ext cx="39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solidFill>
                  <a:srgbClr val="CC0000"/>
                </a:solidFill>
              </a:rPr>
              <a:t>C</a:t>
            </a:r>
            <a:r>
              <a:rPr lang="zh-TW">
                <a:solidFill>
                  <a:srgbClr val="CC0000"/>
                </a:solidFill>
              </a:rPr>
              <a:t>.</a:t>
            </a:r>
            <a:endParaRPr>
              <a:solidFill>
                <a:srgbClr val="CC0000"/>
              </a:solidFill>
            </a:endParaRPr>
          </a:p>
        </p:txBody>
      </p:sp>
      <p:sp>
        <p:nvSpPr>
          <p:cNvPr id="424" name="Google Shape;424;p14"/>
          <p:cNvSpPr txBox="1"/>
          <p:nvPr/>
        </p:nvSpPr>
        <p:spPr>
          <a:xfrm>
            <a:off x="319925" y="4699000"/>
            <a:ext cx="3759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200"/>
              <a:t>Fig: Categorization of research on knowledge graph</a:t>
            </a: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Observation and Discussion</a:t>
            </a:r>
            <a:endParaRPr/>
          </a:p>
        </p:txBody>
      </p:sp>
      <p:sp>
        <p:nvSpPr>
          <p:cNvPr id="667" name="Google Shape;66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TW"/>
              <a:t>Translation Distance Models is much better than Semantic Matching Models</a:t>
            </a:r>
            <a:endParaRPr/>
          </a:p>
          <a:p>
            <a:pPr indent="-342900" lvl="0" marL="457200" rtl="0" algn="l">
              <a:spcBef>
                <a:spcPts val="0"/>
              </a:spcBef>
              <a:spcAft>
                <a:spcPts val="0"/>
              </a:spcAft>
              <a:buSzPts val="1800"/>
              <a:buChar char="●"/>
            </a:pPr>
            <a:r>
              <a:rPr lang="zh-TW"/>
              <a:t>待補</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Background of Knowledge Graph Research</a:t>
            </a:r>
            <a:endParaRPr/>
          </a:p>
        </p:txBody>
      </p:sp>
      <p:sp>
        <p:nvSpPr>
          <p:cNvPr id="430" name="Google Shape;430;p15"/>
          <p:cNvSpPr txBox="1"/>
          <p:nvPr>
            <p:ph idx="1" type="body"/>
          </p:nvPr>
        </p:nvSpPr>
        <p:spPr>
          <a:xfrm>
            <a:off x="311700" y="1152475"/>
            <a:ext cx="86220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TW" sz="1300"/>
              <a:t>KG has become an increasingly popular research direction towards cognition and human-level intelligence.</a:t>
            </a:r>
            <a:endParaRPr sz="1300"/>
          </a:p>
          <a:p>
            <a:pPr indent="-311150" lvl="0" marL="457200" rtl="0" algn="l">
              <a:spcBef>
                <a:spcPts val="0"/>
              </a:spcBef>
              <a:spcAft>
                <a:spcPts val="0"/>
              </a:spcAft>
              <a:buSzPts val="1300"/>
              <a:buChar char="●"/>
            </a:pPr>
            <a:r>
              <a:rPr lang="zh-TW" sz="1300"/>
              <a:t>Real-world applications: recommendation systems, question answering etc.</a:t>
            </a:r>
            <a:endParaRPr sz="1300"/>
          </a:p>
          <a:p>
            <a:pPr indent="-311150" lvl="0" marL="457200" rtl="0" algn="l">
              <a:spcBef>
                <a:spcPts val="0"/>
              </a:spcBef>
              <a:spcAft>
                <a:spcPts val="0"/>
              </a:spcAft>
              <a:buSzPts val="1300"/>
              <a:buChar char="●"/>
            </a:pPr>
            <a:r>
              <a:rPr lang="zh-TW" sz="1300"/>
              <a:t>A survey paper provides a comprehensive review of knowledge graph covering overall research topics about:</a:t>
            </a:r>
            <a:endParaRPr sz="1300"/>
          </a:p>
          <a:p>
            <a:pPr indent="-311150" lvl="0" marL="914400" rtl="0" algn="l">
              <a:spcBef>
                <a:spcPts val="0"/>
              </a:spcBef>
              <a:spcAft>
                <a:spcPts val="0"/>
              </a:spcAft>
              <a:buClr>
                <a:srgbClr val="CC0000"/>
              </a:buClr>
              <a:buSzPts val="1300"/>
              <a:buAutoNum type="alphaUcPeriod"/>
            </a:pPr>
            <a:r>
              <a:rPr lang="zh-TW" sz="1300">
                <a:solidFill>
                  <a:srgbClr val="CC0000"/>
                </a:solidFill>
              </a:rPr>
              <a:t>knowledge graph representation learning(KRL) or knowledge graph embedding (KGE)</a:t>
            </a:r>
            <a:endParaRPr sz="1300">
              <a:solidFill>
                <a:srgbClr val="CC0000"/>
              </a:solidFill>
            </a:endParaRPr>
          </a:p>
          <a:p>
            <a:pPr indent="-311150" lvl="0" marL="914400" rtl="0" algn="l">
              <a:spcBef>
                <a:spcPts val="0"/>
              </a:spcBef>
              <a:spcAft>
                <a:spcPts val="0"/>
              </a:spcAft>
              <a:buSzPts val="1300"/>
              <a:buAutoNum type="alphaUcPeriod"/>
            </a:pPr>
            <a:r>
              <a:rPr lang="zh-TW" sz="1300"/>
              <a:t>knowledge acquisition and completion</a:t>
            </a:r>
            <a:endParaRPr sz="1300"/>
          </a:p>
          <a:p>
            <a:pPr indent="-311150" lvl="0" marL="914400" rtl="0" algn="l">
              <a:spcBef>
                <a:spcPts val="0"/>
              </a:spcBef>
              <a:spcAft>
                <a:spcPts val="0"/>
              </a:spcAft>
              <a:buSzPts val="1300"/>
              <a:buAutoNum type="alphaUcPeriod"/>
            </a:pPr>
            <a:r>
              <a:rPr lang="zh-TW" sz="1300"/>
              <a:t>temporal knowledge graph</a:t>
            </a:r>
            <a:endParaRPr sz="1300"/>
          </a:p>
          <a:p>
            <a:pPr indent="-311150" lvl="0" marL="914400" rtl="0" algn="l">
              <a:spcBef>
                <a:spcPts val="0"/>
              </a:spcBef>
              <a:spcAft>
                <a:spcPts val="0"/>
              </a:spcAft>
              <a:buSzPts val="1300"/>
              <a:buAutoNum type="alphaUcPeriod"/>
            </a:pPr>
            <a:r>
              <a:rPr lang="zh-TW" sz="1300"/>
              <a:t>knowledge-aware applications</a:t>
            </a:r>
            <a:endParaRPr sz="1300"/>
          </a:p>
        </p:txBody>
      </p:sp>
      <p:pic>
        <p:nvPicPr>
          <p:cNvPr id="431" name="Google Shape;431;p15"/>
          <p:cNvPicPr preferRelativeResize="0"/>
          <p:nvPr/>
        </p:nvPicPr>
        <p:blipFill rotWithShape="1">
          <a:blip r:embed="rId3">
            <a:alphaModFix/>
          </a:blip>
          <a:srcRect b="12157" l="0" r="-1522" t="0"/>
          <a:stretch/>
        </p:blipFill>
        <p:spPr>
          <a:xfrm>
            <a:off x="4163975" y="2319200"/>
            <a:ext cx="5289424" cy="2824300"/>
          </a:xfrm>
          <a:prstGeom prst="rect">
            <a:avLst/>
          </a:prstGeom>
          <a:noFill/>
          <a:ln>
            <a:noFill/>
          </a:ln>
        </p:spPr>
      </p:pic>
      <p:sp>
        <p:nvSpPr>
          <p:cNvPr id="432" name="Google Shape;432;p15"/>
          <p:cNvSpPr/>
          <p:nvPr/>
        </p:nvSpPr>
        <p:spPr>
          <a:xfrm>
            <a:off x="4133175" y="2406525"/>
            <a:ext cx="2522574" cy="1787748"/>
          </a:xfrm>
          <a:custGeom>
            <a:rect b="b" l="l" r="r" t="t"/>
            <a:pathLst>
              <a:path extrusionOk="0" h="66558" w="92827">
                <a:moveTo>
                  <a:pt x="7256" y="498"/>
                </a:moveTo>
                <a:cubicBezTo>
                  <a:pt x="27591" y="498"/>
                  <a:pt x="48118" y="-1160"/>
                  <a:pt x="68250" y="1712"/>
                </a:cubicBezTo>
                <a:cubicBezTo>
                  <a:pt x="74028" y="2536"/>
                  <a:pt x="80541" y="1440"/>
                  <a:pt x="85546" y="4443"/>
                </a:cubicBezTo>
                <a:cubicBezTo>
                  <a:pt x="90295" y="7291"/>
                  <a:pt x="86526" y="15576"/>
                  <a:pt x="88277" y="20829"/>
                </a:cubicBezTo>
                <a:cubicBezTo>
                  <a:pt x="89483" y="24446"/>
                  <a:pt x="93732" y="27833"/>
                  <a:pt x="92526" y="31450"/>
                </a:cubicBezTo>
                <a:cubicBezTo>
                  <a:pt x="91662" y="34043"/>
                  <a:pt x="88253" y="34860"/>
                  <a:pt x="86153" y="36609"/>
                </a:cubicBezTo>
                <a:cubicBezTo>
                  <a:pt x="82577" y="39588"/>
                  <a:pt x="80908" y="44844"/>
                  <a:pt x="76746" y="46926"/>
                </a:cubicBezTo>
                <a:cubicBezTo>
                  <a:pt x="72034" y="49283"/>
                  <a:pt x="66183" y="47093"/>
                  <a:pt x="60967" y="47837"/>
                </a:cubicBezTo>
                <a:cubicBezTo>
                  <a:pt x="52241" y="49081"/>
                  <a:pt x="43293" y="48109"/>
                  <a:pt x="34567" y="49354"/>
                </a:cubicBezTo>
                <a:cubicBezTo>
                  <a:pt x="33078" y="49566"/>
                  <a:pt x="31092" y="49581"/>
                  <a:pt x="30318" y="50871"/>
                </a:cubicBezTo>
                <a:cubicBezTo>
                  <a:pt x="28168" y="54453"/>
                  <a:pt x="32538" y="61445"/>
                  <a:pt x="28801" y="63313"/>
                </a:cubicBezTo>
                <a:cubicBezTo>
                  <a:pt x="22000" y="66712"/>
                  <a:pt x="13102" y="67653"/>
                  <a:pt x="6042" y="64830"/>
                </a:cubicBezTo>
                <a:cubicBezTo>
                  <a:pt x="220" y="62502"/>
                  <a:pt x="3934" y="52467"/>
                  <a:pt x="2704" y="46319"/>
                </a:cubicBezTo>
                <a:cubicBezTo>
                  <a:pt x="-310" y="31247"/>
                  <a:pt x="-3005" y="11366"/>
                  <a:pt x="7863" y="498"/>
                </a:cubicBezTo>
              </a:path>
            </a:pathLst>
          </a:custGeom>
          <a:noFill/>
          <a:ln cap="flat" cmpd="sng" w="19050">
            <a:solidFill>
              <a:srgbClr val="990000"/>
            </a:solidFill>
            <a:prstDash val="solid"/>
            <a:round/>
            <a:headEnd len="med" w="med" type="none"/>
            <a:tailEnd len="med" w="med" type="none"/>
          </a:ln>
        </p:spPr>
      </p:sp>
      <p:sp>
        <p:nvSpPr>
          <p:cNvPr id="433" name="Google Shape;433;p15"/>
          <p:cNvSpPr/>
          <p:nvPr/>
        </p:nvSpPr>
        <p:spPr>
          <a:xfrm>
            <a:off x="3020175" y="3744875"/>
            <a:ext cx="1118700" cy="425700"/>
          </a:xfrm>
          <a:prstGeom prst="rightArrow">
            <a:avLst>
              <a:gd fmla="val 50000" name="adj1"/>
              <a:gd fmla="val 50000" name="adj2"/>
            </a:avLst>
          </a:prstGeom>
          <a:no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solidFill>
                  <a:srgbClr val="990000"/>
                </a:solidFill>
              </a:rPr>
              <a:t>study</a:t>
            </a:r>
            <a:r>
              <a:rPr lang="zh-TW">
                <a:solidFill>
                  <a:srgbClr val="990000"/>
                </a:solidFill>
              </a:rPr>
              <a:t> on</a:t>
            </a:r>
            <a:endParaRPr>
              <a:solidFill>
                <a:srgbClr val="990000"/>
              </a:solidFill>
            </a:endParaRPr>
          </a:p>
        </p:txBody>
      </p:sp>
      <p:sp>
        <p:nvSpPr>
          <p:cNvPr id="434" name="Google Shape;434;p15"/>
          <p:cNvSpPr txBox="1"/>
          <p:nvPr/>
        </p:nvSpPr>
        <p:spPr>
          <a:xfrm>
            <a:off x="319925" y="4699000"/>
            <a:ext cx="3759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200"/>
              <a:t>Fig: Categorization of research on knowledge graph</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Background of Knowledge Graph Embedding</a:t>
            </a:r>
            <a:endParaRPr/>
          </a:p>
        </p:txBody>
      </p:sp>
      <p:sp>
        <p:nvSpPr>
          <p:cNvPr id="440" name="Google Shape;44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1500"/>
              <a:t>A</a:t>
            </a:r>
            <a:r>
              <a:rPr lang="zh-TW" sz="1500"/>
              <a:t> clear workflow for developing a KGE model includes:</a:t>
            </a:r>
            <a:endParaRPr sz="1500"/>
          </a:p>
          <a:p>
            <a:pPr indent="-323850" lvl="0" marL="457200" rtl="0" algn="l">
              <a:spcBef>
                <a:spcPts val="1200"/>
              </a:spcBef>
              <a:spcAft>
                <a:spcPts val="0"/>
              </a:spcAft>
              <a:buSzPts val="1500"/>
              <a:buAutoNum type="arabicPeriod"/>
            </a:pPr>
            <a:r>
              <a:rPr b="1" lang="zh-TW" sz="1500"/>
              <a:t>Representation space</a:t>
            </a:r>
            <a:r>
              <a:rPr lang="zh-TW" sz="1500"/>
              <a:t> in which the relations and entities are represented</a:t>
            </a:r>
            <a:endParaRPr sz="1500"/>
          </a:p>
          <a:p>
            <a:pPr indent="-323850" lvl="0" marL="457200" rtl="0" algn="l">
              <a:spcBef>
                <a:spcPts val="0"/>
              </a:spcBef>
              <a:spcAft>
                <a:spcPts val="0"/>
              </a:spcAft>
              <a:buSzPts val="1500"/>
              <a:buAutoNum type="arabicPeriod"/>
            </a:pPr>
            <a:r>
              <a:rPr b="1" lang="zh-TW" sz="1500"/>
              <a:t>Scoring function</a:t>
            </a:r>
            <a:r>
              <a:rPr lang="zh-TW" sz="1500"/>
              <a:t> for measuring the plausibility of factual triples;</a:t>
            </a:r>
            <a:endParaRPr sz="1500"/>
          </a:p>
          <a:p>
            <a:pPr indent="-323850" lvl="0" marL="457200" rtl="0" algn="l">
              <a:spcBef>
                <a:spcPts val="0"/>
              </a:spcBef>
              <a:spcAft>
                <a:spcPts val="0"/>
              </a:spcAft>
              <a:buSzPts val="1500"/>
              <a:buAutoNum type="arabicPeriod"/>
            </a:pPr>
            <a:r>
              <a:rPr b="1" lang="zh-TW" sz="1500"/>
              <a:t>Encoding models</a:t>
            </a:r>
            <a:r>
              <a:rPr lang="zh-TW" sz="1500"/>
              <a:t> for representing and learning relational interactions;</a:t>
            </a:r>
            <a:endParaRPr sz="1500"/>
          </a:p>
          <a:p>
            <a:pPr indent="-323850" lvl="0" marL="457200" rtl="0" algn="l">
              <a:spcBef>
                <a:spcPts val="0"/>
              </a:spcBef>
              <a:spcAft>
                <a:spcPts val="0"/>
              </a:spcAft>
              <a:buSzPts val="1500"/>
              <a:buAutoNum type="arabicPeriod"/>
            </a:pPr>
            <a:r>
              <a:rPr b="1" lang="zh-TW" sz="1500"/>
              <a:t>Auxiliary information</a:t>
            </a:r>
            <a:r>
              <a:rPr lang="zh-TW" sz="1500"/>
              <a:t> to be incorporated into the embedding methods.</a:t>
            </a:r>
            <a:endParaRPr sz="1500"/>
          </a:p>
        </p:txBody>
      </p:sp>
      <p:grpSp>
        <p:nvGrpSpPr>
          <p:cNvPr id="441" name="Google Shape;441;p16"/>
          <p:cNvGrpSpPr/>
          <p:nvPr/>
        </p:nvGrpSpPr>
        <p:grpSpPr>
          <a:xfrm>
            <a:off x="6825625" y="0"/>
            <a:ext cx="3088450" cy="1668275"/>
            <a:chOff x="6139825" y="0"/>
            <a:chExt cx="3088450" cy="1668275"/>
          </a:xfrm>
        </p:grpSpPr>
        <p:pic>
          <p:nvPicPr>
            <p:cNvPr id="442" name="Google Shape;442;p16"/>
            <p:cNvPicPr preferRelativeResize="0"/>
            <p:nvPr/>
          </p:nvPicPr>
          <p:blipFill rotWithShape="1">
            <a:blip r:embed="rId3">
              <a:alphaModFix/>
            </a:blip>
            <a:srcRect b="42471" l="1790" r="36889" t="3828"/>
            <a:stretch/>
          </p:blipFill>
          <p:spPr>
            <a:xfrm>
              <a:off x="6139825" y="0"/>
              <a:ext cx="3004176" cy="1623450"/>
            </a:xfrm>
            <a:prstGeom prst="rect">
              <a:avLst/>
            </a:prstGeom>
            <a:noFill/>
            <a:ln>
              <a:noFill/>
            </a:ln>
          </p:spPr>
        </p:pic>
        <p:sp>
          <p:nvSpPr>
            <p:cNvPr id="443" name="Google Shape;443;p16"/>
            <p:cNvSpPr/>
            <p:nvPr/>
          </p:nvSpPr>
          <p:spPr>
            <a:xfrm>
              <a:off x="8302775" y="151075"/>
              <a:ext cx="925500" cy="606900"/>
            </a:xfrm>
            <a:prstGeom prst="rect">
              <a:avLst/>
            </a:prstGeom>
            <a:solidFill>
              <a:srgbClr val="FFFFFF">
                <a:alpha val="8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6"/>
            <p:cNvSpPr/>
            <p:nvPr/>
          </p:nvSpPr>
          <p:spPr>
            <a:xfrm>
              <a:off x="8955200" y="757975"/>
              <a:ext cx="235200" cy="910200"/>
            </a:xfrm>
            <a:prstGeom prst="rect">
              <a:avLst/>
            </a:prstGeom>
            <a:solidFill>
              <a:srgbClr val="FFFFFF">
                <a:alpha val="8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6"/>
            <p:cNvSpPr/>
            <p:nvPr/>
          </p:nvSpPr>
          <p:spPr>
            <a:xfrm>
              <a:off x="6786200" y="1282100"/>
              <a:ext cx="1015800" cy="341400"/>
            </a:xfrm>
            <a:prstGeom prst="rect">
              <a:avLst/>
            </a:prstGeom>
            <a:solidFill>
              <a:srgbClr val="FFFFFF">
                <a:alpha val="8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6"/>
            <p:cNvSpPr/>
            <p:nvPr/>
          </p:nvSpPr>
          <p:spPr>
            <a:xfrm>
              <a:off x="7802000" y="1190375"/>
              <a:ext cx="629700" cy="477900"/>
            </a:xfrm>
            <a:prstGeom prst="rect">
              <a:avLst/>
            </a:prstGeom>
            <a:solidFill>
              <a:srgbClr val="FFFFFF">
                <a:alpha val="8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7" name="Google Shape;447;p16"/>
          <p:cNvSpPr txBox="1"/>
          <p:nvPr/>
        </p:nvSpPr>
        <p:spPr>
          <a:xfrm>
            <a:off x="7861225" y="-76200"/>
            <a:ext cx="39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solidFill>
                  <a:srgbClr val="CC0000"/>
                </a:solidFill>
              </a:rPr>
              <a:t>1.</a:t>
            </a:r>
            <a:endParaRPr>
              <a:solidFill>
                <a:srgbClr val="CC0000"/>
              </a:solidFill>
            </a:endParaRPr>
          </a:p>
        </p:txBody>
      </p:sp>
      <p:sp>
        <p:nvSpPr>
          <p:cNvPr id="448" name="Google Shape;448;p16"/>
          <p:cNvSpPr txBox="1"/>
          <p:nvPr/>
        </p:nvSpPr>
        <p:spPr>
          <a:xfrm>
            <a:off x="7242550" y="183290"/>
            <a:ext cx="39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solidFill>
                  <a:srgbClr val="CC0000"/>
                </a:solidFill>
              </a:rPr>
              <a:t>2</a:t>
            </a:r>
            <a:r>
              <a:rPr lang="zh-TW">
                <a:solidFill>
                  <a:srgbClr val="CC0000"/>
                </a:solidFill>
              </a:rPr>
              <a:t>.</a:t>
            </a:r>
            <a:endParaRPr>
              <a:solidFill>
                <a:srgbClr val="CC0000"/>
              </a:solidFill>
            </a:endParaRPr>
          </a:p>
        </p:txBody>
      </p:sp>
      <p:sp>
        <p:nvSpPr>
          <p:cNvPr id="449" name="Google Shape;449;p16"/>
          <p:cNvSpPr txBox="1"/>
          <p:nvPr/>
        </p:nvSpPr>
        <p:spPr>
          <a:xfrm>
            <a:off x="7242950" y="445025"/>
            <a:ext cx="39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solidFill>
                  <a:srgbClr val="CC0000"/>
                </a:solidFill>
              </a:rPr>
              <a:t>3</a:t>
            </a:r>
            <a:r>
              <a:rPr lang="zh-TW">
                <a:solidFill>
                  <a:srgbClr val="CC0000"/>
                </a:solidFill>
              </a:rPr>
              <a:t>.</a:t>
            </a:r>
            <a:endParaRPr>
              <a:solidFill>
                <a:srgbClr val="CC0000"/>
              </a:solidFill>
            </a:endParaRPr>
          </a:p>
        </p:txBody>
      </p:sp>
      <p:sp>
        <p:nvSpPr>
          <p:cNvPr id="450" name="Google Shape;450;p16"/>
          <p:cNvSpPr txBox="1"/>
          <p:nvPr/>
        </p:nvSpPr>
        <p:spPr>
          <a:xfrm>
            <a:off x="7461165" y="676075"/>
            <a:ext cx="39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solidFill>
                  <a:srgbClr val="CC0000"/>
                </a:solidFill>
              </a:rPr>
              <a:t>4</a:t>
            </a:r>
            <a:r>
              <a:rPr lang="zh-TW">
                <a:solidFill>
                  <a:srgbClr val="CC0000"/>
                </a:solidFill>
              </a:rPr>
              <a:t>.</a:t>
            </a:r>
            <a:endParaRPr>
              <a:solidFill>
                <a:srgbClr val="CC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Background of Knowledge Graph </a:t>
            </a:r>
            <a:r>
              <a:rPr lang="zh-TW"/>
              <a:t>Embedding</a:t>
            </a:r>
            <a:endParaRPr/>
          </a:p>
        </p:txBody>
      </p:sp>
      <p:sp>
        <p:nvSpPr>
          <p:cNvPr id="456" name="Google Shape;45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1500"/>
              <a:t>A clear workflow for developing a </a:t>
            </a:r>
            <a:r>
              <a:rPr lang="zh-TW" sz="1500"/>
              <a:t>KGE</a:t>
            </a:r>
            <a:r>
              <a:rPr lang="zh-TW" sz="1500"/>
              <a:t> model includes:</a:t>
            </a:r>
            <a:endParaRPr sz="1500"/>
          </a:p>
          <a:p>
            <a:pPr indent="-323850" lvl="0" marL="457200" rtl="0" algn="l">
              <a:spcBef>
                <a:spcPts val="1200"/>
              </a:spcBef>
              <a:spcAft>
                <a:spcPts val="0"/>
              </a:spcAft>
              <a:buSzPts val="1500"/>
              <a:buAutoNum type="arabicPeriod"/>
            </a:pPr>
            <a:r>
              <a:rPr b="1" lang="zh-TW" sz="1500"/>
              <a:t>R</a:t>
            </a:r>
            <a:r>
              <a:rPr b="1" lang="zh-TW" sz="1500"/>
              <a:t>epresentation space</a:t>
            </a:r>
            <a:r>
              <a:rPr lang="zh-TW" sz="1500"/>
              <a:t> in which the relations and entities are represented</a:t>
            </a:r>
            <a:endParaRPr sz="1500"/>
          </a:p>
          <a:p>
            <a:pPr indent="-323850" lvl="1" marL="914400" rtl="0" algn="l">
              <a:spcBef>
                <a:spcPts val="0"/>
              </a:spcBef>
              <a:spcAft>
                <a:spcPts val="0"/>
              </a:spcAft>
              <a:buSzPts val="1500"/>
              <a:buChar char="○"/>
            </a:pPr>
            <a:r>
              <a:rPr lang="zh-TW" sz="1500"/>
              <a:t>The most popularly used representation space is Euclidean point-based space by embedding entities in vector space and modeling interactions via vector, matrix, or tensor.</a:t>
            </a:r>
            <a:endParaRPr sz="1500"/>
          </a:p>
        </p:txBody>
      </p:sp>
      <p:pic>
        <p:nvPicPr>
          <p:cNvPr id="457" name="Google Shape;457;p17"/>
          <p:cNvPicPr preferRelativeResize="0"/>
          <p:nvPr/>
        </p:nvPicPr>
        <p:blipFill>
          <a:blip r:embed="rId3">
            <a:alphaModFix/>
          </a:blip>
          <a:stretch>
            <a:fillRect/>
          </a:stretch>
        </p:blipFill>
        <p:spPr>
          <a:xfrm>
            <a:off x="1243100" y="2871750"/>
            <a:ext cx="6454049" cy="1890375"/>
          </a:xfrm>
          <a:prstGeom prst="rect">
            <a:avLst/>
          </a:prstGeom>
          <a:noFill/>
          <a:ln>
            <a:noFill/>
          </a:ln>
        </p:spPr>
      </p:pic>
      <p:grpSp>
        <p:nvGrpSpPr>
          <p:cNvPr id="458" name="Google Shape;458;p17"/>
          <p:cNvGrpSpPr/>
          <p:nvPr/>
        </p:nvGrpSpPr>
        <p:grpSpPr>
          <a:xfrm>
            <a:off x="6825625" y="0"/>
            <a:ext cx="3088450" cy="1668275"/>
            <a:chOff x="6139825" y="0"/>
            <a:chExt cx="3088450" cy="1668275"/>
          </a:xfrm>
        </p:grpSpPr>
        <p:pic>
          <p:nvPicPr>
            <p:cNvPr id="459" name="Google Shape;459;p17"/>
            <p:cNvPicPr preferRelativeResize="0"/>
            <p:nvPr/>
          </p:nvPicPr>
          <p:blipFill rotWithShape="1">
            <a:blip r:embed="rId4">
              <a:alphaModFix/>
            </a:blip>
            <a:srcRect b="42471" l="1790" r="36889" t="3828"/>
            <a:stretch/>
          </p:blipFill>
          <p:spPr>
            <a:xfrm>
              <a:off x="6139825" y="0"/>
              <a:ext cx="3004176" cy="1623450"/>
            </a:xfrm>
            <a:prstGeom prst="rect">
              <a:avLst/>
            </a:prstGeom>
            <a:noFill/>
            <a:ln>
              <a:noFill/>
            </a:ln>
          </p:spPr>
        </p:pic>
        <p:sp>
          <p:nvSpPr>
            <p:cNvPr id="460" name="Google Shape;460;p17"/>
            <p:cNvSpPr/>
            <p:nvPr/>
          </p:nvSpPr>
          <p:spPr>
            <a:xfrm>
              <a:off x="8302775" y="151075"/>
              <a:ext cx="925500" cy="606900"/>
            </a:xfrm>
            <a:prstGeom prst="rect">
              <a:avLst/>
            </a:prstGeom>
            <a:solidFill>
              <a:srgbClr val="FFFFFF">
                <a:alpha val="8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7"/>
            <p:cNvSpPr/>
            <p:nvPr/>
          </p:nvSpPr>
          <p:spPr>
            <a:xfrm>
              <a:off x="8955200" y="757975"/>
              <a:ext cx="235200" cy="910200"/>
            </a:xfrm>
            <a:prstGeom prst="rect">
              <a:avLst/>
            </a:prstGeom>
            <a:solidFill>
              <a:srgbClr val="FFFFFF">
                <a:alpha val="8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7"/>
            <p:cNvSpPr/>
            <p:nvPr/>
          </p:nvSpPr>
          <p:spPr>
            <a:xfrm>
              <a:off x="6786200" y="1282100"/>
              <a:ext cx="1015800" cy="341400"/>
            </a:xfrm>
            <a:prstGeom prst="rect">
              <a:avLst/>
            </a:prstGeom>
            <a:solidFill>
              <a:srgbClr val="FFFFFF">
                <a:alpha val="8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7"/>
            <p:cNvSpPr/>
            <p:nvPr/>
          </p:nvSpPr>
          <p:spPr>
            <a:xfrm>
              <a:off x="7802000" y="1190375"/>
              <a:ext cx="629700" cy="477900"/>
            </a:xfrm>
            <a:prstGeom prst="rect">
              <a:avLst/>
            </a:prstGeom>
            <a:solidFill>
              <a:srgbClr val="FFFFFF">
                <a:alpha val="8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4" name="Google Shape;464;p17"/>
          <p:cNvSpPr txBox="1"/>
          <p:nvPr/>
        </p:nvSpPr>
        <p:spPr>
          <a:xfrm>
            <a:off x="7861225" y="-76200"/>
            <a:ext cx="39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solidFill>
                  <a:srgbClr val="CC0000"/>
                </a:solidFill>
              </a:rPr>
              <a:t>1.</a:t>
            </a:r>
            <a:endParaRPr>
              <a:solidFill>
                <a:srgbClr val="CC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68" name="Shape 468"/>
        <p:cNvGrpSpPr/>
        <p:nvPr/>
      </p:nvGrpSpPr>
      <p:grpSpPr>
        <a:xfrm>
          <a:off x="0" y="0"/>
          <a:ext cx="0" cy="0"/>
          <a:chOff x="0" y="0"/>
          <a:chExt cx="0" cy="0"/>
        </a:xfrm>
      </p:grpSpPr>
      <p:sp>
        <p:nvSpPr>
          <p:cNvPr id="469" name="Google Shape;46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Background of Knowledge Graph Embedding</a:t>
            </a:r>
            <a:endParaRPr/>
          </a:p>
        </p:txBody>
      </p:sp>
      <p:sp>
        <p:nvSpPr>
          <p:cNvPr id="470" name="Google Shape;470;p18"/>
          <p:cNvSpPr txBox="1"/>
          <p:nvPr>
            <p:ph idx="1" type="body"/>
          </p:nvPr>
        </p:nvSpPr>
        <p:spPr>
          <a:xfrm>
            <a:off x="311700" y="1152475"/>
            <a:ext cx="8520600" cy="24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1500"/>
              <a:t>A clear workflow for developing a KGE model includes:</a:t>
            </a:r>
            <a:endParaRPr sz="1500"/>
          </a:p>
          <a:p>
            <a:pPr indent="-323850" lvl="0" marL="457200" rtl="0" algn="l">
              <a:spcBef>
                <a:spcPts val="1200"/>
              </a:spcBef>
              <a:spcAft>
                <a:spcPts val="0"/>
              </a:spcAft>
              <a:buSzPts val="1500"/>
              <a:buAutoNum type="arabicPeriod" startAt="2"/>
            </a:pPr>
            <a:r>
              <a:rPr b="1" lang="zh-TW" sz="1500"/>
              <a:t>Scoring function        </a:t>
            </a:r>
            <a:r>
              <a:rPr lang="zh-TW" sz="1500"/>
              <a:t>     for measuring the plausibility of factual triplets; </a:t>
            </a:r>
            <a:endParaRPr sz="1500"/>
          </a:p>
          <a:p>
            <a:pPr indent="-323850" lvl="1" marL="914400" rtl="0" algn="l">
              <a:spcBef>
                <a:spcPts val="0"/>
              </a:spcBef>
              <a:spcAft>
                <a:spcPts val="0"/>
              </a:spcAft>
              <a:buSzPts val="1500"/>
              <a:buAutoNum type="alphaLcPeriod"/>
            </a:pPr>
            <a:r>
              <a:rPr b="1" lang="zh-TW" sz="1500"/>
              <a:t>Distance-based</a:t>
            </a:r>
            <a:r>
              <a:rPr lang="zh-TW" sz="1500"/>
              <a:t> scoring function measures the plausibility of facts by calculating the distance between entities, where addictive translation with relations as </a:t>
            </a:r>
            <a:r>
              <a:rPr b="1" lang="zh-TW" sz="1500"/>
              <a:t>h + r ≈ t </a:t>
            </a:r>
            <a:r>
              <a:rPr lang="zh-TW" sz="1500"/>
              <a:t>is widely used.</a:t>
            </a:r>
            <a:endParaRPr sz="1500"/>
          </a:p>
          <a:p>
            <a:pPr indent="-323850" lvl="1" marL="914400" rtl="0" algn="l">
              <a:spcBef>
                <a:spcPts val="0"/>
              </a:spcBef>
              <a:spcAft>
                <a:spcPts val="0"/>
              </a:spcAft>
              <a:buSzPts val="1500"/>
              <a:buAutoNum type="alphaLcPeriod"/>
            </a:pPr>
            <a:r>
              <a:rPr b="1" lang="zh-TW" sz="1500"/>
              <a:t>Semantic matching </a:t>
            </a:r>
            <a:r>
              <a:rPr lang="zh-TW" sz="1500"/>
              <a:t>scoring function measures the plausibility of facts by semantic matching. It usually adopts a multiplicative formulation, i.e.,              , to transform head entity near the tail in the representation space.</a:t>
            </a:r>
            <a:endParaRPr sz="1500"/>
          </a:p>
        </p:txBody>
      </p:sp>
      <p:sp>
        <p:nvSpPr>
          <p:cNvPr id="471" name="Google Shape;471;p18"/>
          <p:cNvSpPr txBox="1"/>
          <p:nvPr/>
        </p:nvSpPr>
        <p:spPr>
          <a:xfrm>
            <a:off x="414400" y="3412375"/>
            <a:ext cx="274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472" name="Google Shape;472;p18"/>
          <p:cNvPicPr preferRelativeResize="0"/>
          <p:nvPr/>
        </p:nvPicPr>
        <p:blipFill>
          <a:blip r:embed="rId3">
            <a:alphaModFix/>
          </a:blip>
          <a:stretch>
            <a:fillRect/>
          </a:stretch>
        </p:blipFill>
        <p:spPr>
          <a:xfrm>
            <a:off x="410106" y="4178025"/>
            <a:ext cx="1953016" cy="287825"/>
          </a:xfrm>
          <a:prstGeom prst="rect">
            <a:avLst/>
          </a:prstGeom>
          <a:noFill/>
          <a:ln>
            <a:noFill/>
          </a:ln>
        </p:spPr>
      </p:pic>
      <p:pic>
        <p:nvPicPr>
          <p:cNvPr id="473" name="Google Shape;473;p18"/>
          <p:cNvPicPr preferRelativeResize="0"/>
          <p:nvPr/>
        </p:nvPicPr>
        <p:blipFill>
          <a:blip r:embed="rId4">
            <a:alphaModFix/>
          </a:blip>
          <a:stretch>
            <a:fillRect/>
          </a:stretch>
        </p:blipFill>
        <p:spPr>
          <a:xfrm>
            <a:off x="2397749" y="1612725"/>
            <a:ext cx="583400" cy="287825"/>
          </a:xfrm>
          <a:prstGeom prst="rect">
            <a:avLst/>
          </a:prstGeom>
          <a:noFill/>
          <a:ln>
            <a:noFill/>
          </a:ln>
        </p:spPr>
      </p:pic>
      <p:grpSp>
        <p:nvGrpSpPr>
          <p:cNvPr id="474" name="Google Shape;474;p18"/>
          <p:cNvGrpSpPr/>
          <p:nvPr/>
        </p:nvGrpSpPr>
        <p:grpSpPr>
          <a:xfrm>
            <a:off x="2397750" y="3494550"/>
            <a:ext cx="3768644" cy="1668275"/>
            <a:chOff x="2397750" y="3494550"/>
            <a:chExt cx="3768644" cy="1668275"/>
          </a:xfrm>
        </p:grpSpPr>
        <p:pic>
          <p:nvPicPr>
            <p:cNvPr id="475" name="Google Shape;475;p18"/>
            <p:cNvPicPr preferRelativeResize="0"/>
            <p:nvPr/>
          </p:nvPicPr>
          <p:blipFill>
            <a:blip r:embed="rId5">
              <a:alphaModFix/>
            </a:blip>
            <a:stretch>
              <a:fillRect/>
            </a:stretch>
          </p:blipFill>
          <p:spPr>
            <a:xfrm>
              <a:off x="2397750" y="3494550"/>
              <a:ext cx="3768644" cy="1668275"/>
            </a:xfrm>
            <a:prstGeom prst="rect">
              <a:avLst/>
            </a:prstGeom>
            <a:noFill/>
            <a:ln>
              <a:noFill/>
            </a:ln>
          </p:spPr>
        </p:pic>
        <p:sp>
          <p:nvSpPr>
            <p:cNvPr id="476" name="Google Shape;476;p18"/>
            <p:cNvSpPr/>
            <p:nvPr/>
          </p:nvSpPr>
          <p:spPr>
            <a:xfrm>
              <a:off x="5371800" y="3529275"/>
              <a:ext cx="583500" cy="23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77" name="Google Shape;477;p18"/>
          <p:cNvPicPr preferRelativeResize="0"/>
          <p:nvPr/>
        </p:nvPicPr>
        <p:blipFill>
          <a:blip r:embed="rId6">
            <a:alphaModFix/>
          </a:blip>
          <a:stretch>
            <a:fillRect/>
          </a:stretch>
        </p:blipFill>
        <p:spPr>
          <a:xfrm>
            <a:off x="6166408" y="4419063"/>
            <a:ext cx="1707326" cy="287825"/>
          </a:xfrm>
          <a:prstGeom prst="rect">
            <a:avLst/>
          </a:prstGeom>
          <a:noFill/>
          <a:ln>
            <a:noFill/>
          </a:ln>
        </p:spPr>
      </p:pic>
      <p:pic>
        <p:nvPicPr>
          <p:cNvPr id="478" name="Google Shape;478;p18"/>
          <p:cNvPicPr preferRelativeResize="0"/>
          <p:nvPr/>
        </p:nvPicPr>
        <p:blipFill>
          <a:blip r:embed="rId7">
            <a:alphaModFix/>
          </a:blip>
          <a:stretch>
            <a:fillRect/>
          </a:stretch>
        </p:blipFill>
        <p:spPr>
          <a:xfrm>
            <a:off x="6172225" y="3798063"/>
            <a:ext cx="2413286" cy="287825"/>
          </a:xfrm>
          <a:prstGeom prst="rect">
            <a:avLst/>
          </a:prstGeom>
          <a:noFill/>
          <a:ln>
            <a:noFill/>
          </a:ln>
        </p:spPr>
      </p:pic>
      <p:pic>
        <p:nvPicPr>
          <p:cNvPr id="479" name="Google Shape;479;p18"/>
          <p:cNvPicPr preferRelativeResize="0"/>
          <p:nvPr/>
        </p:nvPicPr>
        <p:blipFill rotWithShape="1">
          <a:blip r:embed="rId8">
            <a:alphaModFix/>
          </a:blip>
          <a:srcRect b="0" l="0" r="0" t="0"/>
          <a:stretch/>
        </p:blipFill>
        <p:spPr>
          <a:xfrm>
            <a:off x="6327025" y="3008175"/>
            <a:ext cx="734800" cy="188800"/>
          </a:xfrm>
          <a:prstGeom prst="rect">
            <a:avLst/>
          </a:prstGeom>
          <a:noFill/>
          <a:ln>
            <a:noFill/>
          </a:ln>
        </p:spPr>
      </p:pic>
      <p:grpSp>
        <p:nvGrpSpPr>
          <p:cNvPr id="480" name="Google Shape;480;p18"/>
          <p:cNvGrpSpPr/>
          <p:nvPr/>
        </p:nvGrpSpPr>
        <p:grpSpPr>
          <a:xfrm>
            <a:off x="6825625" y="0"/>
            <a:ext cx="3088450" cy="1668275"/>
            <a:chOff x="6139825" y="0"/>
            <a:chExt cx="3088450" cy="1668275"/>
          </a:xfrm>
        </p:grpSpPr>
        <p:pic>
          <p:nvPicPr>
            <p:cNvPr id="481" name="Google Shape;481;p18"/>
            <p:cNvPicPr preferRelativeResize="0"/>
            <p:nvPr/>
          </p:nvPicPr>
          <p:blipFill rotWithShape="1">
            <a:blip r:embed="rId9">
              <a:alphaModFix/>
            </a:blip>
            <a:srcRect b="42471" l="1790" r="36889" t="3828"/>
            <a:stretch/>
          </p:blipFill>
          <p:spPr>
            <a:xfrm>
              <a:off x="6139825" y="0"/>
              <a:ext cx="3004176" cy="1623450"/>
            </a:xfrm>
            <a:prstGeom prst="rect">
              <a:avLst/>
            </a:prstGeom>
            <a:noFill/>
            <a:ln>
              <a:noFill/>
            </a:ln>
          </p:spPr>
        </p:pic>
        <p:sp>
          <p:nvSpPr>
            <p:cNvPr id="482" name="Google Shape;482;p18"/>
            <p:cNvSpPr/>
            <p:nvPr/>
          </p:nvSpPr>
          <p:spPr>
            <a:xfrm>
              <a:off x="8302775" y="151075"/>
              <a:ext cx="925500" cy="606900"/>
            </a:xfrm>
            <a:prstGeom prst="rect">
              <a:avLst/>
            </a:prstGeom>
            <a:solidFill>
              <a:srgbClr val="FFFFFF">
                <a:alpha val="8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8"/>
            <p:cNvSpPr/>
            <p:nvPr/>
          </p:nvSpPr>
          <p:spPr>
            <a:xfrm>
              <a:off x="8955200" y="757975"/>
              <a:ext cx="235200" cy="910200"/>
            </a:xfrm>
            <a:prstGeom prst="rect">
              <a:avLst/>
            </a:prstGeom>
            <a:solidFill>
              <a:srgbClr val="FFFFFF">
                <a:alpha val="8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8"/>
            <p:cNvSpPr/>
            <p:nvPr/>
          </p:nvSpPr>
          <p:spPr>
            <a:xfrm>
              <a:off x="6786200" y="1282100"/>
              <a:ext cx="1015800" cy="341400"/>
            </a:xfrm>
            <a:prstGeom prst="rect">
              <a:avLst/>
            </a:prstGeom>
            <a:solidFill>
              <a:srgbClr val="FFFFFF">
                <a:alpha val="8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8"/>
            <p:cNvSpPr/>
            <p:nvPr/>
          </p:nvSpPr>
          <p:spPr>
            <a:xfrm>
              <a:off x="7802000" y="1190375"/>
              <a:ext cx="629700" cy="477900"/>
            </a:xfrm>
            <a:prstGeom prst="rect">
              <a:avLst/>
            </a:prstGeom>
            <a:solidFill>
              <a:srgbClr val="FFFFFF">
                <a:alpha val="8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6" name="Google Shape;486;p18"/>
          <p:cNvSpPr txBox="1"/>
          <p:nvPr/>
        </p:nvSpPr>
        <p:spPr>
          <a:xfrm>
            <a:off x="7242550" y="183290"/>
            <a:ext cx="39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solidFill>
                  <a:srgbClr val="CC0000"/>
                </a:solidFill>
              </a:rPr>
              <a:t>2.</a:t>
            </a:r>
            <a:endParaRPr>
              <a:solidFill>
                <a:srgbClr val="CC0000"/>
              </a:solidFill>
            </a:endParaRPr>
          </a:p>
        </p:txBody>
      </p:sp>
      <p:sp>
        <p:nvSpPr>
          <p:cNvPr id="487" name="Google Shape;487;p18"/>
          <p:cNvSpPr txBox="1"/>
          <p:nvPr/>
        </p:nvSpPr>
        <p:spPr>
          <a:xfrm>
            <a:off x="6734425" y="3973250"/>
            <a:ext cx="1375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00">
                <a:solidFill>
                  <a:srgbClr val="CC0000"/>
                </a:solidFill>
              </a:rPr>
              <a:t>relation-dependent embedding for h</a:t>
            </a:r>
            <a:endParaRPr sz="1000">
              <a:solidFill>
                <a:srgbClr val="CC0000"/>
              </a:solidFill>
            </a:endParaRPr>
          </a:p>
        </p:txBody>
      </p:sp>
      <p:cxnSp>
        <p:nvCxnSpPr>
          <p:cNvPr id="488" name="Google Shape;488;p18"/>
          <p:cNvCxnSpPr/>
          <p:nvPr/>
        </p:nvCxnSpPr>
        <p:spPr>
          <a:xfrm>
            <a:off x="7061825" y="4068037"/>
            <a:ext cx="519300" cy="0"/>
          </a:xfrm>
          <a:prstGeom prst="straightConnector1">
            <a:avLst/>
          </a:prstGeom>
          <a:noFill/>
          <a:ln cap="flat" cmpd="sng" w="9525">
            <a:solidFill>
              <a:srgbClr val="990000"/>
            </a:solidFill>
            <a:prstDash val="solid"/>
            <a:round/>
            <a:headEnd len="med" w="med" type="none"/>
            <a:tailEnd len="med" w="med" type="none"/>
          </a:ln>
        </p:spPr>
      </p:cxnSp>
      <p:sp>
        <p:nvSpPr>
          <p:cNvPr id="489" name="Google Shape;489;p18"/>
          <p:cNvSpPr txBox="1"/>
          <p:nvPr/>
        </p:nvSpPr>
        <p:spPr>
          <a:xfrm>
            <a:off x="7877425" y="3973250"/>
            <a:ext cx="1375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00">
                <a:solidFill>
                  <a:srgbClr val="6AA84F"/>
                </a:solidFill>
              </a:rPr>
              <a:t>relation-dependent embedding for t</a:t>
            </a:r>
            <a:endParaRPr sz="1000">
              <a:solidFill>
                <a:srgbClr val="6AA84F"/>
              </a:solidFill>
            </a:endParaRPr>
          </a:p>
        </p:txBody>
      </p:sp>
      <p:cxnSp>
        <p:nvCxnSpPr>
          <p:cNvPr id="490" name="Google Shape;490;p18"/>
          <p:cNvCxnSpPr/>
          <p:nvPr/>
        </p:nvCxnSpPr>
        <p:spPr>
          <a:xfrm>
            <a:off x="7976225" y="4068037"/>
            <a:ext cx="519300" cy="0"/>
          </a:xfrm>
          <a:prstGeom prst="straightConnector1">
            <a:avLst/>
          </a:prstGeom>
          <a:noFill/>
          <a:ln cap="flat" cmpd="sng" w="9525">
            <a:solidFill>
              <a:srgbClr val="6AA84F"/>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Background of Knowledge Graph Embedding</a:t>
            </a:r>
            <a:endParaRPr/>
          </a:p>
        </p:txBody>
      </p:sp>
      <p:sp>
        <p:nvSpPr>
          <p:cNvPr id="496" name="Google Shape;496;p19"/>
          <p:cNvSpPr txBox="1"/>
          <p:nvPr>
            <p:ph idx="1" type="body"/>
          </p:nvPr>
        </p:nvSpPr>
        <p:spPr>
          <a:xfrm>
            <a:off x="311700" y="1152475"/>
            <a:ext cx="8520600" cy="24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1500"/>
              <a:t>A clear workflow for developing a KGE model includes:</a:t>
            </a:r>
            <a:endParaRPr sz="1500"/>
          </a:p>
          <a:p>
            <a:pPr indent="-323850" lvl="0" marL="457200" rtl="0" algn="l">
              <a:spcBef>
                <a:spcPts val="1200"/>
              </a:spcBef>
              <a:spcAft>
                <a:spcPts val="0"/>
              </a:spcAft>
              <a:buSzPts val="1500"/>
              <a:buAutoNum type="arabicPeriod" startAt="2"/>
            </a:pPr>
            <a:r>
              <a:rPr b="1" lang="zh-TW" sz="1500"/>
              <a:t>Scoring function        </a:t>
            </a:r>
            <a:r>
              <a:rPr lang="zh-TW" sz="1500"/>
              <a:t>     for measuring the plausibility of factual triplets; </a:t>
            </a:r>
            <a:endParaRPr sz="1500"/>
          </a:p>
          <a:p>
            <a:pPr indent="-323850" lvl="1" marL="914400" rtl="0" algn="l">
              <a:spcBef>
                <a:spcPts val="0"/>
              </a:spcBef>
              <a:spcAft>
                <a:spcPts val="0"/>
              </a:spcAft>
              <a:buSzPts val="1500"/>
              <a:buAutoNum type="alphaLcPeriod"/>
            </a:pPr>
            <a:r>
              <a:rPr b="1" lang="zh-TW" sz="1500"/>
              <a:t>Distance-based</a:t>
            </a:r>
            <a:r>
              <a:rPr lang="zh-TW" sz="1500"/>
              <a:t> scoring function measures the plausibility of facts by calculating the distance between entities, where addictive translation with relations as </a:t>
            </a:r>
            <a:r>
              <a:rPr b="1" lang="zh-TW" sz="1500"/>
              <a:t>h + r ≈ t </a:t>
            </a:r>
            <a:r>
              <a:rPr lang="zh-TW" sz="1500"/>
              <a:t>is widely used.</a:t>
            </a:r>
            <a:endParaRPr sz="1500"/>
          </a:p>
          <a:p>
            <a:pPr indent="-323850" lvl="1" marL="914400" rtl="0" algn="l">
              <a:spcBef>
                <a:spcPts val="0"/>
              </a:spcBef>
              <a:spcAft>
                <a:spcPts val="0"/>
              </a:spcAft>
              <a:buSzPts val="1500"/>
              <a:buAutoNum type="alphaLcPeriod"/>
            </a:pPr>
            <a:r>
              <a:rPr b="1" lang="zh-TW" sz="1500"/>
              <a:t>Pairwise interactions </a:t>
            </a:r>
            <a:r>
              <a:rPr lang="zh-TW" sz="1500"/>
              <a:t>scoring function measures the plausibility of facts by applying a tensor to express the inherent structure of a KG. The score can be captured by the interaction of head and relation.</a:t>
            </a:r>
            <a:endParaRPr sz="1500"/>
          </a:p>
        </p:txBody>
      </p:sp>
      <p:sp>
        <p:nvSpPr>
          <p:cNvPr id="497" name="Google Shape;497;p19"/>
          <p:cNvSpPr txBox="1"/>
          <p:nvPr/>
        </p:nvSpPr>
        <p:spPr>
          <a:xfrm>
            <a:off x="414400" y="3412375"/>
            <a:ext cx="274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498" name="Google Shape;498;p19"/>
          <p:cNvPicPr preferRelativeResize="0"/>
          <p:nvPr/>
        </p:nvPicPr>
        <p:blipFill>
          <a:blip r:embed="rId3">
            <a:alphaModFix/>
          </a:blip>
          <a:stretch>
            <a:fillRect/>
          </a:stretch>
        </p:blipFill>
        <p:spPr>
          <a:xfrm>
            <a:off x="410106" y="4178025"/>
            <a:ext cx="1953016" cy="287825"/>
          </a:xfrm>
          <a:prstGeom prst="rect">
            <a:avLst/>
          </a:prstGeom>
          <a:noFill/>
          <a:ln>
            <a:noFill/>
          </a:ln>
        </p:spPr>
      </p:pic>
      <p:pic>
        <p:nvPicPr>
          <p:cNvPr id="499" name="Google Shape;499;p19"/>
          <p:cNvPicPr preferRelativeResize="0"/>
          <p:nvPr/>
        </p:nvPicPr>
        <p:blipFill>
          <a:blip r:embed="rId4">
            <a:alphaModFix/>
          </a:blip>
          <a:stretch>
            <a:fillRect/>
          </a:stretch>
        </p:blipFill>
        <p:spPr>
          <a:xfrm>
            <a:off x="2397749" y="1612725"/>
            <a:ext cx="583400" cy="287825"/>
          </a:xfrm>
          <a:prstGeom prst="rect">
            <a:avLst/>
          </a:prstGeom>
          <a:noFill/>
          <a:ln>
            <a:noFill/>
          </a:ln>
        </p:spPr>
      </p:pic>
      <p:grpSp>
        <p:nvGrpSpPr>
          <p:cNvPr id="500" name="Google Shape;500;p19"/>
          <p:cNvGrpSpPr/>
          <p:nvPr/>
        </p:nvGrpSpPr>
        <p:grpSpPr>
          <a:xfrm>
            <a:off x="2397750" y="3494550"/>
            <a:ext cx="3557550" cy="1668275"/>
            <a:chOff x="2397750" y="3494550"/>
            <a:chExt cx="3557550" cy="1668275"/>
          </a:xfrm>
        </p:grpSpPr>
        <p:pic>
          <p:nvPicPr>
            <p:cNvPr id="501" name="Google Shape;501;p19"/>
            <p:cNvPicPr preferRelativeResize="0"/>
            <p:nvPr/>
          </p:nvPicPr>
          <p:blipFill rotWithShape="1">
            <a:blip r:embed="rId5">
              <a:alphaModFix/>
            </a:blip>
            <a:srcRect b="0" l="0" r="50079" t="0"/>
            <a:stretch/>
          </p:blipFill>
          <p:spPr>
            <a:xfrm>
              <a:off x="2397750" y="3494550"/>
              <a:ext cx="1881300" cy="1668275"/>
            </a:xfrm>
            <a:prstGeom prst="rect">
              <a:avLst/>
            </a:prstGeom>
            <a:noFill/>
            <a:ln>
              <a:noFill/>
            </a:ln>
          </p:spPr>
        </p:pic>
        <p:sp>
          <p:nvSpPr>
            <p:cNvPr id="502" name="Google Shape;502;p19"/>
            <p:cNvSpPr/>
            <p:nvPr/>
          </p:nvSpPr>
          <p:spPr>
            <a:xfrm>
              <a:off x="5371800" y="3529275"/>
              <a:ext cx="583500" cy="23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3" name="Google Shape;503;p19"/>
          <p:cNvGrpSpPr/>
          <p:nvPr/>
        </p:nvGrpSpPr>
        <p:grpSpPr>
          <a:xfrm>
            <a:off x="6825625" y="0"/>
            <a:ext cx="3088450" cy="1668275"/>
            <a:chOff x="6139825" y="0"/>
            <a:chExt cx="3088450" cy="1668275"/>
          </a:xfrm>
        </p:grpSpPr>
        <p:pic>
          <p:nvPicPr>
            <p:cNvPr id="504" name="Google Shape;504;p19"/>
            <p:cNvPicPr preferRelativeResize="0"/>
            <p:nvPr/>
          </p:nvPicPr>
          <p:blipFill rotWithShape="1">
            <a:blip r:embed="rId6">
              <a:alphaModFix/>
            </a:blip>
            <a:srcRect b="42471" l="1790" r="36889" t="3828"/>
            <a:stretch/>
          </p:blipFill>
          <p:spPr>
            <a:xfrm>
              <a:off x="6139825" y="0"/>
              <a:ext cx="3004176" cy="1623450"/>
            </a:xfrm>
            <a:prstGeom prst="rect">
              <a:avLst/>
            </a:prstGeom>
            <a:noFill/>
            <a:ln>
              <a:noFill/>
            </a:ln>
          </p:spPr>
        </p:pic>
        <p:sp>
          <p:nvSpPr>
            <p:cNvPr id="505" name="Google Shape;505;p19"/>
            <p:cNvSpPr/>
            <p:nvPr/>
          </p:nvSpPr>
          <p:spPr>
            <a:xfrm>
              <a:off x="8302775" y="151075"/>
              <a:ext cx="925500" cy="606900"/>
            </a:xfrm>
            <a:prstGeom prst="rect">
              <a:avLst/>
            </a:prstGeom>
            <a:solidFill>
              <a:srgbClr val="FFFFFF">
                <a:alpha val="8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9"/>
            <p:cNvSpPr/>
            <p:nvPr/>
          </p:nvSpPr>
          <p:spPr>
            <a:xfrm>
              <a:off x="8955200" y="757975"/>
              <a:ext cx="235200" cy="910200"/>
            </a:xfrm>
            <a:prstGeom prst="rect">
              <a:avLst/>
            </a:prstGeom>
            <a:solidFill>
              <a:srgbClr val="FFFFFF">
                <a:alpha val="8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9"/>
            <p:cNvSpPr/>
            <p:nvPr/>
          </p:nvSpPr>
          <p:spPr>
            <a:xfrm>
              <a:off x="6786200" y="1282100"/>
              <a:ext cx="1015800" cy="341400"/>
            </a:xfrm>
            <a:prstGeom prst="rect">
              <a:avLst/>
            </a:prstGeom>
            <a:solidFill>
              <a:srgbClr val="FFFFFF">
                <a:alpha val="8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9"/>
            <p:cNvSpPr/>
            <p:nvPr/>
          </p:nvSpPr>
          <p:spPr>
            <a:xfrm>
              <a:off x="7802000" y="1190375"/>
              <a:ext cx="629700" cy="477900"/>
            </a:xfrm>
            <a:prstGeom prst="rect">
              <a:avLst/>
            </a:prstGeom>
            <a:solidFill>
              <a:srgbClr val="FFFFFF">
                <a:alpha val="8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9" name="Google Shape;509;p19"/>
          <p:cNvSpPr txBox="1"/>
          <p:nvPr/>
        </p:nvSpPr>
        <p:spPr>
          <a:xfrm>
            <a:off x="7242550" y="183290"/>
            <a:ext cx="39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solidFill>
                  <a:srgbClr val="CC0000"/>
                </a:solidFill>
              </a:rPr>
              <a:t>2.</a:t>
            </a:r>
            <a:endParaRPr>
              <a:solidFill>
                <a:srgbClr val="CC0000"/>
              </a:solidFill>
            </a:endParaRPr>
          </a:p>
        </p:txBody>
      </p:sp>
      <p:pic>
        <p:nvPicPr>
          <p:cNvPr id="510" name="Google Shape;510;p19"/>
          <p:cNvPicPr preferRelativeResize="0"/>
          <p:nvPr/>
        </p:nvPicPr>
        <p:blipFill>
          <a:blip r:embed="rId7">
            <a:alphaModFix/>
          </a:blip>
          <a:stretch>
            <a:fillRect/>
          </a:stretch>
        </p:blipFill>
        <p:spPr>
          <a:xfrm>
            <a:off x="4379625" y="3634725"/>
            <a:ext cx="1464074" cy="1220826"/>
          </a:xfrm>
          <a:prstGeom prst="rect">
            <a:avLst/>
          </a:prstGeom>
          <a:noFill/>
          <a:ln>
            <a:noFill/>
          </a:ln>
        </p:spPr>
      </p:pic>
      <p:sp>
        <p:nvSpPr>
          <p:cNvPr id="511" name="Google Shape;511;p19"/>
          <p:cNvSpPr txBox="1"/>
          <p:nvPr/>
        </p:nvSpPr>
        <p:spPr>
          <a:xfrm>
            <a:off x="4304150" y="4715825"/>
            <a:ext cx="3167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100"/>
              <a:t>(b) </a:t>
            </a:r>
            <a:r>
              <a:rPr lang="zh-TW" sz="1100"/>
              <a:t>A tensor model of </a:t>
            </a:r>
            <a:endParaRPr sz="1100"/>
          </a:p>
          <a:p>
            <a:pPr indent="0" lvl="0" marL="0" rtl="0" algn="l">
              <a:spcBef>
                <a:spcPts val="0"/>
              </a:spcBef>
              <a:spcAft>
                <a:spcPts val="0"/>
              </a:spcAft>
              <a:buNone/>
            </a:pPr>
            <a:r>
              <a:rPr lang="zh-TW" sz="1100"/>
              <a:t>knowledge graph.</a:t>
            </a:r>
            <a:endParaRPr sz="1100"/>
          </a:p>
        </p:txBody>
      </p:sp>
      <p:grpSp>
        <p:nvGrpSpPr>
          <p:cNvPr id="512" name="Google Shape;512;p19"/>
          <p:cNvGrpSpPr/>
          <p:nvPr/>
        </p:nvGrpSpPr>
        <p:grpSpPr>
          <a:xfrm>
            <a:off x="6186375" y="4145138"/>
            <a:ext cx="1406850" cy="295275"/>
            <a:chOff x="6166400" y="4415338"/>
            <a:chExt cx="1406850" cy="295275"/>
          </a:xfrm>
        </p:grpSpPr>
        <p:pic>
          <p:nvPicPr>
            <p:cNvPr id="513" name="Google Shape;513;p19"/>
            <p:cNvPicPr preferRelativeResize="0"/>
            <p:nvPr/>
          </p:nvPicPr>
          <p:blipFill rotWithShape="1">
            <a:blip r:embed="rId8">
              <a:alphaModFix/>
            </a:blip>
            <a:srcRect b="0" l="0" r="23570" t="0"/>
            <a:stretch/>
          </p:blipFill>
          <p:spPr>
            <a:xfrm>
              <a:off x="6166400" y="4419075"/>
              <a:ext cx="1304850" cy="287825"/>
            </a:xfrm>
            <a:prstGeom prst="rect">
              <a:avLst/>
            </a:prstGeom>
            <a:noFill/>
            <a:ln>
              <a:noFill/>
            </a:ln>
          </p:spPr>
        </p:pic>
        <p:pic>
          <p:nvPicPr>
            <p:cNvPr id="514" name="Google Shape;514;p19"/>
            <p:cNvPicPr preferRelativeResize="0"/>
            <p:nvPr/>
          </p:nvPicPr>
          <p:blipFill>
            <a:blip r:embed="rId9">
              <a:alphaModFix/>
            </a:blip>
            <a:stretch>
              <a:fillRect/>
            </a:stretch>
          </p:blipFill>
          <p:spPr>
            <a:xfrm>
              <a:off x="6868400" y="4415338"/>
              <a:ext cx="704850" cy="295275"/>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Background of Knowledge Graph </a:t>
            </a:r>
            <a:r>
              <a:rPr lang="zh-TW"/>
              <a:t>Embedding</a:t>
            </a:r>
            <a:endParaRPr/>
          </a:p>
        </p:txBody>
      </p:sp>
      <p:sp>
        <p:nvSpPr>
          <p:cNvPr id="520" name="Google Shape;520;p20"/>
          <p:cNvSpPr txBox="1"/>
          <p:nvPr>
            <p:ph idx="1" type="body"/>
          </p:nvPr>
        </p:nvSpPr>
        <p:spPr>
          <a:xfrm>
            <a:off x="311700" y="1152475"/>
            <a:ext cx="8520600" cy="217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1500"/>
              <a:t>A clear workflow for developing a </a:t>
            </a:r>
            <a:r>
              <a:rPr lang="zh-TW" sz="1500"/>
              <a:t>KGE</a:t>
            </a:r>
            <a:r>
              <a:rPr lang="zh-TW" sz="1500"/>
              <a:t> model includes:</a:t>
            </a:r>
            <a:endParaRPr sz="1500"/>
          </a:p>
          <a:p>
            <a:pPr indent="-323850" lvl="0" marL="457200" rtl="0" algn="l">
              <a:spcBef>
                <a:spcPts val="1200"/>
              </a:spcBef>
              <a:spcAft>
                <a:spcPts val="0"/>
              </a:spcAft>
              <a:buSzPts val="1500"/>
              <a:buAutoNum type="arabicPeriod" startAt="3"/>
            </a:pPr>
            <a:r>
              <a:rPr b="1" lang="zh-TW" sz="1500"/>
              <a:t>Encoding models</a:t>
            </a:r>
            <a:r>
              <a:rPr lang="zh-TW" sz="1500"/>
              <a:t> </a:t>
            </a:r>
            <a:r>
              <a:rPr lang="zh-TW" sz="1500"/>
              <a:t>that encode the interactions of entities and relations through specific model architectures.</a:t>
            </a:r>
            <a:endParaRPr sz="1500"/>
          </a:p>
          <a:p>
            <a:pPr indent="-323850" lvl="0" marL="914400" rtl="0" algn="l">
              <a:spcBef>
                <a:spcPts val="0"/>
              </a:spcBef>
              <a:spcAft>
                <a:spcPts val="0"/>
              </a:spcAft>
              <a:buSzPts val="1500"/>
              <a:buAutoNum type="alphaLcPeriod"/>
            </a:pPr>
            <a:r>
              <a:rPr b="1" lang="zh-TW" sz="1500"/>
              <a:t>Factorization models</a:t>
            </a:r>
            <a:r>
              <a:rPr lang="zh-TW" sz="1500"/>
              <a:t> formulates KRL models as three-way tensor X decomposition. </a:t>
            </a:r>
            <a:br>
              <a:rPr lang="zh-TW" sz="1500"/>
            </a:br>
            <a:r>
              <a:rPr lang="zh-TW" sz="1500"/>
              <a:t>For k-th relation of m relations, the k-th slice of X is factorized as                      .</a:t>
            </a:r>
            <a:endParaRPr sz="1500"/>
          </a:p>
          <a:p>
            <a:pPr indent="-323850" lvl="0" marL="914400" rtl="0" algn="l">
              <a:spcBef>
                <a:spcPts val="0"/>
              </a:spcBef>
              <a:spcAft>
                <a:spcPts val="0"/>
              </a:spcAft>
              <a:buSzPts val="1500"/>
              <a:buAutoNum type="alphaLcPeriod"/>
            </a:pPr>
            <a:r>
              <a:rPr b="1" lang="zh-TW" sz="1500"/>
              <a:t>GCN-based model</a:t>
            </a:r>
            <a:r>
              <a:rPr lang="zh-TW" sz="1500"/>
              <a:t> utilizes complex graph convolution neural network structure to learn richer representation.</a:t>
            </a:r>
            <a:endParaRPr sz="1500"/>
          </a:p>
        </p:txBody>
      </p:sp>
      <p:pic>
        <p:nvPicPr>
          <p:cNvPr id="521" name="Google Shape;521;p20"/>
          <p:cNvPicPr preferRelativeResize="0"/>
          <p:nvPr/>
        </p:nvPicPr>
        <p:blipFill>
          <a:blip r:embed="rId3">
            <a:alphaModFix/>
          </a:blip>
          <a:stretch>
            <a:fillRect/>
          </a:stretch>
        </p:blipFill>
        <p:spPr>
          <a:xfrm>
            <a:off x="1137025" y="3175600"/>
            <a:ext cx="3232825" cy="1552875"/>
          </a:xfrm>
          <a:prstGeom prst="rect">
            <a:avLst/>
          </a:prstGeom>
          <a:noFill/>
          <a:ln>
            <a:noFill/>
          </a:ln>
        </p:spPr>
      </p:pic>
      <p:pic>
        <p:nvPicPr>
          <p:cNvPr id="522" name="Google Shape;522;p20"/>
          <p:cNvPicPr preferRelativeResize="0"/>
          <p:nvPr/>
        </p:nvPicPr>
        <p:blipFill>
          <a:blip r:embed="rId4">
            <a:alphaModFix/>
          </a:blip>
          <a:stretch>
            <a:fillRect/>
          </a:stretch>
        </p:blipFill>
        <p:spPr>
          <a:xfrm>
            <a:off x="5001699" y="3020125"/>
            <a:ext cx="2598925" cy="1818400"/>
          </a:xfrm>
          <a:prstGeom prst="rect">
            <a:avLst/>
          </a:prstGeom>
          <a:noFill/>
          <a:ln>
            <a:noFill/>
          </a:ln>
        </p:spPr>
      </p:pic>
      <p:pic>
        <p:nvPicPr>
          <p:cNvPr id="523" name="Google Shape;523;p20"/>
          <p:cNvPicPr preferRelativeResize="0"/>
          <p:nvPr/>
        </p:nvPicPr>
        <p:blipFill>
          <a:blip r:embed="rId5">
            <a:alphaModFix/>
          </a:blip>
          <a:stretch>
            <a:fillRect/>
          </a:stretch>
        </p:blipFill>
        <p:spPr>
          <a:xfrm>
            <a:off x="6794443" y="2415875"/>
            <a:ext cx="1113275" cy="280200"/>
          </a:xfrm>
          <a:prstGeom prst="rect">
            <a:avLst/>
          </a:prstGeom>
          <a:noFill/>
          <a:ln>
            <a:noFill/>
          </a:ln>
        </p:spPr>
      </p:pic>
      <p:sp>
        <p:nvSpPr>
          <p:cNvPr id="524" name="Google Shape;524;p20"/>
          <p:cNvSpPr txBox="1"/>
          <p:nvPr/>
        </p:nvSpPr>
        <p:spPr>
          <a:xfrm>
            <a:off x="1103750" y="4792025"/>
            <a:ext cx="316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(a) </a:t>
            </a:r>
            <a:r>
              <a:rPr lang="zh-TW"/>
              <a:t>Diagram of a three-way tensor</a:t>
            </a:r>
            <a:endParaRPr/>
          </a:p>
        </p:txBody>
      </p:sp>
      <p:sp>
        <p:nvSpPr>
          <p:cNvPr id="525" name="Google Shape;525;p20"/>
          <p:cNvSpPr txBox="1"/>
          <p:nvPr/>
        </p:nvSpPr>
        <p:spPr>
          <a:xfrm>
            <a:off x="4717630" y="4609925"/>
            <a:ext cx="4426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(b) GCN acts as encoder of knowledge graphs to produce entity and relation embeddings.</a:t>
            </a:r>
            <a:endParaRPr/>
          </a:p>
        </p:txBody>
      </p:sp>
      <p:grpSp>
        <p:nvGrpSpPr>
          <p:cNvPr id="526" name="Google Shape;526;p20"/>
          <p:cNvGrpSpPr/>
          <p:nvPr/>
        </p:nvGrpSpPr>
        <p:grpSpPr>
          <a:xfrm>
            <a:off x="6825625" y="0"/>
            <a:ext cx="3088450" cy="1668275"/>
            <a:chOff x="6139825" y="0"/>
            <a:chExt cx="3088450" cy="1668275"/>
          </a:xfrm>
        </p:grpSpPr>
        <p:pic>
          <p:nvPicPr>
            <p:cNvPr id="527" name="Google Shape;527;p20"/>
            <p:cNvPicPr preferRelativeResize="0"/>
            <p:nvPr/>
          </p:nvPicPr>
          <p:blipFill rotWithShape="1">
            <a:blip r:embed="rId6">
              <a:alphaModFix/>
            </a:blip>
            <a:srcRect b="42471" l="1790" r="36889" t="3828"/>
            <a:stretch/>
          </p:blipFill>
          <p:spPr>
            <a:xfrm>
              <a:off x="6139825" y="0"/>
              <a:ext cx="3004176" cy="1623450"/>
            </a:xfrm>
            <a:prstGeom prst="rect">
              <a:avLst/>
            </a:prstGeom>
            <a:noFill/>
            <a:ln>
              <a:noFill/>
            </a:ln>
          </p:spPr>
        </p:pic>
        <p:sp>
          <p:nvSpPr>
            <p:cNvPr id="528" name="Google Shape;528;p20"/>
            <p:cNvSpPr/>
            <p:nvPr/>
          </p:nvSpPr>
          <p:spPr>
            <a:xfrm>
              <a:off x="8302775" y="151075"/>
              <a:ext cx="925500" cy="606900"/>
            </a:xfrm>
            <a:prstGeom prst="rect">
              <a:avLst/>
            </a:prstGeom>
            <a:solidFill>
              <a:srgbClr val="FFFFFF">
                <a:alpha val="8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0"/>
            <p:cNvSpPr/>
            <p:nvPr/>
          </p:nvSpPr>
          <p:spPr>
            <a:xfrm>
              <a:off x="8955200" y="757975"/>
              <a:ext cx="235200" cy="910200"/>
            </a:xfrm>
            <a:prstGeom prst="rect">
              <a:avLst/>
            </a:prstGeom>
            <a:solidFill>
              <a:srgbClr val="FFFFFF">
                <a:alpha val="8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0"/>
            <p:cNvSpPr/>
            <p:nvPr/>
          </p:nvSpPr>
          <p:spPr>
            <a:xfrm>
              <a:off x="6786200" y="1282100"/>
              <a:ext cx="1015800" cy="341400"/>
            </a:xfrm>
            <a:prstGeom prst="rect">
              <a:avLst/>
            </a:prstGeom>
            <a:solidFill>
              <a:srgbClr val="FFFFFF">
                <a:alpha val="8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0"/>
            <p:cNvSpPr/>
            <p:nvPr/>
          </p:nvSpPr>
          <p:spPr>
            <a:xfrm>
              <a:off x="7802000" y="1190375"/>
              <a:ext cx="629700" cy="477900"/>
            </a:xfrm>
            <a:prstGeom prst="rect">
              <a:avLst/>
            </a:prstGeom>
            <a:solidFill>
              <a:srgbClr val="FFFFFF">
                <a:alpha val="8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2" name="Google Shape;532;p20"/>
          <p:cNvSpPr txBox="1"/>
          <p:nvPr/>
        </p:nvSpPr>
        <p:spPr>
          <a:xfrm>
            <a:off x="7242950" y="445025"/>
            <a:ext cx="39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solidFill>
                  <a:srgbClr val="CC0000"/>
                </a:solidFill>
              </a:rPr>
              <a:t>3.</a:t>
            </a:r>
            <a:endParaRPr>
              <a:solidFill>
                <a:srgbClr val="CC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Background of Knowledge Graph Embedding</a:t>
            </a:r>
            <a:endParaRPr/>
          </a:p>
        </p:txBody>
      </p:sp>
      <p:sp>
        <p:nvSpPr>
          <p:cNvPr id="538" name="Google Shape;53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1500"/>
              <a:t>A clear workflow for developing a </a:t>
            </a:r>
            <a:r>
              <a:rPr lang="zh-TW" sz="1500"/>
              <a:t>KGE</a:t>
            </a:r>
            <a:r>
              <a:rPr lang="zh-TW" sz="1500"/>
              <a:t> model includes:</a:t>
            </a:r>
            <a:endParaRPr sz="1500"/>
          </a:p>
          <a:p>
            <a:pPr indent="-323850" lvl="0" marL="457200" rtl="0" algn="l">
              <a:spcBef>
                <a:spcPts val="1200"/>
              </a:spcBef>
              <a:spcAft>
                <a:spcPts val="0"/>
              </a:spcAft>
              <a:buSzPts val="1500"/>
              <a:buAutoNum type="arabicPeriod" startAt="4"/>
            </a:pPr>
            <a:r>
              <a:rPr b="1" lang="zh-TW" sz="1500"/>
              <a:t>Auxiliary information</a:t>
            </a:r>
            <a:r>
              <a:rPr lang="zh-TW" sz="1500"/>
              <a:t> to be incorporated into the embedding methods.</a:t>
            </a:r>
            <a:endParaRPr sz="1500"/>
          </a:p>
          <a:p>
            <a:pPr indent="-323850" lvl="1" marL="914400" rtl="0" algn="l">
              <a:spcBef>
                <a:spcPts val="0"/>
              </a:spcBef>
              <a:spcAft>
                <a:spcPts val="0"/>
              </a:spcAft>
              <a:buSzPts val="1500"/>
              <a:buChar char="○"/>
            </a:pPr>
            <a:r>
              <a:rPr lang="zh-TW" sz="1500"/>
              <a:t>E</a:t>
            </a:r>
            <a:r>
              <a:rPr lang="zh-TW" sz="1500"/>
              <a:t>xternal information such as relation/entity types, image entity, path inference.</a:t>
            </a:r>
            <a:endParaRPr sz="1500"/>
          </a:p>
          <a:p>
            <a:pPr indent="-323850" lvl="1" marL="914400" rtl="0" algn="l">
              <a:spcBef>
                <a:spcPts val="0"/>
              </a:spcBef>
              <a:spcAft>
                <a:spcPts val="0"/>
              </a:spcAft>
              <a:buSzPts val="1500"/>
              <a:buChar char="○"/>
            </a:pPr>
            <a:r>
              <a:rPr lang="zh-TW" sz="1500"/>
              <a:t>This thesis does not take this topic into account due to a limited research timeframe.</a:t>
            </a:r>
            <a:endParaRPr sz="1500"/>
          </a:p>
        </p:txBody>
      </p:sp>
      <p:grpSp>
        <p:nvGrpSpPr>
          <p:cNvPr id="539" name="Google Shape;539;p21"/>
          <p:cNvGrpSpPr/>
          <p:nvPr/>
        </p:nvGrpSpPr>
        <p:grpSpPr>
          <a:xfrm>
            <a:off x="6825625" y="0"/>
            <a:ext cx="3088450" cy="1668275"/>
            <a:chOff x="6139825" y="0"/>
            <a:chExt cx="3088450" cy="1668275"/>
          </a:xfrm>
        </p:grpSpPr>
        <p:pic>
          <p:nvPicPr>
            <p:cNvPr id="540" name="Google Shape;540;p21"/>
            <p:cNvPicPr preferRelativeResize="0"/>
            <p:nvPr/>
          </p:nvPicPr>
          <p:blipFill rotWithShape="1">
            <a:blip r:embed="rId3">
              <a:alphaModFix/>
            </a:blip>
            <a:srcRect b="42471" l="1790" r="36889" t="3828"/>
            <a:stretch/>
          </p:blipFill>
          <p:spPr>
            <a:xfrm>
              <a:off x="6139825" y="0"/>
              <a:ext cx="3004176" cy="1623450"/>
            </a:xfrm>
            <a:prstGeom prst="rect">
              <a:avLst/>
            </a:prstGeom>
            <a:noFill/>
            <a:ln>
              <a:noFill/>
            </a:ln>
          </p:spPr>
        </p:pic>
        <p:sp>
          <p:nvSpPr>
            <p:cNvPr id="541" name="Google Shape;541;p21"/>
            <p:cNvSpPr/>
            <p:nvPr/>
          </p:nvSpPr>
          <p:spPr>
            <a:xfrm>
              <a:off x="8302775" y="151075"/>
              <a:ext cx="925500" cy="606900"/>
            </a:xfrm>
            <a:prstGeom prst="rect">
              <a:avLst/>
            </a:prstGeom>
            <a:solidFill>
              <a:srgbClr val="FFFFFF">
                <a:alpha val="8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1"/>
            <p:cNvSpPr/>
            <p:nvPr/>
          </p:nvSpPr>
          <p:spPr>
            <a:xfrm>
              <a:off x="8955200" y="757975"/>
              <a:ext cx="235200" cy="910200"/>
            </a:xfrm>
            <a:prstGeom prst="rect">
              <a:avLst/>
            </a:prstGeom>
            <a:solidFill>
              <a:srgbClr val="FFFFFF">
                <a:alpha val="8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1"/>
            <p:cNvSpPr/>
            <p:nvPr/>
          </p:nvSpPr>
          <p:spPr>
            <a:xfrm>
              <a:off x="6786200" y="1282100"/>
              <a:ext cx="1015800" cy="341400"/>
            </a:xfrm>
            <a:prstGeom prst="rect">
              <a:avLst/>
            </a:prstGeom>
            <a:solidFill>
              <a:srgbClr val="FFFFFF">
                <a:alpha val="8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1"/>
            <p:cNvSpPr/>
            <p:nvPr/>
          </p:nvSpPr>
          <p:spPr>
            <a:xfrm>
              <a:off x="7802000" y="1190375"/>
              <a:ext cx="629700" cy="477900"/>
            </a:xfrm>
            <a:prstGeom prst="rect">
              <a:avLst/>
            </a:prstGeom>
            <a:solidFill>
              <a:srgbClr val="FFFFFF">
                <a:alpha val="8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5" name="Google Shape;545;p21"/>
          <p:cNvSpPr txBox="1"/>
          <p:nvPr/>
        </p:nvSpPr>
        <p:spPr>
          <a:xfrm>
            <a:off x="7461165" y="676075"/>
            <a:ext cx="39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solidFill>
                  <a:srgbClr val="CC0000"/>
                </a:solidFill>
              </a:rPr>
              <a:t>4.</a:t>
            </a:r>
            <a:endParaRPr>
              <a:solidFill>
                <a:srgbClr val="CC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