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89" r:id="rId4"/>
    <p:sldId id="280" r:id="rId5"/>
    <p:sldId id="286" r:id="rId6"/>
    <p:sldId id="287" r:id="rId7"/>
    <p:sldId id="281" r:id="rId8"/>
    <p:sldId id="288" r:id="rId9"/>
    <p:sldId id="258" r:id="rId10"/>
    <p:sldId id="291" r:id="rId11"/>
    <p:sldId id="260" r:id="rId12"/>
    <p:sldId id="261" r:id="rId13"/>
    <p:sldId id="292" r:id="rId14"/>
    <p:sldId id="295" r:id="rId15"/>
    <p:sldId id="294" r:id="rId16"/>
    <p:sldId id="290" r:id="rId17"/>
    <p:sldId id="259" r:id="rId18"/>
    <p:sldId id="283" r:id="rId19"/>
    <p:sldId id="282" r:id="rId20"/>
    <p:sldId id="284" r:id="rId21"/>
    <p:sldId id="285" r:id="rId22"/>
    <p:sldId id="262" r:id="rId23"/>
    <p:sldId id="263" r:id="rId24"/>
    <p:sldId id="264" r:id="rId25"/>
    <p:sldId id="265" r:id="rId26"/>
    <p:sldId id="274" r:id="rId27"/>
    <p:sldId id="275" r:id="rId28"/>
    <p:sldId id="266" r:id="rId29"/>
    <p:sldId id="273" r:id="rId30"/>
    <p:sldId id="276" r:id="rId31"/>
    <p:sldId id="277" r:id="rId32"/>
    <p:sldId id="278" r:id="rId33"/>
    <p:sldId id="279" r:id="rId34"/>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79336"/>
  </p:normalViewPr>
  <p:slideViewPr>
    <p:cSldViewPr snapToGrid="0">
      <p:cViewPr varScale="1">
        <p:scale>
          <a:sx n="100" d="100"/>
          <a:sy n="100" d="100"/>
        </p:scale>
        <p:origin x="1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2023/7/12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檔案（也稱為</a:t>
            </a:r>
            <a:r>
              <a:rPr lang="en-US" b="0" i="0" u="none" strike="noStrike" dirty="0">
                <a:solidFill>
                  <a:srgbClr val="374151"/>
                </a:solidFill>
                <a:effectLst/>
                <a:latin typeface="Söhne"/>
              </a:rPr>
              <a:t>YAML</a:t>
            </a:r>
            <a:r>
              <a:rPr lang="zh-TW" altLang="en-US" b="0" i="0" u="none" strike="noStrike" dirty="0">
                <a:solidFill>
                  <a:srgbClr val="374151"/>
                </a:solidFill>
                <a:effectLst/>
                <a:latin typeface="Söhne"/>
              </a:rPr>
              <a:t>檔案）是一種基於文本的標記語言，用於表示結構化的數據。</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是「</a:t>
            </a:r>
            <a:r>
              <a:rPr lang="en-US" b="0" i="0" u="none" strike="noStrike" dirty="0">
                <a:solidFill>
                  <a:srgbClr val="374151"/>
                </a:solidFill>
                <a:effectLst/>
                <a:latin typeface="Söhne"/>
              </a:rPr>
              <a:t>YAML </a:t>
            </a:r>
            <a:r>
              <a:rPr lang="en-US" b="0" i="0" u="none" strike="noStrike" dirty="0" err="1">
                <a:solidFill>
                  <a:srgbClr val="374151"/>
                </a:solidFill>
                <a:effectLst/>
                <a:latin typeface="Söhne"/>
              </a:rPr>
              <a:t>Ain't</a:t>
            </a:r>
            <a:r>
              <a:rPr lang="en-US" b="0" i="0" u="none" strike="noStrike" dirty="0">
                <a:solidFill>
                  <a:srgbClr val="374151"/>
                </a:solidFill>
                <a:effectLst/>
                <a:latin typeface="Söhne"/>
              </a:rPr>
              <a:t> Markup Language」</a:t>
            </a:r>
            <a:r>
              <a:rPr lang="zh-TW" altLang="en-US" b="0" i="0" u="none" strike="noStrike" dirty="0">
                <a:solidFill>
                  <a:srgbClr val="374151"/>
                </a:solidFill>
                <a:effectLst/>
                <a:latin typeface="Söhne"/>
              </a:rPr>
              <a:t>的縮寫，它強調了</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的設計初衷，即作為一種人類可讀的數據序列化格式。</a:t>
            </a:r>
          </a:p>
          <a:p>
            <a:pPr algn="l"/>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檔案使用縮進和冒號來表示數據的結構。它可以用於配置文件、數據序列化、構建工具配置等多個領域。</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的主要優點是易於閱讀和編寫，並且可以跨多種編程語言進行解析和生成。</a:t>
            </a:r>
          </a:p>
          <a:p>
            <a:pPr algn="l"/>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檔案通常以「</a:t>
            </a:r>
            <a:r>
              <a:rPr lang="en-US" altLang="zh-TW" b="0" i="0" u="none" strike="noStrike" dirty="0">
                <a:solidFill>
                  <a:srgbClr val="374151"/>
                </a:solidFill>
                <a:effectLst/>
                <a:latin typeface="Söhne"/>
              </a:rPr>
              <a:t>.</a:t>
            </a:r>
            <a:r>
              <a:rPr lang="en-US" b="0" i="0" u="none" strike="noStrike" dirty="0" err="1">
                <a:solidFill>
                  <a:srgbClr val="374151"/>
                </a:solidFill>
                <a:effectLst/>
                <a:latin typeface="Söhne"/>
              </a:rPr>
              <a:t>yml</a:t>
            </a:r>
            <a:r>
              <a:rPr lang="en-US" b="0" i="0" u="none" strike="noStrike" dirty="0">
                <a:solidFill>
                  <a:srgbClr val="374151"/>
                </a:solidFill>
                <a:effectLst/>
                <a:latin typeface="Söhne"/>
              </a:rPr>
              <a:t>」</a:t>
            </a:r>
            <a:r>
              <a:rPr lang="zh-TW" altLang="en-US" b="0" i="0" u="none" strike="noStrike" dirty="0">
                <a:solidFill>
                  <a:srgbClr val="374151"/>
                </a:solidFill>
                <a:effectLst/>
                <a:latin typeface="Söhne"/>
              </a:rPr>
              <a:t>或「</a:t>
            </a:r>
            <a:r>
              <a:rPr lang="en-US" altLang="zh-TW" b="0" i="0" u="none" strike="noStrike" dirty="0">
                <a:solidFill>
                  <a:srgbClr val="374151"/>
                </a:solidFill>
                <a:effectLst/>
                <a:latin typeface="Söhne"/>
              </a:rPr>
              <a:t>.</a:t>
            </a:r>
            <a:r>
              <a:rPr lang="en-US" b="0" i="0" u="none" strike="noStrike" dirty="0" err="1">
                <a:solidFill>
                  <a:srgbClr val="374151"/>
                </a:solidFill>
                <a:effectLst/>
                <a:latin typeface="Söhne"/>
              </a:rPr>
              <a:t>yaml</a:t>
            </a:r>
            <a:r>
              <a:rPr lang="en-US" b="0" i="0" u="none" strike="noStrike" dirty="0">
                <a:solidFill>
                  <a:srgbClr val="374151"/>
                </a:solidFill>
                <a:effectLst/>
                <a:latin typeface="Söhne"/>
              </a:rPr>
              <a:t>」</a:t>
            </a:r>
            <a:r>
              <a:rPr lang="zh-TW" altLang="en-US" b="0" i="0" u="none" strike="noStrike" dirty="0">
                <a:solidFill>
                  <a:srgbClr val="374151"/>
                </a:solidFill>
                <a:effectLst/>
                <a:latin typeface="Söhne"/>
              </a:rPr>
              <a:t>作為文件擴展名。您可以使用文本編輯器或專門的</a:t>
            </a:r>
            <a:r>
              <a:rPr lang="en-US" b="0" i="0" u="none" strike="noStrike" dirty="0">
                <a:solidFill>
                  <a:srgbClr val="374151"/>
                </a:solidFill>
                <a:effectLst/>
                <a:latin typeface="Söhne"/>
              </a:rPr>
              <a:t>YAML</a:t>
            </a:r>
            <a:r>
              <a:rPr lang="zh-TW" altLang="en-US" b="0" i="0" u="none" strike="noStrike" dirty="0">
                <a:solidFill>
                  <a:srgbClr val="374151"/>
                </a:solidFill>
                <a:effectLst/>
                <a:latin typeface="Söhne"/>
              </a:rPr>
              <a:t>編輯器來編輯和處理</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a:t>
            </a:r>
          </a:p>
          <a:p>
            <a:pPr algn="l"/>
            <a:r>
              <a:rPr lang="zh-TW" altLang="en-US" b="0" i="0" u="none" strike="noStrike" dirty="0">
                <a:solidFill>
                  <a:srgbClr val="374151"/>
                </a:solidFill>
                <a:effectLst/>
                <a:latin typeface="Söhne"/>
              </a:rPr>
              <a:t>在</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檔案中，您可以定義鍵值對、數組、嵌套結構等數據結構。以下是一個簡單的</a:t>
            </a:r>
            <a:r>
              <a:rPr lang="en-US" b="0" i="0" u="none" strike="noStrike" dirty="0">
                <a:solidFill>
                  <a:srgbClr val="374151"/>
                </a:solidFill>
                <a:effectLst/>
                <a:latin typeface="Söhne"/>
              </a:rPr>
              <a:t>YML</a:t>
            </a:r>
            <a:r>
              <a:rPr lang="zh-TW" altLang="en-US" b="0" i="0" u="none" strike="noStrike" dirty="0">
                <a:solidFill>
                  <a:srgbClr val="374151"/>
                </a:solidFill>
                <a:effectLst/>
                <a:latin typeface="Söhne"/>
              </a:rPr>
              <a:t>檔案的示例：</a:t>
            </a:r>
          </a:p>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5</a:t>
            </a:fld>
            <a:endParaRPr lang="en-TW"/>
          </a:p>
        </p:txBody>
      </p:sp>
    </p:spTree>
    <p:extLst>
      <p:ext uri="{BB962C8B-B14F-4D97-AF65-F5344CB8AC3E}">
        <p14:creationId xmlns:p14="http://schemas.microsoft.com/office/powerpoint/2010/main" val="2498452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In this extension, the available edge attributes in a graph is used to explicitly modify the corresponding pairwise attention scores. </a:t>
            </a:r>
            <a:endParaRPr lang="en-US" dirty="0"/>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22</a:t>
            </a:fld>
            <a:endParaRPr lang="en-TW"/>
          </a:p>
        </p:txBody>
      </p:sp>
    </p:spTree>
    <p:extLst>
      <p:ext uri="{BB962C8B-B14F-4D97-AF65-F5344CB8AC3E}">
        <p14:creationId xmlns:p14="http://schemas.microsoft.com/office/powerpoint/2010/main" val="246560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use </a:t>
            </a:r>
            <a:r>
              <a:rPr lang="en-US" sz="1800" dirty="0" err="1">
                <a:effectLst/>
                <a:latin typeface="NimbusRomNo9L"/>
              </a:rPr>
              <a:t>tensorflow</a:t>
            </a:r>
            <a:r>
              <a:rPr lang="en-US" sz="1800" dirty="0">
                <a:effectLst/>
                <a:latin typeface="NimbusRomNo9L"/>
              </a:rPr>
              <a:t> (need to be</a:t>
            </a:r>
            <a:r>
              <a:rPr lang="zh-TW" altLang="en-US" sz="1800" dirty="0">
                <a:effectLst/>
                <a:latin typeface="NimbusRomNo9L"/>
              </a:rPr>
              <a:t> </a:t>
            </a:r>
            <a:r>
              <a:rPr lang="en-US" sz="1800" dirty="0">
                <a:effectLst/>
                <a:latin typeface="NimbusRomNo9L"/>
              </a:rPr>
              <a:t>changed to </a:t>
            </a:r>
            <a:r>
              <a:rPr lang="en-US" sz="1800" dirty="0" err="1">
                <a:effectLst/>
                <a:latin typeface="NimbusRomNo9L"/>
              </a:rPr>
              <a:t>Pytorch</a:t>
            </a:r>
            <a:r>
              <a:rPr lang="en-US" sz="1800" dirty="0">
                <a:effectLst/>
                <a:latin typeface="NimbusRomNo9L"/>
              </a:rPr>
              <a:t>)</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24</a:t>
            </a:fld>
            <a:endParaRPr lang="en-TW"/>
          </a:p>
        </p:txBody>
      </p:sp>
    </p:spTree>
    <p:extLst>
      <p:ext uri="{BB962C8B-B14F-4D97-AF65-F5344CB8AC3E}">
        <p14:creationId xmlns:p14="http://schemas.microsoft.com/office/powerpoint/2010/main" val="270832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Based on MATLAB(can use the architecture or change to python maybe)</a:t>
            </a:r>
          </a:p>
        </p:txBody>
      </p:sp>
      <p:sp>
        <p:nvSpPr>
          <p:cNvPr id="4" name="Slide Number Placeholder 3"/>
          <p:cNvSpPr>
            <a:spLocks noGrp="1"/>
          </p:cNvSpPr>
          <p:nvPr>
            <p:ph type="sldNum" sz="quarter" idx="5"/>
          </p:nvPr>
        </p:nvSpPr>
        <p:spPr/>
        <p:txBody>
          <a:bodyPr/>
          <a:lstStyle/>
          <a:p>
            <a:fld id="{50B9CB7D-C514-3544-A72A-E200086B53CC}" type="slidenum">
              <a:rPr lang="en-TW" smtClean="0"/>
              <a:t>26</a:t>
            </a:fld>
            <a:endParaRPr lang="en-TW"/>
          </a:p>
        </p:txBody>
      </p:sp>
    </p:spTree>
    <p:extLst>
      <p:ext uri="{BB962C8B-B14F-4D97-AF65-F5344CB8AC3E}">
        <p14:creationId xmlns:p14="http://schemas.microsoft.com/office/powerpoint/2010/main" val="39826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28</a:t>
            </a:fld>
            <a:endParaRPr lang="en-TW"/>
          </a:p>
        </p:txBody>
      </p:sp>
    </p:spTree>
    <p:extLst>
      <p:ext uri="{BB962C8B-B14F-4D97-AF65-F5344CB8AC3E}">
        <p14:creationId xmlns:p14="http://schemas.microsoft.com/office/powerpoint/2010/main" val="258241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30</a:t>
            </a:fld>
            <a:endParaRPr lang="en-TW"/>
          </a:p>
        </p:txBody>
      </p:sp>
    </p:spTree>
    <p:extLst>
      <p:ext uri="{BB962C8B-B14F-4D97-AF65-F5344CB8AC3E}">
        <p14:creationId xmlns:p14="http://schemas.microsoft.com/office/powerpoint/2010/main" val="1636573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If use NLP, what kind of task it is.</a:t>
            </a:r>
          </a:p>
        </p:txBody>
      </p:sp>
      <p:sp>
        <p:nvSpPr>
          <p:cNvPr id="4" name="Slide Number Placeholder 3"/>
          <p:cNvSpPr>
            <a:spLocks noGrp="1"/>
          </p:cNvSpPr>
          <p:nvPr>
            <p:ph type="sldNum" sz="quarter" idx="5"/>
          </p:nvPr>
        </p:nvSpPr>
        <p:spPr/>
        <p:txBody>
          <a:bodyPr/>
          <a:lstStyle/>
          <a:p>
            <a:fld id="{50B9CB7D-C514-3544-A72A-E200086B53CC}" type="slidenum">
              <a:rPr lang="en-TW" smtClean="0"/>
              <a:t>32</a:t>
            </a:fld>
            <a:endParaRPr lang="en-TW"/>
          </a:p>
        </p:txBody>
      </p:sp>
    </p:spTree>
    <p:extLst>
      <p:ext uri="{BB962C8B-B14F-4D97-AF65-F5344CB8AC3E}">
        <p14:creationId xmlns:p14="http://schemas.microsoft.com/office/powerpoint/2010/main" val="228744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0B9CB7D-C514-3544-A72A-E200086B53CC}" type="slidenum">
              <a:rPr lang="en-TW" smtClean="0"/>
              <a:t>33</a:t>
            </a:fld>
            <a:endParaRPr lang="en-TW"/>
          </a:p>
        </p:txBody>
      </p:sp>
    </p:spTree>
    <p:extLst>
      <p:ext uri="{BB962C8B-B14F-4D97-AF65-F5344CB8AC3E}">
        <p14:creationId xmlns:p14="http://schemas.microsoft.com/office/powerpoint/2010/main" val="56207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6</a:t>
            </a:fld>
            <a:endParaRPr lang="en-TW"/>
          </a:p>
        </p:txBody>
      </p:sp>
    </p:spTree>
    <p:extLst>
      <p:ext uri="{BB962C8B-B14F-4D97-AF65-F5344CB8AC3E}">
        <p14:creationId xmlns:p14="http://schemas.microsoft.com/office/powerpoint/2010/main" val="112668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u="none" strike="noStrike" dirty="0">
                <a:solidFill>
                  <a:srgbClr val="000000"/>
                </a:solidFill>
                <a:effectLst/>
                <a:latin typeface="-webkit-standard"/>
              </a:rPr>
              <a:t>為注意力層提供了多個“表示子空間”。對於多頭注意力，我們不僅有一個，而且還有多組</a:t>
            </a:r>
            <a:r>
              <a:rPr lang="en-US" b="0" i="0" u="none" strike="noStrike" dirty="0">
                <a:solidFill>
                  <a:srgbClr val="000000"/>
                </a:solidFill>
                <a:effectLst/>
                <a:latin typeface="-webkit-standard"/>
              </a:rPr>
              <a:t>Query/Key/Value</a:t>
            </a:r>
            <a:r>
              <a:rPr lang="zh-TW" altLang="en-US" b="0" i="0" u="none" strike="noStrike" dirty="0">
                <a:solidFill>
                  <a:srgbClr val="000000"/>
                </a:solidFill>
                <a:effectLst/>
                <a:latin typeface="-webkit-standard"/>
              </a:rPr>
              <a:t>權重矩陣，這些權重矩陣集合中的每一個都是隨機初始化的。然後，在訓練之後，</a:t>
            </a:r>
            <a:r>
              <a:rPr lang="zh-TW" altLang="en-US" b="1" i="0" u="none" strike="noStrike" dirty="0">
                <a:solidFill>
                  <a:srgbClr val="000000"/>
                </a:solidFill>
                <a:effectLst/>
              </a:rPr>
              <a:t>每組用於將輸入</a:t>
            </a:r>
            <a:r>
              <a:rPr lang="en-US" b="1" i="0" u="none" strike="noStrike" dirty="0">
                <a:solidFill>
                  <a:srgbClr val="000000"/>
                </a:solidFill>
                <a:effectLst/>
              </a:rPr>
              <a:t>Embedding</a:t>
            </a:r>
            <a:r>
              <a:rPr lang="zh-TW" altLang="en-US" b="1" i="0" u="none" strike="noStrike" dirty="0">
                <a:solidFill>
                  <a:srgbClr val="000000"/>
                </a:solidFill>
                <a:effectLst/>
              </a:rPr>
              <a:t>投影到不同的表示子空間中</a:t>
            </a:r>
            <a:r>
              <a:rPr lang="zh-TW" altLang="en-US" b="0" i="0" u="none" strike="noStrike" dirty="0">
                <a:solidFill>
                  <a:srgbClr val="000000"/>
                </a:solidFill>
                <a:effectLst/>
                <a:latin typeface="-webkit-standard"/>
              </a:rPr>
              <a:t>。多個</a:t>
            </a:r>
            <a:r>
              <a:rPr lang="en-US" b="0" i="0" u="none" strike="noStrike" dirty="0">
                <a:solidFill>
                  <a:srgbClr val="000000"/>
                </a:solidFill>
                <a:effectLst/>
                <a:latin typeface="-webkit-standard"/>
              </a:rPr>
              <a:t>head</a:t>
            </a:r>
            <a:r>
              <a:rPr lang="zh-TW" altLang="en-US" b="0" i="0" u="none" strike="noStrike" dirty="0">
                <a:solidFill>
                  <a:srgbClr val="000000"/>
                </a:solidFill>
                <a:effectLst/>
                <a:latin typeface="-webkit-standard"/>
              </a:rPr>
              <a:t>學習到的</a:t>
            </a:r>
            <a:r>
              <a:rPr lang="en-US" b="0" i="0" u="none" strike="noStrike" dirty="0">
                <a:solidFill>
                  <a:srgbClr val="000000"/>
                </a:solidFill>
                <a:effectLst/>
                <a:latin typeface="-webkit-standard"/>
              </a:rPr>
              <a:t>Attention</a:t>
            </a:r>
            <a:r>
              <a:rPr lang="zh-TW" altLang="en-US" b="0" i="0" u="none" strike="noStrike" dirty="0">
                <a:solidFill>
                  <a:srgbClr val="000000"/>
                </a:solidFill>
                <a:effectLst/>
                <a:latin typeface="-webkit-standard"/>
              </a:rPr>
              <a:t>側重點可能略有不同，這樣給了模型更大的容量。</a:t>
            </a:r>
            <a:endParaRPr lang="en-US" altLang="zh-TW" b="0" i="0" u="none" strike="noStrike" dirty="0">
              <a:solidFill>
                <a:srgbClr val="000000"/>
              </a:solidFill>
              <a:effectLst/>
              <a:latin typeface="-webkit-standard"/>
            </a:endParaRPr>
          </a:p>
          <a:p>
            <a:endParaRPr lang="en-US" altLang="zh-TW" b="0" i="0" u="none" strike="noStrike" dirty="0">
              <a:solidFill>
                <a:srgbClr val="000000"/>
              </a:solidFill>
              <a:effectLst/>
              <a:latin typeface="-webkit-standard"/>
            </a:endParaRPr>
          </a:p>
          <a:p>
            <a:r>
              <a:rPr lang="en-US" altLang="zh-TW" b="0" i="0" u="none" strike="noStrike" dirty="0">
                <a:solidFill>
                  <a:srgbClr val="000000"/>
                </a:solidFill>
                <a:effectLst/>
                <a:latin typeface="-webkit-standard"/>
              </a:rPr>
              <a:t>1. Multi-head </a:t>
            </a:r>
            <a:r>
              <a:rPr lang="zh-TW" altLang="en-US" b="0" i="0" u="none" strike="noStrike" dirty="0">
                <a:solidFill>
                  <a:srgbClr val="000000"/>
                </a:solidFill>
                <a:effectLst/>
                <a:latin typeface="-webkit-standard"/>
              </a:rPr>
              <a:t>感覺可以解決</a:t>
            </a:r>
            <a:r>
              <a:rPr lang="en-US" altLang="zh-TW" b="0" i="0" u="none" strike="noStrike" dirty="0">
                <a:solidFill>
                  <a:srgbClr val="000000"/>
                </a:solidFill>
                <a:effectLst/>
                <a:latin typeface="-webkit-standard"/>
              </a:rPr>
              <a:t>multi-relation</a:t>
            </a:r>
          </a:p>
          <a:p>
            <a:r>
              <a:rPr lang="en-US" altLang="zh-TW" b="0" i="0" u="none" strike="noStrike" dirty="0">
                <a:solidFill>
                  <a:srgbClr val="000000"/>
                </a:solidFill>
                <a:effectLst/>
                <a:latin typeface="-webkit-standard"/>
              </a:rPr>
              <a:t>2. Multi-label</a:t>
            </a:r>
            <a:r>
              <a:rPr lang="zh-TW" altLang="en-US" b="0" i="0" u="none" strike="noStrike" dirty="0">
                <a:solidFill>
                  <a:srgbClr val="000000"/>
                </a:solidFill>
                <a:effectLst/>
                <a:latin typeface="-webkit-standard"/>
              </a:rPr>
              <a:t> 有某些</a:t>
            </a:r>
            <a:r>
              <a:rPr lang="en-US" altLang="zh-TW" b="0" i="0" u="none" strike="noStrike" dirty="0">
                <a:solidFill>
                  <a:srgbClr val="000000"/>
                </a:solidFill>
                <a:effectLst/>
                <a:latin typeface="-webkit-standard"/>
              </a:rPr>
              <a:t>model</a:t>
            </a:r>
            <a:r>
              <a:rPr lang="zh-TW" altLang="en-US" b="0" i="0" u="none" strike="noStrike" dirty="0">
                <a:solidFill>
                  <a:srgbClr val="000000"/>
                </a:solidFill>
                <a:effectLst/>
                <a:latin typeface="-webkit-standard"/>
              </a:rPr>
              <a:t>可用 </a:t>
            </a:r>
            <a:r>
              <a:rPr lang="en-US" altLang="zh-TW" b="0" i="0" u="none" strike="noStrike" dirty="0">
                <a:solidFill>
                  <a:srgbClr val="000000"/>
                </a:solidFill>
                <a:effectLst/>
                <a:latin typeface="-webkit-standard"/>
              </a:rPr>
              <a:t>-&gt; head to tail</a:t>
            </a:r>
            <a:r>
              <a:rPr lang="zh-TW" altLang="en-US" b="0" i="0" u="none" strike="noStrike" dirty="0">
                <a:solidFill>
                  <a:srgbClr val="000000"/>
                </a:solidFill>
                <a:effectLst/>
                <a:latin typeface="-webkit-standard"/>
              </a:rPr>
              <a:t>中間的</a:t>
            </a:r>
            <a:r>
              <a:rPr lang="en-US" altLang="zh-TW" b="0" i="0" u="none" strike="noStrike" dirty="0">
                <a:solidFill>
                  <a:srgbClr val="000000"/>
                </a:solidFill>
                <a:effectLst/>
                <a:latin typeface="-webkit-standard"/>
              </a:rPr>
              <a:t>multi-relation and tail may comes from many heads</a:t>
            </a:r>
            <a:r>
              <a:rPr lang="zh-TW" altLang="en-US" b="0" i="0" u="none" strike="noStrike" dirty="0">
                <a:solidFill>
                  <a:srgbClr val="000000"/>
                </a:solidFill>
                <a:effectLst/>
                <a:latin typeface="-webkit-standard"/>
              </a:rPr>
              <a:t>都算是</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109128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u="none" strike="noStrike" dirty="0">
                <a:solidFill>
                  <a:srgbClr val="121212"/>
                </a:solidFill>
                <a:effectLst/>
                <a:latin typeface="-apple-system"/>
              </a:rPr>
              <a:t>除了</a:t>
            </a:r>
            <a:r>
              <a:rPr lang="zh-TW" altLang="en-US" b="1" i="0" u="none" strike="noStrike" dirty="0">
                <a:solidFill>
                  <a:srgbClr val="121212"/>
                </a:solidFill>
                <a:effectLst/>
                <a:latin typeface="-apple-system"/>
              </a:rPr>
              <a:t>节点的中心性编码</a:t>
            </a:r>
            <a:r>
              <a:rPr lang="zh-TW" altLang="en-US" b="0" i="0" u="none" strike="noStrike" dirty="0">
                <a:solidFill>
                  <a:srgbClr val="121212"/>
                </a:solidFill>
                <a:effectLst/>
                <a:latin typeface="-apple-system"/>
              </a:rPr>
              <a:t>和</a:t>
            </a:r>
            <a:r>
              <a:rPr lang="zh-TW" altLang="en-US" b="1" i="0" u="none" strike="noStrike" dirty="0">
                <a:solidFill>
                  <a:srgbClr val="121212"/>
                </a:solidFill>
                <a:effectLst/>
                <a:latin typeface="-apple-system"/>
              </a:rPr>
              <a:t>节点间的结构信息编码</a:t>
            </a:r>
            <a:r>
              <a:rPr lang="zh-TW" altLang="en-US" b="0" i="0" u="none" strike="noStrike" dirty="0">
                <a:solidFill>
                  <a:srgbClr val="121212"/>
                </a:solidFill>
                <a:effectLst/>
                <a:latin typeface="-apple-system"/>
              </a:rPr>
              <a:t>可以捕捉图数据的结构信息外，还有一些结构信息保存在</a:t>
            </a:r>
            <a:r>
              <a:rPr lang="zh-TW" altLang="en-US" b="1" i="0" u="none" strike="noStrike" dirty="0">
                <a:solidFill>
                  <a:srgbClr val="121212"/>
                </a:solidFill>
                <a:effectLst/>
                <a:latin typeface="-apple-system"/>
              </a:rPr>
              <a:t>边的特征</a:t>
            </a:r>
            <a:r>
              <a:rPr lang="zh-TW" altLang="en-US" b="0" i="0" u="none" strike="noStrike" dirty="0">
                <a:solidFill>
                  <a:srgbClr val="121212"/>
                </a:solidFill>
                <a:effectLst/>
                <a:latin typeface="-apple-system"/>
              </a:rPr>
              <a:t>中。比如分子图中两个原子之间的键的类型就属于边的的特征，保存了图数据的结构信息。</a:t>
            </a:r>
            <a:endParaRPr lang="en-US" altLang="zh-TW" b="0" i="0" u="none" strike="noStrike"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NimbusRomNo9L"/>
              </a:rPr>
              <a:t>Structural encoding </a:t>
            </a:r>
            <a:r>
              <a:rPr lang="en-US" sz="1200" dirty="0" err="1">
                <a:effectLst/>
                <a:latin typeface="NimbusRomNo9L"/>
              </a:rPr>
              <a:t>就像一般用在</a:t>
            </a:r>
            <a:r>
              <a:rPr lang="en-US" sz="1200" dirty="0">
                <a:effectLst/>
                <a:latin typeface="NimbusRomNo9L"/>
              </a:rPr>
              <a:t> self-attention </a:t>
            </a:r>
            <a:r>
              <a:rPr lang="en-US" sz="1200" dirty="0" err="1">
                <a:effectLst/>
                <a:latin typeface="NimbusRomNo9L"/>
              </a:rPr>
              <a:t>的</a:t>
            </a:r>
            <a:r>
              <a:rPr lang="en-US" sz="1200" dirty="0">
                <a:effectLst/>
                <a:latin typeface="NimbusRomNo9L"/>
              </a:rPr>
              <a:t> positional encoding. However, for graphs, nodes are not arranged as a sequence. </a:t>
            </a:r>
            <a:endParaRPr lang="en-US" dirty="0"/>
          </a:p>
          <a:p>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本來</a:t>
            </a:r>
            <a:r>
              <a:rPr lang="en-US" altLang="zh-TW" dirty="0"/>
              <a:t>transformer</a:t>
            </a:r>
            <a:r>
              <a:rPr lang="zh-TW" altLang="en-US" dirty="0"/>
              <a:t>是</a:t>
            </a:r>
            <a:r>
              <a:rPr lang="en-US" altLang="zh-TW" dirty="0"/>
              <a:t>after</a:t>
            </a:r>
            <a:r>
              <a:rPr lang="zh-TW" altLang="en-US" dirty="0"/>
              <a:t>才</a:t>
            </a:r>
            <a:r>
              <a:rPr lang="en-US" altLang="zh-TW" dirty="0"/>
              <a:t>MHA</a:t>
            </a:r>
            <a:r>
              <a:rPr lang="zh-TW" altLang="en-US" dirty="0"/>
              <a:t>，</a:t>
            </a:r>
            <a:r>
              <a:rPr lang="en-US" sz="1800" dirty="0">
                <a:effectLst/>
                <a:latin typeface="NimbusRomNo9L"/>
              </a:rPr>
              <a:t>This modification has been unanimously adopted by all current Transformer implementations because it leads to more effective optimization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163178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r>
              <a:rPr lang="en-TW" dirty="0"/>
              <a:t>raph transformer -&gt; 多了edge feature的GNN</a:t>
            </a:r>
          </a:p>
        </p:txBody>
      </p:sp>
      <p:sp>
        <p:nvSpPr>
          <p:cNvPr id="4" name="Slide Number Placeholder 3"/>
          <p:cNvSpPr>
            <a:spLocks noGrp="1"/>
          </p:cNvSpPr>
          <p:nvPr>
            <p:ph type="sldNum" sz="quarter" idx="5"/>
          </p:nvPr>
        </p:nvSpPr>
        <p:spPr/>
        <p:txBody>
          <a:bodyPr/>
          <a:lstStyle/>
          <a:p>
            <a:fld id="{53C6F491-1A87-C04E-B10B-064C4551D64B}" type="slidenum">
              <a:rPr lang="en-TW" smtClean="0"/>
              <a:t>13</a:t>
            </a:fld>
            <a:endParaRPr lang="en-TW"/>
          </a:p>
        </p:txBody>
      </p:sp>
    </p:spTree>
    <p:extLst>
      <p:ext uri="{BB962C8B-B14F-4D97-AF65-F5344CB8AC3E}">
        <p14:creationId xmlns:p14="http://schemas.microsoft.com/office/powerpoint/2010/main" val="369780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18</a:t>
            </a:fld>
            <a:endParaRPr lang="en-TW"/>
          </a:p>
        </p:txBody>
      </p:sp>
    </p:spTree>
    <p:extLst>
      <p:ext uri="{BB962C8B-B14F-4D97-AF65-F5344CB8AC3E}">
        <p14:creationId xmlns:p14="http://schemas.microsoft.com/office/powerpoint/2010/main" val="2787547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TW" dirty="0"/>
              <a:t>dge 有料，像是兩個原子間的鍵，但這個模型就考慮了整張圖的所有節點，或許有點浪費？</a:t>
            </a:r>
            <a:r>
              <a:rPr lang="zh-TW" altLang="en-US" dirty="0"/>
              <a:t> 感覺可以只觀察鄰居節點</a:t>
            </a:r>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19</a:t>
            </a:fld>
            <a:endParaRPr lang="en-TW"/>
          </a:p>
        </p:txBody>
      </p:sp>
    </p:spTree>
    <p:extLst>
      <p:ext uri="{BB962C8B-B14F-4D97-AF65-F5344CB8AC3E}">
        <p14:creationId xmlns:p14="http://schemas.microsoft.com/office/powerpoint/2010/main" val="169312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TW" dirty="0"/>
              <a:t>dge 有料，像是兩個原子間的鍵，但這個模型就考慮了整張圖的所有節點，或許有點浪費？</a:t>
            </a:r>
            <a:r>
              <a:rPr lang="zh-TW" altLang="en-US" dirty="0"/>
              <a:t> 感覺可以只觀察鄰居節點</a:t>
            </a:r>
            <a:endParaRPr lang="en-US" altLang="zh-TW" dirty="0"/>
          </a:p>
          <a:p>
            <a:endParaRPr lang="en-US" altLang="zh-TW" dirty="0"/>
          </a:p>
          <a:p>
            <a:r>
              <a:rPr lang="zh-TW" dirty="0"/>
              <a:t>Graphormer 模型通過編碼圖結構更多的結構特徵取得了更好的結果，但是自註意力模型的二次方復雜度限制了其不能在大規模的圖上使用。未來的研究方向：1.效率更高的模型，可用於大規模的圖數據；2.圖信息編碼的改進；3.應用更好的採樣策略，提取節點特徵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20</a:t>
            </a:fld>
            <a:endParaRPr lang="en-TW"/>
          </a:p>
        </p:txBody>
      </p:sp>
    </p:spTree>
    <p:extLst>
      <p:ext uri="{BB962C8B-B14F-4D97-AF65-F5344CB8AC3E}">
        <p14:creationId xmlns:p14="http://schemas.microsoft.com/office/powerpoint/2010/main" val="3124743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u="none" strike="noStrike" dirty="0">
                <a:solidFill>
                  <a:srgbClr val="374151"/>
                </a:solidFill>
                <a:effectLst/>
                <a:latin typeface="Söhne"/>
              </a:rPr>
              <a:t>除了在前一節中描述的傳統方法來編碼邊緣特徵外，還有幾種試圖更好地編碼邊緣特徵的方法：</a:t>
            </a:r>
            <a:r>
              <a:rPr lang="en-US" altLang="zh-TW" b="0" i="0" u="none" strike="noStrike" dirty="0">
                <a:solidFill>
                  <a:srgbClr val="374151"/>
                </a:solidFill>
                <a:effectLst/>
                <a:latin typeface="Söhne"/>
              </a:rPr>
              <a:t>[16]</a:t>
            </a:r>
            <a:r>
              <a:rPr lang="zh-TW" altLang="en-US" b="0" i="0" u="none" strike="noStrike" dirty="0">
                <a:solidFill>
                  <a:srgbClr val="374151"/>
                </a:solidFill>
                <a:effectLst/>
                <a:latin typeface="Söhne"/>
              </a:rPr>
              <a:t>中開發了一種基於注意力的</a:t>
            </a:r>
            <a:r>
              <a:rPr lang="en-US" b="0" i="0" u="none" strike="noStrike" dirty="0">
                <a:solidFill>
                  <a:srgbClr val="374151"/>
                </a:solidFill>
                <a:effectLst/>
                <a:latin typeface="Söhne"/>
              </a:rPr>
              <a:t>GNN</a:t>
            </a:r>
            <a:r>
              <a:rPr lang="zh-TW" altLang="en-US" b="0" i="0" u="none" strike="noStrike" dirty="0">
                <a:solidFill>
                  <a:srgbClr val="374151"/>
                </a:solidFill>
                <a:effectLst/>
                <a:latin typeface="Söhne"/>
              </a:rPr>
              <a:t>層來編碼邊緣特徵，其中邊緣特徵根據其兩個節點特徵的相似性進行加權；在</a:t>
            </a:r>
            <a:r>
              <a:rPr lang="en-US" altLang="zh-TW" b="0" i="0" u="none" strike="noStrike" dirty="0">
                <a:solidFill>
                  <a:srgbClr val="374151"/>
                </a:solidFill>
                <a:effectLst/>
                <a:latin typeface="Söhne"/>
              </a:rPr>
              <a:t>[5]</a:t>
            </a:r>
            <a:r>
              <a:rPr lang="zh-TW" altLang="en-US" b="0" i="0" u="none" strike="noStrike" dirty="0">
                <a:solidFill>
                  <a:srgbClr val="374151"/>
                </a:solidFill>
                <a:effectLst/>
                <a:latin typeface="Söhne"/>
              </a:rPr>
              <a:t>中，已將邊緣特徵編碼到流行的</a:t>
            </a:r>
            <a:r>
              <a:rPr lang="en-US" b="0" i="0" u="none" strike="noStrike" dirty="0">
                <a:solidFill>
                  <a:srgbClr val="374151"/>
                </a:solidFill>
                <a:effectLst/>
                <a:latin typeface="Söhne"/>
              </a:rPr>
              <a:t>GIN [54]</a:t>
            </a:r>
            <a:r>
              <a:rPr lang="zh-TW" altLang="en-US" b="0" i="0" u="none" strike="noStrike" dirty="0">
                <a:solidFill>
                  <a:srgbClr val="374151"/>
                </a:solidFill>
                <a:effectLst/>
                <a:latin typeface="Söhne"/>
              </a:rPr>
              <a:t>中；在</a:t>
            </a:r>
            <a:r>
              <a:rPr lang="en-US" altLang="zh-TW" b="0" i="0" u="none" strike="noStrike" dirty="0">
                <a:solidFill>
                  <a:srgbClr val="374151"/>
                </a:solidFill>
                <a:effectLst/>
                <a:latin typeface="Söhne"/>
              </a:rPr>
              <a:t>[13]</a:t>
            </a:r>
            <a:r>
              <a:rPr lang="zh-TW" altLang="en-US" b="0" i="0" u="none" strike="noStrike" dirty="0">
                <a:solidFill>
                  <a:srgbClr val="374151"/>
                </a:solidFill>
                <a:effectLst/>
                <a:latin typeface="Söhne"/>
              </a:rPr>
              <a:t>中，作者提出將邊緣特徵投影到嵌入向量中，然後將其乘以注意力係數，將結果傳遞給額外的</a:t>
            </a:r>
            <a:r>
              <a:rPr lang="en-US" b="0" i="0" u="none" strike="noStrike" dirty="0">
                <a:solidFill>
                  <a:srgbClr val="374151"/>
                </a:solidFill>
                <a:effectLst/>
                <a:latin typeface="Söhne"/>
              </a:rPr>
              <a:t>FFN</a:t>
            </a:r>
            <a:r>
              <a:rPr lang="zh-TW" altLang="en-US" b="0" i="0" u="none" strike="noStrike" dirty="0">
                <a:solidFill>
                  <a:srgbClr val="374151"/>
                </a:solidFill>
                <a:effectLst/>
                <a:latin typeface="Söhne"/>
              </a:rPr>
              <a:t>子層以生成邊緣表示。</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21</a:t>
            </a:fld>
            <a:endParaRPr lang="en-TW"/>
          </a:p>
        </p:txBody>
      </p:sp>
    </p:spTree>
    <p:extLst>
      <p:ext uri="{BB962C8B-B14F-4D97-AF65-F5344CB8AC3E}">
        <p14:creationId xmlns:p14="http://schemas.microsoft.com/office/powerpoint/2010/main" val="181298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A3414EF8-F8EE-1948-B7F8-CDE2BA55EBA3}" type="datetime1">
              <a:rPr lang="en-US" smtClean="0"/>
              <a:t>7/12/23</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A73D7AD7-2116-5A41-8EDE-6BB6E81970E0}" type="datetime1">
              <a:rPr lang="en-US" smtClean="0"/>
              <a:t>7/12/23</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F8B54AFA-ACA5-D643-AFA2-7E457DD24DF7}" type="datetime1">
              <a:rPr lang="en-US" smtClean="0"/>
              <a:t>7/12/23</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9D5A1D64-0D43-8343-8F3E-0CF7D359B229}" type="datetime1">
              <a:rPr lang="en-US" smtClean="0"/>
              <a:t>7/12/23</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7AADA2B9-C19E-4847-96A2-4C98048AC6CB}" type="datetime1">
              <a:rPr lang="en-US" smtClean="0"/>
              <a:t>7/12/23</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6B0934B1-02FE-FD4D-9B2E-AB7942E9D2EE}" type="datetime1">
              <a:rPr lang="en-US" smtClean="0"/>
              <a:t>7/12/23</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3ECB55BE-0370-354B-B7DC-74287DCA0691}" type="datetime1">
              <a:rPr lang="en-US" smtClean="0"/>
              <a:t>7/12/23</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39E9E947-CD42-C640-AA68-FF39D56394B9}" type="datetime1">
              <a:rPr lang="en-US" smtClean="0"/>
              <a:t>7/12/23</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B3588767-BFAB-074B-897C-98257EF1C28A}" type="datetime1">
              <a:rPr lang="en-US" smtClean="0"/>
              <a:t>7/12/23</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B6DC1063-3940-FF48-A04A-958D086D794C}" type="datetime1">
              <a:rPr lang="en-US" smtClean="0"/>
              <a:t>7/12/23</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DDCCE3AD-49F2-434D-BD1B-37AEE374DAF5}" type="datetime1">
              <a:rPr lang="en-US" smtClean="0"/>
              <a:t>7/12/23</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A6C80-6E0D-374C-9F82-A170BB459CEA}" type="datetime1">
              <a:rPr lang="en-US" smtClean="0"/>
              <a:t>7/12/23</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106.05234.pdf"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4" Type="http://schemas.openxmlformats.org/officeDocument/2006/relationships/hyperlink" Target="https://huggingface.co/blog/graphml-classifica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2012.09699v2.pdf"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4" Type="http://schemas.openxmlformats.org/officeDocument/2006/relationships/hyperlink" Target="https://github.com/graphdeeplearning/graphtransform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zhuanlan.zhihu.com/p/390446096" TargetMode="External"/><Relationship Id="rId1" Type="http://schemas.openxmlformats.org/officeDocument/2006/relationships/slideLayout" Target="../slideLayouts/slideLayout2.xml"/><Relationship Id="rId5" Type="http://schemas.openxmlformats.org/officeDocument/2006/relationships/hyperlink" Target="https://towardsdatascience.com/graph-attention-networks-in-python-975736ac5c0c" TargetMode="External"/><Relationship Id="rId4" Type="http://schemas.openxmlformats.org/officeDocument/2006/relationships/hyperlink" Target="https://arxiv.org/pdf/1710.10903.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mathworks.com/help/deeplearning/ug/multilabel-graph-classification-using-graph-attention-network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pytorch.org/docs/stable/generated/torch.nn.MultiheadAtten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oogle-research/google-research/blob/master/memory_efficient_attention/memory_efficient_attention.ipynb" TargetMode="External"/><Relationship Id="rId2" Type="http://schemas.openxmlformats.org/officeDocument/2006/relationships/hyperlink" Target="https://arxiv.org/pdf/2112.05682.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geometric.readthedocs.io/en/lates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dirty="0"/>
              <a:t>Progess of the Project</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Vincent Pai 2023/7/12</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1</a:t>
            </a:fld>
            <a:endParaRPr lang="en-TW"/>
          </a:p>
        </p:txBody>
      </p:sp>
    </p:spTree>
    <p:extLst>
      <p:ext uri="{BB962C8B-B14F-4D97-AF65-F5344CB8AC3E}">
        <p14:creationId xmlns:p14="http://schemas.microsoft.com/office/powerpoint/2010/main" val="3730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26130" y="291703"/>
            <a:ext cx="10515600" cy="1325563"/>
          </a:xfrm>
        </p:spPr>
        <p:txBody>
          <a:bodyPr/>
          <a:lstStyle/>
          <a:p>
            <a:r>
              <a:rPr lang="en-US" b="1" i="0" u="none" strike="noStrike" dirty="0">
                <a:solidFill>
                  <a:srgbClr val="121212"/>
                </a:solidFill>
                <a:effectLst/>
              </a:rPr>
              <a:t>My task</a:t>
            </a:r>
            <a:endParaRPr lang="en-TW" dirty="0"/>
          </a:p>
        </p:txBody>
      </p:sp>
      <p:pic>
        <p:nvPicPr>
          <p:cNvPr id="6" name="Content Placeholder 5">
            <a:extLst>
              <a:ext uri="{FF2B5EF4-FFF2-40B4-BE49-F238E27FC236}">
                <a16:creationId xmlns:a16="http://schemas.microsoft.com/office/drawing/2014/main" id="{7C466903-6FDD-3F2A-6AB5-6617D5632509}"/>
              </a:ext>
            </a:extLst>
          </p:cNvPr>
          <p:cNvPicPr>
            <a:picLocks noGrp="1" noChangeAspect="1"/>
          </p:cNvPicPr>
          <p:nvPr>
            <p:ph idx="1"/>
          </p:nvPr>
        </p:nvPicPr>
        <p:blipFill>
          <a:blip r:embed="rId3"/>
          <a:stretch>
            <a:fillRect/>
          </a:stretch>
        </p:blipFill>
        <p:spPr>
          <a:xfrm>
            <a:off x="626130" y="1663489"/>
            <a:ext cx="9108935" cy="2823677"/>
          </a:xfrm>
        </p:spPr>
      </p:pic>
      <p:sp>
        <p:nvSpPr>
          <p:cNvPr id="4" name="Slide Number Placeholder 3">
            <a:extLst>
              <a:ext uri="{FF2B5EF4-FFF2-40B4-BE49-F238E27FC236}">
                <a16:creationId xmlns:a16="http://schemas.microsoft.com/office/drawing/2014/main" id="{E9351164-F339-4F89-DA4F-DD9E83596F1D}"/>
              </a:ext>
            </a:extLst>
          </p:cNvPr>
          <p:cNvSpPr>
            <a:spLocks noGrp="1"/>
          </p:cNvSpPr>
          <p:nvPr>
            <p:ph type="sldNum" sz="quarter" idx="12"/>
          </p:nvPr>
        </p:nvSpPr>
        <p:spPr/>
        <p:txBody>
          <a:bodyPr/>
          <a:lstStyle/>
          <a:p>
            <a:fld id="{DB156E10-B3DB-CB42-894C-E44038C8B0C4}" type="slidenum">
              <a:rPr lang="en-TW" smtClean="0"/>
              <a:t>10</a:t>
            </a:fld>
            <a:endParaRPr lang="en-TW"/>
          </a:p>
        </p:txBody>
      </p:sp>
      <p:sp>
        <p:nvSpPr>
          <p:cNvPr id="11" name="TextBox 10">
            <a:extLst>
              <a:ext uri="{FF2B5EF4-FFF2-40B4-BE49-F238E27FC236}">
                <a16:creationId xmlns:a16="http://schemas.microsoft.com/office/drawing/2014/main" id="{AECC12F8-BFC3-771A-20B0-A98D39A162E6}"/>
              </a:ext>
            </a:extLst>
          </p:cNvPr>
          <p:cNvSpPr txBox="1"/>
          <p:nvPr/>
        </p:nvSpPr>
        <p:spPr>
          <a:xfrm>
            <a:off x="626130" y="4776546"/>
            <a:ext cx="10950497" cy="2308324"/>
          </a:xfrm>
          <a:prstGeom prst="rect">
            <a:avLst/>
          </a:prstGeom>
          <a:noFill/>
        </p:spPr>
        <p:txBody>
          <a:bodyPr wrap="square" rtlCol="0">
            <a:spAutoFit/>
          </a:bodyPr>
          <a:lstStyle/>
          <a:p>
            <a:pPr marL="342900" indent="-342900">
              <a:buFont typeface="Arial" panose="020B0604020202020204" pitchFamily="34" charset="0"/>
              <a:buChar char="•"/>
            </a:pPr>
            <a:r>
              <a:rPr lang="en-TW" sz="2400" dirty="0"/>
              <a:t>Find a </a:t>
            </a:r>
            <a:r>
              <a:rPr lang="en-TW" sz="2400" b="1" dirty="0"/>
              <a:t>multi-head self-attention NN </a:t>
            </a:r>
            <a:r>
              <a:rPr lang="en-TW" sz="2400" dirty="0"/>
              <a:t>that can explain the </a:t>
            </a:r>
            <a:r>
              <a:rPr lang="en-TW" sz="2400" b="1" dirty="0"/>
              <a:t>multi-relation</a:t>
            </a:r>
            <a:r>
              <a:rPr lang="en-TW" sz="2400" dirty="0"/>
              <a:t> of out graph </a:t>
            </a:r>
          </a:p>
          <a:p>
            <a:pPr marL="342900" indent="-342900">
              <a:buFont typeface="Arial" panose="020B0604020202020204" pitchFamily="34" charset="0"/>
              <a:buChar char="•"/>
            </a:pPr>
            <a:r>
              <a:rPr lang="en-TW" sz="2400" dirty="0"/>
              <a:t>Find a </a:t>
            </a:r>
            <a:r>
              <a:rPr lang="en-TW" sz="2400" b="1" dirty="0"/>
              <a:t>multi-label</a:t>
            </a:r>
            <a:r>
              <a:rPr lang="en-TW" sz="2400" dirty="0"/>
              <a:t> classification</a:t>
            </a:r>
          </a:p>
          <a:p>
            <a:pPr marL="342900" indent="-342900">
              <a:buFont typeface="Arial" panose="020B0604020202020204" pitchFamily="34" charset="0"/>
              <a:buChar char="•"/>
            </a:pPr>
            <a:endParaRPr lang="en-TW" sz="2400" dirty="0"/>
          </a:p>
          <a:p>
            <a:pPr marL="342900" indent="-342900">
              <a:buFont typeface="Arial" panose="020B0604020202020204" pitchFamily="34" charset="0"/>
              <a:buChar char="•"/>
            </a:pPr>
            <a:r>
              <a:rPr lang="en-TW" sz="2400" b="1" dirty="0"/>
              <a:t>GNN</a:t>
            </a:r>
            <a:r>
              <a:rPr lang="en-TW" sz="2400" dirty="0"/>
              <a:t> is my current searching direction – </a:t>
            </a:r>
            <a:r>
              <a:rPr lang="en-TW" sz="2400" b="1" dirty="0"/>
              <a:t>GCN, GAT</a:t>
            </a:r>
          </a:p>
          <a:p>
            <a:pPr marL="342900" indent="-342900">
              <a:buFont typeface="Arial" panose="020B0604020202020204" pitchFamily="34" charset="0"/>
              <a:buChar char="•"/>
            </a:pPr>
            <a:endParaRPr lang="en-TW" sz="2400" dirty="0"/>
          </a:p>
          <a:p>
            <a:pPr marL="342900" indent="-342900">
              <a:buFont typeface="Arial" panose="020B0604020202020204" pitchFamily="34" charset="0"/>
              <a:buChar char="•"/>
            </a:pPr>
            <a:endParaRPr lang="en-TW" sz="2400" dirty="0"/>
          </a:p>
        </p:txBody>
      </p:sp>
      <p:pic>
        <p:nvPicPr>
          <p:cNvPr id="5" name="Picture 4">
            <a:extLst>
              <a:ext uri="{FF2B5EF4-FFF2-40B4-BE49-F238E27FC236}">
                <a16:creationId xmlns:a16="http://schemas.microsoft.com/office/drawing/2014/main" id="{C62A4872-3997-8764-357F-1412D2487C95}"/>
              </a:ext>
            </a:extLst>
          </p:cNvPr>
          <p:cNvPicPr>
            <a:picLocks noChangeAspect="1"/>
          </p:cNvPicPr>
          <p:nvPr/>
        </p:nvPicPr>
        <p:blipFill>
          <a:blip r:embed="rId4"/>
          <a:stretch>
            <a:fillRect/>
          </a:stretch>
        </p:blipFill>
        <p:spPr>
          <a:xfrm>
            <a:off x="5957467" y="321822"/>
            <a:ext cx="5742938" cy="2590888"/>
          </a:xfrm>
          <a:prstGeom prst="rect">
            <a:avLst/>
          </a:prstGeom>
        </p:spPr>
      </p:pic>
    </p:spTree>
    <p:extLst>
      <p:ext uri="{BB962C8B-B14F-4D97-AF65-F5344CB8AC3E}">
        <p14:creationId xmlns:p14="http://schemas.microsoft.com/office/powerpoint/2010/main" val="288409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591064" y="124378"/>
            <a:ext cx="10515600" cy="1325563"/>
          </a:xfrm>
        </p:spPr>
        <p:txBody>
          <a:bodyPr/>
          <a:lstStyle/>
          <a:p>
            <a:r>
              <a:rPr lang="en-US" b="1" i="0" u="none" strike="noStrike" dirty="0" err="1">
                <a:solidFill>
                  <a:srgbClr val="121212"/>
                </a:solidFill>
                <a:effectLst/>
              </a:rPr>
              <a:t>Graphormer</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716691" y="1449941"/>
            <a:ext cx="10942159" cy="2453194"/>
          </a:xfrm>
        </p:spPr>
        <p:txBody>
          <a:bodyPr>
            <a:noAutofit/>
          </a:bodyPr>
          <a:lstStyle/>
          <a:p>
            <a:r>
              <a:rPr lang="en-US" dirty="0"/>
              <a:t>Published by Microsoft</a:t>
            </a:r>
          </a:p>
          <a:p>
            <a:r>
              <a:rPr lang="en-US" dirty="0"/>
              <a:t>Structural encoding: </a:t>
            </a:r>
            <a:r>
              <a:rPr lang="en-US" b="1" dirty="0"/>
              <a:t>Centrality</a:t>
            </a:r>
            <a:r>
              <a:rPr lang="en-US" dirty="0"/>
              <a:t> Encoding, </a:t>
            </a:r>
            <a:r>
              <a:rPr lang="en-US" b="1" dirty="0"/>
              <a:t>Edge</a:t>
            </a:r>
            <a:r>
              <a:rPr lang="en-US" dirty="0"/>
              <a:t> Encoding</a:t>
            </a:r>
          </a:p>
          <a:p>
            <a:r>
              <a:rPr lang="en-US" b="0" i="0" u="none" strike="noStrike" dirty="0">
                <a:solidFill>
                  <a:srgbClr val="111827"/>
                </a:solidFill>
                <a:effectLst/>
                <a:latin typeface="Charter" panose="02040503050506020203" pitchFamily="18" charset="0"/>
              </a:rPr>
              <a:t>The only available graph transformer model</a:t>
            </a:r>
          </a:p>
          <a:p>
            <a:r>
              <a:rPr lang="en-US" dirty="0">
                <a:solidFill>
                  <a:srgbClr val="111827"/>
                </a:solidFill>
                <a:latin typeface="Charter" panose="02040503050506020203" pitchFamily="18" charset="0"/>
              </a:rPr>
              <a:t>Realize on </a:t>
            </a:r>
            <a:r>
              <a:rPr lang="en-US" b="1" dirty="0">
                <a:solidFill>
                  <a:srgbClr val="111827"/>
                </a:solidFill>
                <a:latin typeface="Charter" panose="02040503050506020203" pitchFamily="18" charset="0"/>
              </a:rPr>
              <a:t>Transformer</a:t>
            </a:r>
          </a:p>
          <a:p>
            <a:endParaRPr lang="en-US" dirty="0"/>
          </a:p>
          <a:p>
            <a:endParaRPr lang="en-TW" dirty="0"/>
          </a:p>
        </p:txBody>
      </p:sp>
      <p:pic>
        <p:nvPicPr>
          <p:cNvPr id="5" name="Picture 4">
            <a:extLst>
              <a:ext uri="{FF2B5EF4-FFF2-40B4-BE49-F238E27FC236}">
                <a16:creationId xmlns:a16="http://schemas.microsoft.com/office/drawing/2014/main" id="{5C1CCB92-0D1D-2939-64F2-C351158024E7}"/>
              </a:ext>
            </a:extLst>
          </p:cNvPr>
          <p:cNvPicPr>
            <a:picLocks noChangeAspect="1"/>
          </p:cNvPicPr>
          <p:nvPr/>
        </p:nvPicPr>
        <p:blipFill>
          <a:blip r:embed="rId3"/>
          <a:stretch>
            <a:fillRect/>
          </a:stretch>
        </p:blipFill>
        <p:spPr>
          <a:xfrm>
            <a:off x="6460109" y="3003282"/>
            <a:ext cx="5198741" cy="3718193"/>
          </a:xfrm>
          <a:prstGeom prst="rect">
            <a:avLst/>
          </a:prstGeom>
        </p:spPr>
      </p:pic>
      <p:sp>
        <p:nvSpPr>
          <p:cNvPr id="4" name="Slide Number Placeholder 3">
            <a:extLst>
              <a:ext uri="{FF2B5EF4-FFF2-40B4-BE49-F238E27FC236}">
                <a16:creationId xmlns:a16="http://schemas.microsoft.com/office/drawing/2014/main" id="{37945B25-F9BF-94A4-975E-B9872578D46A}"/>
              </a:ext>
            </a:extLst>
          </p:cNvPr>
          <p:cNvSpPr>
            <a:spLocks noGrp="1"/>
          </p:cNvSpPr>
          <p:nvPr>
            <p:ph type="sldNum" sz="quarter" idx="12"/>
          </p:nvPr>
        </p:nvSpPr>
        <p:spPr/>
        <p:txBody>
          <a:bodyPr/>
          <a:lstStyle/>
          <a:p>
            <a:fld id="{DB156E10-B3DB-CB42-894C-E44038C8B0C4}" type="slidenum">
              <a:rPr lang="en-TW" smtClean="0"/>
              <a:t>11</a:t>
            </a:fld>
            <a:endParaRPr lang="en-TW"/>
          </a:p>
        </p:txBody>
      </p:sp>
      <p:sp>
        <p:nvSpPr>
          <p:cNvPr id="6" name="TextBox 5">
            <a:extLst>
              <a:ext uri="{FF2B5EF4-FFF2-40B4-BE49-F238E27FC236}">
                <a16:creationId xmlns:a16="http://schemas.microsoft.com/office/drawing/2014/main" id="{1E1DC5F1-2DD9-EE52-CECF-F93E35B9F155}"/>
              </a:ext>
            </a:extLst>
          </p:cNvPr>
          <p:cNvSpPr txBox="1"/>
          <p:nvPr/>
        </p:nvSpPr>
        <p:spPr>
          <a:xfrm>
            <a:off x="716691" y="3903135"/>
            <a:ext cx="5553732" cy="23083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Do </a:t>
            </a:r>
            <a:r>
              <a:rPr lang="zh-TW" sz="2400" dirty="0"/>
              <a:t>layer</a:t>
            </a:r>
            <a:r>
              <a:rPr lang="en-US" altLang="zh-TW" sz="2400" dirty="0"/>
              <a:t> </a:t>
            </a:r>
            <a:r>
              <a:rPr lang="zh-TW" sz="2400" dirty="0"/>
              <a:t>normalization </a:t>
            </a:r>
            <a:r>
              <a:rPr lang="en-US" altLang="zh-TW" sz="2400" dirty="0"/>
              <a:t>and </a:t>
            </a:r>
            <a:r>
              <a:rPr lang="zh-TW" sz="2400" dirty="0"/>
              <a:t>feed-forward blocks </a:t>
            </a:r>
            <a:r>
              <a:rPr lang="en-US" altLang="zh-TW" sz="2400" b="1" dirty="0"/>
              <a:t>before</a:t>
            </a:r>
            <a:r>
              <a:rPr lang="en-US" altLang="zh-TW" sz="2400" dirty="0"/>
              <a:t> applying </a:t>
            </a:r>
            <a:r>
              <a:rPr lang="zh-TW" sz="2400" b="1" dirty="0"/>
              <a:t>multi-head self-attention </a:t>
            </a:r>
            <a:r>
              <a:rPr lang="en-US" altLang="zh-TW" sz="2400" dirty="0"/>
              <a:t>instead of </a:t>
            </a:r>
            <a:r>
              <a:rPr lang="en-US" altLang="zh-TW" sz="2400" b="1" dirty="0"/>
              <a:t>after</a:t>
            </a:r>
            <a:r>
              <a:rPr lang="en-US" altLang="zh-TW" sz="2400" dirty="0"/>
              <a:t>.</a:t>
            </a:r>
          </a:p>
          <a:p>
            <a:pPr marL="285750" indent="-285750">
              <a:buFont typeface="Arial" panose="020B0604020202020204" pitchFamily="34" charset="0"/>
              <a:buChar char="•"/>
            </a:pPr>
            <a:r>
              <a:rPr lang="en-TW" sz="2400" dirty="0"/>
              <a:t>Need to find out the input format and whether our datas could be the input.</a:t>
            </a:r>
          </a:p>
          <a:p>
            <a:endParaRPr lang="en-TW" sz="2400" dirty="0"/>
          </a:p>
        </p:txBody>
      </p:sp>
    </p:spTree>
    <p:extLst>
      <p:ext uri="{BB962C8B-B14F-4D97-AF65-F5344CB8AC3E}">
        <p14:creationId xmlns:p14="http://schemas.microsoft.com/office/powerpoint/2010/main" val="249800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err="1">
                <a:solidFill>
                  <a:srgbClr val="121212"/>
                </a:solidFill>
                <a:effectLst/>
              </a:rPr>
              <a:t>Graphormer</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253331"/>
            <a:ext cx="10515600" cy="4351338"/>
          </a:xfrm>
        </p:spPr>
        <p:txBody>
          <a:bodyPr/>
          <a:lstStyle/>
          <a:p>
            <a:pPr marL="0" indent="0">
              <a:buNone/>
            </a:pPr>
            <a:endParaRPr lang="en-US" dirty="0">
              <a:hlinkClick r:id="rId2"/>
            </a:endParaRPr>
          </a:p>
          <a:p>
            <a:r>
              <a:rPr lang="en-US" dirty="0">
                <a:hlinkClick r:id="rId3"/>
              </a:rPr>
              <a:t>Paper</a:t>
            </a:r>
            <a:r>
              <a:rPr lang="en-US" dirty="0"/>
              <a:t> </a:t>
            </a:r>
          </a:p>
          <a:p>
            <a:r>
              <a:rPr lang="en-US" dirty="0">
                <a:hlinkClick r:id="rId2"/>
              </a:rPr>
              <a:t>Explanation of the paper</a:t>
            </a:r>
            <a:endParaRPr lang="en-US" dirty="0"/>
          </a:p>
          <a:p>
            <a:r>
              <a:rPr lang="en-US" dirty="0">
                <a:hlinkClick r:id="rId4"/>
              </a:rPr>
              <a:t>How to use Graphormer to train a graph classification</a:t>
            </a:r>
            <a:endParaRPr lang="en-US" dirty="0"/>
          </a:p>
          <a:p>
            <a:endParaRPr lang="en-TW" dirty="0"/>
          </a:p>
        </p:txBody>
      </p:sp>
      <p:sp>
        <p:nvSpPr>
          <p:cNvPr id="4" name="Slide Number Placeholder 3">
            <a:extLst>
              <a:ext uri="{FF2B5EF4-FFF2-40B4-BE49-F238E27FC236}">
                <a16:creationId xmlns:a16="http://schemas.microsoft.com/office/drawing/2014/main" id="{EAF6C1A0-F8A6-7D6F-FBAE-D11AE4348A24}"/>
              </a:ext>
            </a:extLst>
          </p:cNvPr>
          <p:cNvSpPr>
            <a:spLocks noGrp="1"/>
          </p:cNvSpPr>
          <p:nvPr>
            <p:ph type="sldNum" sz="quarter" idx="12"/>
          </p:nvPr>
        </p:nvSpPr>
        <p:spPr/>
        <p:txBody>
          <a:bodyPr/>
          <a:lstStyle/>
          <a:p>
            <a:fld id="{DB156E10-B3DB-CB42-894C-E44038C8B0C4}" type="slidenum">
              <a:rPr lang="en-TW" smtClean="0"/>
              <a:t>12</a:t>
            </a:fld>
            <a:endParaRPr lang="en-TW"/>
          </a:p>
        </p:txBody>
      </p:sp>
    </p:spTree>
    <p:extLst>
      <p:ext uri="{BB962C8B-B14F-4D97-AF65-F5344CB8AC3E}">
        <p14:creationId xmlns:p14="http://schemas.microsoft.com/office/powerpoint/2010/main" val="274522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dirty="0">
                <a:solidFill>
                  <a:srgbClr val="121212"/>
                </a:solidFill>
              </a:rPr>
              <a:t>O</a:t>
            </a:r>
            <a:r>
              <a:rPr lang="en-US" b="1" i="0" u="none" strike="noStrike" dirty="0">
                <a:solidFill>
                  <a:srgbClr val="121212"/>
                </a:solidFill>
                <a:effectLst/>
              </a:rPr>
              <a:t>thers may be useful</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690688"/>
            <a:ext cx="10515600" cy="4351338"/>
          </a:xfrm>
        </p:spPr>
        <p:txBody>
          <a:bodyPr/>
          <a:lstStyle/>
          <a:p>
            <a:r>
              <a:rPr lang="en-US" b="1" i="0" u="none" strike="noStrike" dirty="0">
                <a:solidFill>
                  <a:srgbClr val="212529"/>
                </a:solidFill>
                <a:effectLst/>
              </a:rPr>
              <a:t>Graph Transformer </a:t>
            </a:r>
            <a:r>
              <a:rPr lang="en-US" i="0" u="none" strike="noStrike" dirty="0">
                <a:solidFill>
                  <a:srgbClr val="212529"/>
                </a:solidFill>
                <a:effectLst/>
              </a:rPr>
              <a:t>– improvement of the GNN</a:t>
            </a:r>
          </a:p>
          <a:p>
            <a:r>
              <a:rPr lang="en-US" b="1" i="0" u="none" strike="noStrike" dirty="0">
                <a:solidFill>
                  <a:srgbClr val="212529"/>
                </a:solidFill>
                <a:effectLst/>
              </a:rPr>
              <a:t>Graph attention network (GAT)</a:t>
            </a:r>
            <a:r>
              <a:rPr lang="en-US" i="0" u="none" strike="noStrike" dirty="0">
                <a:solidFill>
                  <a:srgbClr val="212529"/>
                </a:solidFill>
                <a:effectLst/>
              </a:rPr>
              <a:t> for node classification</a:t>
            </a:r>
            <a:r>
              <a:rPr lang="en-US" i="0" u="none" strike="noStrike" dirty="0">
                <a:solidFill>
                  <a:srgbClr val="121212"/>
                </a:solidFill>
                <a:effectLst/>
              </a:rPr>
              <a:t> </a:t>
            </a:r>
          </a:p>
          <a:p>
            <a:r>
              <a:rPr lang="en-TW" b="1" dirty="0"/>
              <a:t>Multilabel graph classification</a:t>
            </a:r>
            <a:r>
              <a:rPr lang="en-TW" dirty="0"/>
              <a:t> using </a:t>
            </a:r>
            <a:r>
              <a:rPr lang="en-US" dirty="0"/>
              <a:t>GAT</a:t>
            </a:r>
          </a:p>
          <a:p>
            <a:endParaRPr lang="en-US" i="0" u="none" strike="noStrike" dirty="0">
              <a:solidFill>
                <a:srgbClr val="121212"/>
              </a:solidFill>
              <a:effectLst/>
            </a:endParaRPr>
          </a:p>
          <a:p>
            <a:r>
              <a:rPr lang="en-US" dirty="0">
                <a:solidFill>
                  <a:srgbClr val="121212"/>
                </a:solidFill>
              </a:rPr>
              <a:t>MULTIHEADATTENTION</a:t>
            </a:r>
          </a:p>
          <a:p>
            <a:r>
              <a:rPr lang="en-TW" dirty="0"/>
              <a:t>Self-attention does not need O(n^2) memory</a:t>
            </a:r>
            <a:r>
              <a:rPr lang="en-US" dirty="0">
                <a:solidFill>
                  <a:srgbClr val="121212"/>
                </a:solidFill>
              </a:rPr>
              <a:t> </a:t>
            </a:r>
            <a:endParaRPr lang="en-US" i="0" u="none" strike="noStrike" dirty="0">
              <a:solidFill>
                <a:srgbClr val="121212"/>
              </a:solidFill>
              <a:effectLst/>
            </a:endParaRPr>
          </a:p>
          <a:p>
            <a:endParaRPr lang="en-TW" dirty="0"/>
          </a:p>
          <a:p>
            <a:endParaRPr lang="en-TW" dirty="0"/>
          </a:p>
        </p:txBody>
      </p:sp>
      <p:sp>
        <p:nvSpPr>
          <p:cNvPr id="4" name="Slide Number Placeholder 3">
            <a:extLst>
              <a:ext uri="{FF2B5EF4-FFF2-40B4-BE49-F238E27FC236}">
                <a16:creationId xmlns:a16="http://schemas.microsoft.com/office/drawing/2014/main" id="{EAF6C1A0-F8A6-7D6F-FBAE-D11AE4348A24}"/>
              </a:ext>
            </a:extLst>
          </p:cNvPr>
          <p:cNvSpPr>
            <a:spLocks noGrp="1"/>
          </p:cNvSpPr>
          <p:nvPr>
            <p:ph type="sldNum" sz="quarter" idx="12"/>
          </p:nvPr>
        </p:nvSpPr>
        <p:spPr/>
        <p:txBody>
          <a:bodyPr/>
          <a:lstStyle/>
          <a:p>
            <a:fld id="{DB156E10-B3DB-CB42-894C-E44038C8B0C4}" type="slidenum">
              <a:rPr lang="en-TW" smtClean="0"/>
              <a:t>13</a:t>
            </a:fld>
            <a:endParaRPr lang="en-TW"/>
          </a:p>
        </p:txBody>
      </p:sp>
    </p:spTree>
    <p:extLst>
      <p:ext uri="{BB962C8B-B14F-4D97-AF65-F5344CB8AC3E}">
        <p14:creationId xmlns:p14="http://schemas.microsoft.com/office/powerpoint/2010/main" val="222955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r>
              <a:rPr lang="en-TW" b="1" dirty="0"/>
              <a:t>Future Plan</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14</a:t>
            </a:fld>
            <a:endParaRPr lang="en-TW"/>
          </a:p>
        </p:txBody>
      </p:sp>
    </p:spTree>
    <p:extLst>
      <p:ext uri="{BB962C8B-B14F-4D97-AF65-F5344CB8AC3E}">
        <p14:creationId xmlns:p14="http://schemas.microsoft.com/office/powerpoint/2010/main" val="166633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a:solidFill>
                  <a:srgbClr val="121212"/>
                </a:solidFill>
                <a:effectLst/>
              </a:rPr>
              <a:t>Plan of Next Week</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690688"/>
            <a:ext cx="10515600" cy="4351338"/>
          </a:xfrm>
        </p:spPr>
        <p:txBody>
          <a:bodyPr/>
          <a:lstStyle/>
          <a:p>
            <a:r>
              <a:rPr lang="en-TW" dirty="0"/>
              <a:t>For </a:t>
            </a:r>
            <a:r>
              <a:rPr lang="en-TW" b="1" dirty="0"/>
              <a:t>TRAM</a:t>
            </a:r>
          </a:p>
          <a:p>
            <a:pPr lvl="1"/>
            <a:r>
              <a:rPr lang="en-TW" dirty="0"/>
              <a:t>Try to use the real dataset to upload and then labeled them</a:t>
            </a:r>
          </a:p>
          <a:p>
            <a:pPr marL="457200" lvl="1" indent="0">
              <a:buNone/>
            </a:pPr>
            <a:endParaRPr lang="en-TW" dirty="0"/>
          </a:p>
          <a:p>
            <a:r>
              <a:rPr lang="en-TW" dirty="0"/>
              <a:t>For </a:t>
            </a:r>
            <a:r>
              <a:rPr lang="en-TW" b="1" dirty="0"/>
              <a:t>Model</a:t>
            </a:r>
          </a:p>
          <a:p>
            <a:pPr lvl="1"/>
            <a:r>
              <a:rPr lang="en-TW" dirty="0"/>
              <a:t>Find out what the input of the Graphormer should be</a:t>
            </a:r>
          </a:p>
          <a:p>
            <a:pPr lvl="1"/>
            <a:r>
              <a:rPr lang="en-TW" dirty="0"/>
              <a:t>If Graphmor is feasible, read the paper </a:t>
            </a:r>
          </a:p>
          <a:p>
            <a:pPr lvl="1"/>
            <a:r>
              <a:rPr lang="en-TW" dirty="0"/>
              <a:t>Try to implement or use the simplest model</a:t>
            </a:r>
            <a:r>
              <a:rPr lang="zh-TW" altLang="en-US" dirty="0"/>
              <a:t> </a:t>
            </a:r>
            <a:r>
              <a:rPr lang="en-US" altLang="zh-TW" dirty="0"/>
              <a:t>to train</a:t>
            </a:r>
          </a:p>
          <a:p>
            <a:pPr lvl="1"/>
            <a:endParaRPr lang="en-US" altLang="zh-TW" dirty="0"/>
          </a:p>
          <a:p>
            <a:pPr lvl="1"/>
            <a:r>
              <a:rPr lang="en-US" altLang="zh-TW" dirty="0"/>
              <a:t>if </a:t>
            </a:r>
            <a:r>
              <a:rPr lang="en-US" altLang="zh-TW" dirty="0" err="1"/>
              <a:t>Graphormer</a:t>
            </a:r>
            <a:r>
              <a:rPr lang="en-US" altLang="zh-TW" dirty="0"/>
              <a:t> is not feasible, try some more models</a:t>
            </a:r>
            <a:endParaRPr lang="en-TW" dirty="0"/>
          </a:p>
        </p:txBody>
      </p:sp>
      <p:sp>
        <p:nvSpPr>
          <p:cNvPr id="4" name="Slide Number Placeholder 3">
            <a:extLst>
              <a:ext uri="{FF2B5EF4-FFF2-40B4-BE49-F238E27FC236}">
                <a16:creationId xmlns:a16="http://schemas.microsoft.com/office/drawing/2014/main" id="{EAF6C1A0-F8A6-7D6F-FBAE-D11AE4348A24}"/>
              </a:ext>
            </a:extLst>
          </p:cNvPr>
          <p:cNvSpPr>
            <a:spLocks noGrp="1"/>
          </p:cNvSpPr>
          <p:nvPr>
            <p:ph type="sldNum" sz="quarter" idx="12"/>
          </p:nvPr>
        </p:nvSpPr>
        <p:spPr/>
        <p:txBody>
          <a:bodyPr/>
          <a:lstStyle/>
          <a:p>
            <a:fld id="{DB156E10-B3DB-CB42-894C-E44038C8B0C4}" type="slidenum">
              <a:rPr lang="en-TW" smtClean="0"/>
              <a:t>15</a:t>
            </a:fld>
            <a:endParaRPr lang="en-TW"/>
          </a:p>
        </p:txBody>
      </p:sp>
    </p:spTree>
    <p:extLst>
      <p:ext uri="{BB962C8B-B14F-4D97-AF65-F5344CB8AC3E}">
        <p14:creationId xmlns:p14="http://schemas.microsoft.com/office/powerpoint/2010/main" val="388588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r>
              <a:rPr lang="en-TW" b="1" dirty="0"/>
              <a:t>Appendix</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16</a:t>
            </a:fld>
            <a:endParaRPr lang="en-TW"/>
          </a:p>
        </p:txBody>
      </p:sp>
    </p:spTree>
    <p:extLst>
      <p:ext uri="{BB962C8B-B14F-4D97-AF65-F5344CB8AC3E}">
        <p14:creationId xmlns:p14="http://schemas.microsoft.com/office/powerpoint/2010/main" val="250157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8B64-C1F6-066C-A648-21EF8E0F6DB9}"/>
              </a:ext>
            </a:extLst>
          </p:cNvPr>
          <p:cNvSpPr>
            <a:spLocks noGrp="1"/>
          </p:cNvSpPr>
          <p:nvPr>
            <p:ph type="title"/>
          </p:nvPr>
        </p:nvSpPr>
        <p:spPr/>
        <p:txBody>
          <a:bodyPr/>
          <a:lstStyle/>
          <a:p>
            <a:r>
              <a:rPr lang="en-TW" b="1" dirty="0"/>
              <a:t>List of Models and Useful Techniques</a:t>
            </a:r>
          </a:p>
        </p:txBody>
      </p:sp>
      <p:sp>
        <p:nvSpPr>
          <p:cNvPr id="3" name="Content Placeholder 2">
            <a:extLst>
              <a:ext uri="{FF2B5EF4-FFF2-40B4-BE49-F238E27FC236}">
                <a16:creationId xmlns:a16="http://schemas.microsoft.com/office/drawing/2014/main" id="{F519DC01-AE14-4C93-81EA-BE7102D9B4BB}"/>
              </a:ext>
            </a:extLst>
          </p:cNvPr>
          <p:cNvSpPr>
            <a:spLocks noGrp="1"/>
          </p:cNvSpPr>
          <p:nvPr>
            <p:ph idx="1"/>
          </p:nvPr>
        </p:nvSpPr>
        <p:spPr/>
        <p:txBody>
          <a:bodyPr/>
          <a:lstStyle/>
          <a:p>
            <a:r>
              <a:rPr lang="en-US" i="0" u="none" strike="noStrike" dirty="0" err="1">
                <a:solidFill>
                  <a:srgbClr val="121212"/>
                </a:solidFill>
                <a:effectLst/>
              </a:rPr>
              <a:t>Graphormer</a:t>
            </a:r>
            <a:endParaRPr lang="en-US" dirty="0">
              <a:solidFill>
                <a:srgbClr val="121212"/>
              </a:solidFill>
            </a:endParaRPr>
          </a:p>
          <a:p>
            <a:r>
              <a:rPr lang="en-US" i="0" u="none" strike="noStrike" dirty="0">
                <a:solidFill>
                  <a:srgbClr val="121212"/>
                </a:solidFill>
                <a:effectLst/>
              </a:rPr>
              <a:t>Graph Transformer</a:t>
            </a:r>
          </a:p>
          <a:p>
            <a:r>
              <a:rPr lang="en-US" i="0" u="none" strike="noStrike" dirty="0">
                <a:solidFill>
                  <a:srgbClr val="212529"/>
                </a:solidFill>
                <a:effectLst/>
              </a:rPr>
              <a:t>Graph attention network (GAT) for node classification</a:t>
            </a:r>
            <a:r>
              <a:rPr lang="en-US" i="0" u="none" strike="noStrike" dirty="0">
                <a:solidFill>
                  <a:srgbClr val="121212"/>
                </a:solidFill>
                <a:effectLst/>
              </a:rPr>
              <a:t> </a:t>
            </a:r>
          </a:p>
          <a:p>
            <a:r>
              <a:rPr lang="en-TW" dirty="0"/>
              <a:t>Multilabel graph classification using graph attention networks</a:t>
            </a:r>
            <a:endParaRPr lang="en-US" i="0" u="none" strike="noStrike" dirty="0">
              <a:solidFill>
                <a:srgbClr val="121212"/>
              </a:solidFill>
              <a:effectLst/>
            </a:endParaRPr>
          </a:p>
          <a:p>
            <a:r>
              <a:rPr lang="en-US" dirty="0">
                <a:solidFill>
                  <a:srgbClr val="121212"/>
                </a:solidFill>
              </a:rPr>
              <a:t>MULTIHEADATTENTION</a:t>
            </a:r>
            <a:endParaRPr lang="en-US" i="0" u="none" strike="noStrike" dirty="0">
              <a:solidFill>
                <a:srgbClr val="121212"/>
              </a:solidFill>
              <a:effectLst/>
            </a:endParaRPr>
          </a:p>
          <a:p>
            <a:endParaRPr lang="en-US" dirty="0">
              <a:solidFill>
                <a:srgbClr val="121212"/>
              </a:solidFill>
            </a:endParaRPr>
          </a:p>
          <a:p>
            <a:r>
              <a:rPr lang="en-TW" dirty="0"/>
              <a:t>Self-attention does not need O(n^2) memory</a:t>
            </a:r>
            <a:r>
              <a:rPr lang="en-US" dirty="0">
                <a:solidFill>
                  <a:srgbClr val="121212"/>
                </a:solidFill>
              </a:rPr>
              <a:t> </a:t>
            </a:r>
            <a:endParaRPr lang="en-US" i="0" u="none" strike="noStrike" dirty="0">
              <a:solidFill>
                <a:srgbClr val="121212"/>
              </a:solidFill>
              <a:effectLst/>
            </a:endParaRPr>
          </a:p>
          <a:p>
            <a:endParaRPr lang="en-TW" dirty="0"/>
          </a:p>
        </p:txBody>
      </p:sp>
      <p:sp>
        <p:nvSpPr>
          <p:cNvPr id="4" name="Slide Number Placeholder 3">
            <a:extLst>
              <a:ext uri="{FF2B5EF4-FFF2-40B4-BE49-F238E27FC236}">
                <a16:creationId xmlns:a16="http://schemas.microsoft.com/office/drawing/2014/main" id="{73A7F04C-1209-6922-721F-1AC92FDEFB06}"/>
              </a:ext>
            </a:extLst>
          </p:cNvPr>
          <p:cNvSpPr>
            <a:spLocks noGrp="1"/>
          </p:cNvSpPr>
          <p:nvPr>
            <p:ph type="sldNum" sz="quarter" idx="12"/>
          </p:nvPr>
        </p:nvSpPr>
        <p:spPr/>
        <p:txBody>
          <a:bodyPr/>
          <a:lstStyle/>
          <a:p>
            <a:fld id="{DB156E10-B3DB-CB42-894C-E44038C8B0C4}" type="slidenum">
              <a:rPr lang="en-TW" smtClean="0"/>
              <a:t>17</a:t>
            </a:fld>
            <a:endParaRPr lang="en-TW"/>
          </a:p>
        </p:txBody>
      </p:sp>
    </p:spTree>
    <p:extLst>
      <p:ext uri="{BB962C8B-B14F-4D97-AF65-F5344CB8AC3E}">
        <p14:creationId xmlns:p14="http://schemas.microsoft.com/office/powerpoint/2010/main" val="308461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dirty="0" err="1">
                <a:solidFill>
                  <a:srgbClr val="121212"/>
                </a:solidFill>
                <a:effectLst/>
              </a:rPr>
              <a:t>Graphormer’s</a:t>
            </a:r>
            <a:r>
              <a:rPr lang="en-US" b="1" i="0" u="none" strike="noStrike" dirty="0">
                <a:solidFill>
                  <a:srgbClr val="121212"/>
                </a:solidFill>
                <a:effectLst/>
              </a:rPr>
              <a:t> Input</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502355"/>
            <a:ext cx="11030858" cy="1549524"/>
          </a:xfrm>
        </p:spPr>
        <p:txBody>
          <a:bodyPr>
            <a:noAutofit/>
          </a:bodyPr>
          <a:lstStyle/>
          <a:p>
            <a:r>
              <a:rPr lang="en-US" sz="2400" dirty="0">
                <a:effectLst/>
                <a:latin typeface="NimbusRomNo9L"/>
              </a:rPr>
              <a:t>By using the centrality encoding in the input, the </a:t>
            </a:r>
            <a:r>
              <a:rPr lang="en-US" sz="2400" dirty="0" err="1">
                <a:effectLst/>
                <a:latin typeface="NimbusRomNo9L"/>
              </a:rPr>
              <a:t>softmax</a:t>
            </a:r>
            <a:r>
              <a:rPr lang="en-US" sz="2400" dirty="0">
                <a:effectLst/>
                <a:latin typeface="NimbusRomNo9L"/>
              </a:rPr>
              <a:t> attention can catch the node importance signal in the queries and the keys. </a:t>
            </a:r>
          </a:p>
          <a:p>
            <a:r>
              <a:rPr lang="en-US" sz="2400" dirty="0"/>
              <a:t>Someone use the </a:t>
            </a:r>
            <a:r>
              <a:rPr lang="en-US" sz="2400" b="1" dirty="0" err="1"/>
              <a:t>ogbg-mohiv</a:t>
            </a:r>
            <a:r>
              <a:rPr lang="en-US" sz="2400" b="0" i="0" u="none" strike="noStrike" dirty="0">
                <a:solidFill>
                  <a:srgbClr val="111827"/>
                </a:solidFill>
                <a:effectLst/>
                <a:latin typeface="Charter" panose="02040503050506020203" pitchFamily="18" charset="0"/>
              </a:rPr>
              <a:t> dataset </a:t>
            </a:r>
            <a:endParaRPr lang="en-US" sz="2400" dirty="0"/>
          </a:p>
          <a:p>
            <a:endParaRPr lang="en-US" sz="2400" dirty="0"/>
          </a:p>
        </p:txBody>
      </p:sp>
      <p:pic>
        <p:nvPicPr>
          <p:cNvPr id="6" name="Picture 5">
            <a:extLst>
              <a:ext uri="{FF2B5EF4-FFF2-40B4-BE49-F238E27FC236}">
                <a16:creationId xmlns:a16="http://schemas.microsoft.com/office/drawing/2014/main" id="{0F91CE2F-FC88-20D9-D8CA-9A6DEBDD9C8E}"/>
              </a:ext>
            </a:extLst>
          </p:cNvPr>
          <p:cNvPicPr>
            <a:picLocks noChangeAspect="1"/>
          </p:cNvPicPr>
          <p:nvPr/>
        </p:nvPicPr>
        <p:blipFill>
          <a:blip r:embed="rId3"/>
          <a:stretch>
            <a:fillRect/>
          </a:stretch>
        </p:blipFill>
        <p:spPr>
          <a:xfrm>
            <a:off x="1877348" y="3175504"/>
            <a:ext cx="7772400" cy="3317371"/>
          </a:xfrm>
          <a:prstGeom prst="rect">
            <a:avLst/>
          </a:prstGeom>
        </p:spPr>
      </p:pic>
      <p:sp>
        <p:nvSpPr>
          <p:cNvPr id="4" name="Slide Number Placeholder 3">
            <a:extLst>
              <a:ext uri="{FF2B5EF4-FFF2-40B4-BE49-F238E27FC236}">
                <a16:creationId xmlns:a16="http://schemas.microsoft.com/office/drawing/2014/main" id="{A75505DC-0379-7121-7C89-3D4A9F1AFB12}"/>
              </a:ext>
            </a:extLst>
          </p:cNvPr>
          <p:cNvSpPr>
            <a:spLocks noGrp="1"/>
          </p:cNvSpPr>
          <p:nvPr>
            <p:ph type="sldNum" sz="quarter" idx="12"/>
          </p:nvPr>
        </p:nvSpPr>
        <p:spPr/>
        <p:txBody>
          <a:bodyPr/>
          <a:lstStyle/>
          <a:p>
            <a:fld id="{DB156E10-B3DB-CB42-894C-E44038C8B0C4}" type="slidenum">
              <a:rPr lang="en-TW" smtClean="0"/>
              <a:t>18</a:t>
            </a:fld>
            <a:endParaRPr lang="en-TW"/>
          </a:p>
        </p:txBody>
      </p:sp>
    </p:spTree>
    <p:extLst>
      <p:ext uri="{BB962C8B-B14F-4D97-AF65-F5344CB8AC3E}">
        <p14:creationId xmlns:p14="http://schemas.microsoft.com/office/powerpoint/2010/main" val="542931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726441" y="245480"/>
            <a:ext cx="10515600" cy="1325563"/>
          </a:xfrm>
        </p:spPr>
        <p:txBody>
          <a:bodyPr/>
          <a:lstStyle/>
          <a:p>
            <a:r>
              <a:rPr lang="en-US" b="1" i="0" u="none" strike="noStrike" dirty="0" err="1">
                <a:solidFill>
                  <a:srgbClr val="121212"/>
                </a:solidFill>
                <a:effectLst/>
              </a:rPr>
              <a:t>Graphormer’s</a:t>
            </a:r>
            <a:r>
              <a:rPr lang="en-US" b="1" i="0" u="none" strike="noStrike" dirty="0">
                <a:solidFill>
                  <a:srgbClr val="121212"/>
                </a:solidFill>
                <a:effectLst/>
              </a:rPr>
              <a:t> Implementation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726441" y="1708832"/>
            <a:ext cx="11030858" cy="1549524"/>
          </a:xfrm>
        </p:spPr>
        <p:txBody>
          <a:bodyPr>
            <a:noAutofit/>
          </a:bodyPr>
          <a:lstStyle/>
          <a:p>
            <a:r>
              <a:rPr lang="en-US" dirty="0"/>
              <a:t>Based on the classic Transformer</a:t>
            </a:r>
            <a:r>
              <a:rPr lang="zh-TW" altLang="en-US" dirty="0"/>
              <a:t> </a:t>
            </a:r>
            <a:r>
              <a:rPr lang="en-US" altLang="zh-TW" dirty="0"/>
              <a:t>-&gt; do I think the input may be same as the transformer(embedding).</a:t>
            </a:r>
            <a:endParaRPr lang="en-TW" dirty="0"/>
          </a:p>
        </p:txBody>
      </p:sp>
      <p:pic>
        <p:nvPicPr>
          <p:cNvPr id="9" name="Picture 8">
            <a:extLst>
              <a:ext uri="{FF2B5EF4-FFF2-40B4-BE49-F238E27FC236}">
                <a16:creationId xmlns:a16="http://schemas.microsoft.com/office/drawing/2014/main" id="{5245A886-F5B4-4B9B-6804-35B36DACDB4B}"/>
              </a:ext>
            </a:extLst>
          </p:cNvPr>
          <p:cNvPicPr>
            <a:picLocks noChangeAspect="1"/>
          </p:cNvPicPr>
          <p:nvPr/>
        </p:nvPicPr>
        <p:blipFill>
          <a:blip r:embed="rId3"/>
          <a:stretch>
            <a:fillRect/>
          </a:stretch>
        </p:blipFill>
        <p:spPr>
          <a:xfrm>
            <a:off x="2209800" y="2907882"/>
            <a:ext cx="7772400" cy="2933700"/>
          </a:xfrm>
          <a:prstGeom prst="rect">
            <a:avLst/>
          </a:prstGeom>
        </p:spPr>
      </p:pic>
      <p:sp>
        <p:nvSpPr>
          <p:cNvPr id="4" name="Slide Number Placeholder 3">
            <a:extLst>
              <a:ext uri="{FF2B5EF4-FFF2-40B4-BE49-F238E27FC236}">
                <a16:creationId xmlns:a16="http://schemas.microsoft.com/office/drawing/2014/main" id="{E9351164-F339-4F89-DA4F-DD9E83596F1D}"/>
              </a:ext>
            </a:extLst>
          </p:cNvPr>
          <p:cNvSpPr>
            <a:spLocks noGrp="1"/>
          </p:cNvSpPr>
          <p:nvPr>
            <p:ph type="sldNum" sz="quarter" idx="12"/>
          </p:nvPr>
        </p:nvSpPr>
        <p:spPr/>
        <p:txBody>
          <a:bodyPr/>
          <a:lstStyle/>
          <a:p>
            <a:fld id="{DB156E10-B3DB-CB42-894C-E44038C8B0C4}" type="slidenum">
              <a:rPr lang="en-TW" smtClean="0"/>
              <a:t>19</a:t>
            </a:fld>
            <a:endParaRPr lang="en-TW"/>
          </a:p>
        </p:txBody>
      </p:sp>
    </p:spTree>
    <p:extLst>
      <p:ext uri="{BB962C8B-B14F-4D97-AF65-F5344CB8AC3E}">
        <p14:creationId xmlns:p14="http://schemas.microsoft.com/office/powerpoint/2010/main" val="340608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838200" y="207963"/>
            <a:ext cx="10515600" cy="1325563"/>
          </a:xfrm>
        </p:spPr>
        <p:txBody>
          <a:bodyPr/>
          <a:lstStyle/>
          <a:p>
            <a:r>
              <a:rPr lang="en-TW"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38200" y="1690688"/>
            <a:ext cx="10515600" cy="4351338"/>
          </a:xfrm>
        </p:spPr>
        <p:txBody>
          <a:bodyPr>
            <a:normAutofit lnSpcReduction="10000"/>
          </a:bodyPr>
          <a:lstStyle/>
          <a:p>
            <a:r>
              <a:rPr lang="en-TW" b="1" dirty="0"/>
              <a:t>TRAM</a:t>
            </a:r>
          </a:p>
          <a:p>
            <a:pPr lvl="1"/>
            <a:r>
              <a:rPr lang="en-TW" dirty="0"/>
              <a:t>What’s TRAM</a:t>
            </a:r>
          </a:p>
          <a:p>
            <a:pPr lvl="1"/>
            <a:r>
              <a:rPr lang="en-TW" dirty="0"/>
              <a:t>How to use TRAM</a:t>
            </a:r>
          </a:p>
          <a:p>
            <a:pPr lvl="1"/>
            <a:r>
              <a:rPr lang="en-TW" dirty="0"/>
              <a:t>My automation code</a:t>
            </a:r>
          </a:p>
          <a:p>
            <a:pPr marL="0" indent="0">
              <a:buNone/>
            </a:pPr>
            <a:endParaRPr lang="en-TW" dirty="0"/>
          </a:p>
          <a:p>
            <a:r>
              <a:rPr lang="en-TW" b="1" dirty="0"/>
              <a:t>Finding the models</a:t>
            </a:r>
          </a:p>
          <a:p>
            <a:pPr lvl="1"/>
            <a:r>
              <a:rPr lang="en-TW" dirty="0"/>
              <a:t>My task</a:t>
            </a:r>
            <a:endParaRPr lang="en-TW" b="1" dirty="0"/>
          </a:p>
          <a:p>
            <a:pPr lvl="1"/>
            <a:r>
              <a:rPr lang="en-TW" dirty="0"/>
              <a:t>Graphormer</a:t>
            </a:r>
          </a:p>
          <a:p>
            <a:pPr lvl="1"/>
            <a:r>
              <a:rPr lang="en-TW" dirty="0"/>
              <a:t>Others may be useful</a:t>
            </a:r>
          </a:p>
          <a:p>
            <a:pPr marL="457200" lvl="1" indent="0">
              <a:buNone/>
            </a:pPr>
            <a:endParaRPr lang="en-TW" b="1" dirty="0"/>
          </a:p>
          <a:p>
            <a:r>
              <a:rPr lang="en-TW" b="1" dirty="0"/>
              <a:t>Future Plan</a:t>
            </a:r>
          </a:p>
          <a:p>
            <a:endParaRPr lang="en-TW" dirty="0"/>
          </a:p>
          <a:p>
            <a:endParaRPr lang="en-TW" dirty="0"/>
          </a:p>
        </p:txBody>
      </p:sp>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2</a:t>
            </a:fld>
            <a:endParaRPr lang="en-TW"/>
          </a:p>
        </p:txBody>
      </p:sp>
    </p:spTree>
    <p:extLst>
      <p:ext uri="{BB962C8B-B14F-4D97-AF65-F5344CB8AC3E}">
        <p14:creationId xmlns:p14="http://schemas.microsoft.com/office/powerpoint/2010/main" val="16894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993B4B-7643-28C0-2F8B-042B5B3AF898}"/>
              </a:ext>
            </a:extLst>
          </p:cNvPr>
          <p:cNvPicPr>
            <a:picLocks noChangeAspect="1"/>
          </p:cNvPicPr>
          <p:nvPr/>
        </p:nvPicPr>
        <p:blipFill>
          <a:blip r:embed="rId3"/>
          <a:stretch>
            <a:fillRect/>
          </a:stretch>
        </p:blipFill>
        <p:spPr>
          <a:xfrm>
            <a:off x="7070261" y="0"/>
            <a:ext cx="5089244" cy="6858000"/>
          </a:xfrm>
          <a:prstGeom prst="rect">
            <a:avLst/>
          </a:prstGeom>
        </p:spPr>
      </p:pic>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540774" y="206659"/>
            <a:ext cx="10515600" cy="1325563"/>
          </a:xfrm>
        </p:spPr>
        <p:txBody>
          <a:bodyPr/>
          <a:lstStyle/>
          <a:p>
            <a:r>
              <a:rPr lang="en-US" b="1" i="0" u="none" strike="noStrike" dirty="0">
                <a:solidFill>
                  <a:srgbClr val="121212"/>
                </a:solidFill>
                <a:effectLst/>
              </a:rPr>
              <a:t>Transformer Architecture</a:t>
            </a:r>
            <a:endParaRPr lang="en-TW" dirty="0"/>
          </a:p>
        </p:txBody>
      </p:sp>
      <p:pic>
        <p:nvPicPr>
          <p:cNvPr id="5" name="Content Placeholder 4">
            <a:extLst>
              <a:ext uri="{FF2B5EF4-FFF2-40B4-BE49-F238E27FC236}">
                <a16:creationId xmlns:a16="http://schemas.microsoft.com/office/drawing/2014/main" id="{92E667DE-7E59-1778-F8D5-76676AA6310F}"/>
              </a:ext>
            </a:extLst>
          </p:cNvPr>
          <p:cNvPicPr>
            <a:picLocks noGrp="1" noChangeAspect="1"/>
          </p:cNvPicPr>
          <p:nvPr>
            <p:ph idx="1"/>
          </p:nvPr>
        </p:nvPicPr>
        <p:blipFill>
          <a:blip r:embed="rId4"/>
          <a:stretch>
            <a:fillRect/>
          </a:stretch>
        </p:blipFill>
        <p:spPr>
          <a:xfrm>
            <a:off x="403121" y="3726426"/>
            <a:ext cx="6582645" cy="2755526"/>
          </a:xfrm>
        </p:spPr>
      </p:pic>
      <p:sp>
        <p:nvSpPr>
          <p:cNvPr id="11" name="TextBox 10">
            <a:extLst>
              <a:ext uri="{FF2B5EF4-FFF2-40B4-BE49-F238E27FC236}">
                <a16:creationId xmlns:a16="http://schemas.microsoft.com/office/drawing/2014/main" id="{3AF9C921-A0E3-F918-1828-35F9949F3120}"/>
              </a:ext>
            </a:extLst>
          </p:cNvPr>
          <p:cNvSpPr txBox="1"/>
          <p:nvPr/>
        </p:nvSpPr>
        <p:spPr>
          <a:xfrm>
            <a:off x="717755" y="1606325"/>
            <a:ext cx="4210127" cy="646331"/>
          </a:xfrm>
          <a:prstGeom prst="rect">
            <a:avLst/>
          </a:prstGeom>
          <a:noFill/>
        </p:spPr>
        <p:txBody>
          <a:bodyPr wrap="none" rtlCol="0">
            <a:spAutoFit/>
          </a:bodyPr>
          <a:lstStyle/>
          <a:p>
            <a:pPr marL="285750" indent="-285750">
              <a:buFont typeface="Arial" panose="020B0604020202020204" pitchFamily="34" charset="0"/>
              <a:buChar char="•"/>
            </a:pPr>
            <a:r>
              <a:rPr lang="en-TW" dirty="0"/>
              <a:t>Input is a sequence (node’s embedding)</a:t>
            </a:r>
          </a:p>
          <a:p>
            <a:pPr marL="285750" indent="-285750">
              <a:buFont typeface="Arial" panose="020B0604020202020204" pitchFamily="34" charset="0"/>
              <a:buChar char="•"/>
            </a:pPr>
            <a:endParaRPr lang="en-TW" dirty="0"/>
          </a:p>
        </p:txBody>
      </p:sp>
      <p:sp>
        <p:nvSpPr>
          <p:cNvPr id="3" name="Slide Number Placeholder 2">
            <a:extLst>
              <a:ext uri="{FF2B5EF4-FFF2-40B4-BE49-F238E27FC236}">
                <a16:creationId xmlns:a16="http://schemas.microsoft.com/office/drawing/2014/main" id="{F83C02CF-9C74-CF2E-DE16-804190B9D4F6}"/>
              </a:ext>
            </a:extLst>
          </p:cNvPr>
          <p:cNvSpPr>
            <a:spLocks noGrp="1"/>
          </p:cNvSpPr>
          <p:nvPr>
            <p:ph type="sldNum" sz="quarter" idx="12"/>
          </p:nvPr>
        </p:nvSpPr>
        <p:spPr/>
        <p:txBody>
          <a:bodyPr/>
          <a:lstStyle/>
          <a:p>
            <a:fld id="{DB156E10-B3DB-CB42-894C-E44038C8B0C4}" type="slidenum">
              <a:rPr lang="en-TW" smtClean="0"/>
              <a:t>20</a:t>
            </a:fld>
            <a:endParaRPr lang="en-TW"/>
          </a:p>
        </p:txBody>
      </p:sp>
    </p:spTree>
    <p:extLst>
      <p:ext uri="{BB962C8B-B14F-4D97-AF65-F5344CB8AC3E}">
        <p14:creationId xmlns:p14="http://schemas.microsoft.com/office/powerpoint/2010/main" val="116366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727586" y="141047"/>
            <a:ext cx="10515600" cy="1325563"/>
          </a:xfrm>
        </p:spPr>
        <p:txBody>
          <a:bodyPr/>
          <a:lstStyle/>
          <a:p>
            <a:r>
              <a:rPr lang="en-US" b="1" i="0" u="none" strike="noStrike" dirty="0" err="1">
                <a:solidFill>
                  <a:srgbClr val="121212"/>
                </a:solidFill>
                <a:effectLst/>
              </a:rPr>
              <a:t>Graphormer’s</a:t>
            </a:r>
            <a:r>
              <a:rPr lang="en-US" b="1" i="0" u="none" strike="noStrike" dirty="0">
                <a:solidFill>
                  <a:srgbClr val="121212"/>
                </a:solidFill>
                <a:effectLst/>
              </a:rPr>
              <a:t> Encoding</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521109" y="1466610"/>
            <a:ext cx="11149781" cy="5026265"/>
          </a:xfrm>
        </p:spPr>
        <p:txBody>
          <a:bodyPr>
            <a:noAutofit/>
          </a:bodyPr>
          <a:lstStyle/>
          <a:p>
            <a:r>
              <a:rPr lang="en-US" sz="2400" dirty="0">
                <a:effectLst/>
                <a:latin typeface="NimbusRomNo9L"/>
              </a:rPr>
              <a:t>Centrality Encoding: </a:t>
            </a:r>
            <a:r>
              <a:rPr lang="en-US" sz="2400" dirty="0" err="1">
                <a:effectLst/>
                <a:latin typeface="NimbusRomNo9L"/>
              </a:rPr>
              <a:t>可能有某個</a:t>
            </a:r>
            <a:r>
              <a:rPr lang="zh-TW" altLang="en-US" sz="2400" dirty="0">
                <a:effectLst/>
                <a:latin typeface="NimbusRomNo9L"/>
              </a:rPr>
              <a:t> </a:t>
            </a:r>
            <a:r>
              <a:rPr lang="en-US" sz="2400" dirty="0">
                <a:effectLst/>
                <a:latin typeface="NimbusRomNo9L"/>
              </a:rPr>
              <a:t>node</a:t>
            </a:r>
            <a:r>
              <a:rPr lang="zh-TW" altLang="en-US" sz="2400" dirty="0">
                <a:effectLst/>
                <a:latin typeface="NimbusRomNo9L"/>
              </a:rPr>
              <a:t> </a:t>
            </a:r>
            <a:r>
              <a:rPr lang="en-US" sz="2400" dirty="0" err="1">
                <a:effectLst/>
                <a:latin typeface="NimbusRomNo9L"/>
              </a:rPr>
              <a:t>特別重要，we</a:t>
            </a:r>
            <a:r>
              <a:rPr lang="en-US" sz="2400" dirty="0">
                <a:effectLst/>
                <a:latin typeface="NimbusRomNo9L"/>
              </a:rPr>
              <a:t> simply add centrality encoding to the node features as the input. </a:t>
            </a:r>
          </a:p>
          <a:p>
            <a:pPr marL="0" indent="0">
              <a:buNone/>
            </a:pPr>
            <a:endParaRPr lang="en-US" sz="2400" dirty="0">
              <a:effectLst/>
              <a:latin typeface="NimbusRomNo9L"/>
            </a:endParaRPr>
          </a:p>
          <a:p>
            <a:r>
              <a:rPr lang="en-US" sz="2400" dirty="0">
                <a:latin typeface="NimbusRomNo9L"/>
              </a:rPr>
              <a:t>Edge Encoding in attention: </a:t>
            </a:r>
            <a:r>
              <a:rPr lang="zh-TW" altLang="en-US" sz="2400" b="0" i="0" u="none" strike="noStrike" dirty="0">
                <a:solidFill>
                  <a:srgbClr val="374151"/>
                </a:solidFill>
                <a:effectLst/>
                <a:latin typeface="+mj-lt"/>
              </a:rPr>
              <a:t>在許多圖形任務中，邊緣也具有結構特徵，例如在分子圖中，原子對之間的特徵可以描述它們之間的鍵類型。這些特徵對於圖形表示非常重要，將它們與節點特徵一起編碼到網絡中是必不可少的。在先前的研究中，主要有兩種邊編碼方法。</a:t>
            </a:r>
            <a:endParaRPr lang="en-US" altLang="zh-TW" sz="24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第一種方法是將邊特徵添加到相關節點的特徵中。</a:t>
            </a:r>
            <a:endParaRPr lang="en-US" altLang="zh-TW" sz="20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第二種方法是對於每個節點，將其相關邊的特徵與節點特徵一起在聚合中使用。</a:t>
            </a:r>
            <a:endParaRPr lang="en-US" altLang="zh-TW" sz="2000" b="0" i="0" u="none" strike="noStrike" dirty="0">
              <a:solidFill>
                <a:srgbClr val="374151"/>
              </a:solidFill>
              <a:effectLst/>
              <a:latin typeface="+mj-lt"/>
            </a:endParaRPr>
          </a:p>
          <a:p>
            <a:pPr lvl="1"/>
            <a:r>
              <a:rPr lang="zh-TW" altLang="en-US" sz="2000" b="0" i="0" u="none" strike="noStrike" dirty="0">
                <a:solidFill>
                  <a:srgbClr val="374151"/>
                </a:solidFill>
                <a:effectLst/>
                <a:latin typeface="+mj-lt"/>
              </a:rPr>
              <a:t>然而，這樣使用邊特徵只將邊的信息傳播到相關的節點，可能不是利用邊信息表示整個圖形的有效方法。 為了更好地將邊特徵編碼到注意力層中，我們在</a:t>
            </a:r>
            <a:r>
              <a:rPr lang="en-US" sz="2000" b="0" i="0" u="none" strike="noStrike" dirty="0" err="1">
                <a:solidFill>
                  <a:srgbClr val="374151"/>
                </a:solidFill>
                <a:effectLst/>
                <a:latin typeface="+mj-lt"/>
              </a:rPr>
              <a:t>Graphormer</a:t>
            </a:r>
            <a:r>
              <a:rPr lang="zh-TW" altLang="en-US" sz="2000" b="0" i="0" u="none" strike="noStrike" dirty="0">
                <a:solidFill>
                  <a:srgbClr val="374151"/>
                </a:solidFill>
                <a:effectLst/>
                <a:latin typeface="+mj-lt"/>
              </a:rPr>
              <a:t>中提出了一種新的邊編碼方法。注意機制需要估計每對節點</a:t>
            </a:r>
            <a:r>
              <a:rPr lang="en-US" altLang="zh-TW" sz="2000" b="0" i="0" u="none" strike="noStrike" dirty="0">
                <a:solidFill>
                  <a:srgbClr val="374151"/>
                </a:solidFill>
                <a:effectLst/>
                <a:latin typeface="+mj-lt"/>
              </a:rPr>
              <a:t>(</a:t>
            </a:r>
            <a:r>
              <a:rPr lang="en-US" sz="2000" b="0" i="0" u="none" strike="noStrike" dirty="0">
                <a:solidFill>
                  <a:srgbClr val="374151"/>
                </a:solidFill>
                <a:effectLst/>
                <a:latin typeface="+mj-lt"/>
              </a:rPr>
              <a:t>vi, </a:t>
            </a:r>
            <a:r>
              <a:rPr lang="en-US" sz="2000" b="0" i="0" u="none" strike="noStrike" dirty="0" err="1">
                <a:solidFill>
                  <a:srgbClr val="374151"/>
                </a:solidFill>
                <a:effectLst/>
                <a:latin typeface="+mj-lt"/>
              </a:rPr>
              <a:t>vj</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之間的相關性，我們認為連接它們的邊應該在相關性中考慮，就像</a:t>
            </a:r>
            <a:r>
              <a:rPr lang="en-US" altLang="zh-TW" sz="2000" b="0" i="0" u="none" strike="noStrike" dirty="0">
                <a:solidFill>
                  <a:srgbClr val="374151"/>
                </a:solidFill>
                <a:effectLst/>
                <a:latin typeface="+mj-lt"/>
              </a:rPr>
              <a:t>[34, 51]</a:t>
            </a:r>
            <a:r>
              <a:rPr lang="zh-TW" altLang="en-US" sz="2000" b="0" i="0" u="none" strike="noStrike" dirty="0">
                <a:solidFill>
                  <a:srgbClr val="374151"/>
                </a:solidFill>
                <a:effectLst/>
                <a:latin typeface="+mj-lt"/>
              </a:rPr>
              <a:t>中那樣。對於每對有序節點</a:t>
            </a:r>
            <a:r>
              <a:rPr lang="en-US" altLang="zh-TW" sz="2000" b="0" i="0" u="none" strike="noStrike" dirty="0">
                <a:solidFill>
                  <a:srgbClr val="374151"/>
                </a:solidFill>
                <a:effectLst/>
                <a:latin typeface="+mj-lt"/>
              </a:rPr>
              <a:t>(</a:t>
            </a:r>
            <a:r>
              <a:rPr lang="en-US" sz="2000" b="0" i="0" u="none" strike="noStrike" dirty="0">
                <a:solidFill>
                  <a:srgbClr val="374151"/>
                </a:solidFill>
                <a:effectLst/>
                <a:latin typeface="+mj-lt"/>
              </a:rPr>
              <a:t>vi, </a:t>
            </a:r>
            <a:r>
              <a:rPr lang="en-US" sz="2000" b="0" i="0" u="none" strike="noStrike" dirty="0" err="1">
                <a:solidFill>
                  <a:srgbClr val="374151"/>
                </a:solidFill>
                <a:effectLst/>
                <a:latin typeface="+mj-lt"/>
              </a:rPr>
              <a:t>vj</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我們找到從</a:t>
            </a:r>
            <a:r>
              <a:rPr lang="en-US" sz="2000" b="0" i="0" u="none" strike="noStrike" dirty="0">
                <a:solidFill>
                  <a:srgbClr val="374151"/>
                </a:solidFill>
                <a:effectLst/>
                <a:latin typeface="+mj-lt"/>
              </a:rPr>
              <a:t>vi</a:t>
            </a:r>
            <a:r>
              <a:rPr lang="zh-TW" altLang="en-US" sz="2000" b="0" i="0" u="none" strike="noStrike" dirty="0">
                <a:solidFill>
                  <a:srgbClr val="374151"/>
                </a:solidFill>
                <a:effectLst/>
                <a:latin typeface="+mj-lt"/>
              </a:rPr>
              <a:t>到</a:t>
            </a:r>
            <a:r>
              <a:rPr lang="en-US" sz="2000" b="0" i="0" u="none" strike="noStrike" dirty="0" err="1">
                <a:solidFill>
                  <a:srgbClr val="374151"/>
                </a:solidFill>
                <a:effectLst/>
                <a:latin typeface="+mj-lt"/>
              </a:rPr>
              <a:t>vj</a:t>
            </a:r>
            <a:r>
              <a:rPr lang="zh-TW" altLang="en-US" sz="2000" b="0" i="0" u="none" strike="noStrike" dirty="0">
                <a:solidFill>
                  <a:srgbClr val="374151"/>
                </a:solidFill>
                <a:effectLst/>
                <a:latin typeface="+mj-lt"/>
              </a:rPr>
              <a:t>的</a:t>
            </a:r>
            <a:r>
              <a:rPr lang="en-US" altLang="zh-TW" sz="2000" b="0" i="0" u="none" strike="noStrike" dirty="0">
                <a:solidFill>
                  <a:srgbClr val="374151"/>
                </a:solidFill>
                <a:effectLst/>
                <a:latin typeface="+mj-lt"/>
              </a:rPr>
              <a:t>(</a:t>
            </a:r>
            <a:r>
              <a:rPr lang="zh-TW" altLang="en-US" sz="2000" b="0" i="0" u="none" strike="noStrike" dirty="0">
                <a:solidFill>
                  <a:srgbClr val="374151"/>
                </a:solidFill>
                <a:effectLst/>
                <a:latin typeface="+mj-lt"/>
              </a:rPr>
              <a:t>其中之一</a:t>
            </a:r>
            <a:r>
              <a:rPr lang="en-US" altLang="zh-TW" sz="2000" b="0" i="0" u="none" strike="noStrike" dirty="0">
                <a:solidFill>
                  <a:srgbClr val="374151"/>
                </a:solidFill>
                <a:effectLst/>
                <a:latin typeface="+mj-lt"/>
              </a:rPr>
              <a:t>)</a:t>
            </a:r>
            <a:r>
              <a:rPr lang="zh-TW" altLang="en-US" sz="2000" b="0" i="0" u="none" strike="noStrike" dirty="0">
                <a:solidFill>
                  <a:srgbClr val="374151"/>
                </a:solidFill>
                <a:effectLst/>
                <a:latin typeface="+mj-lt"/>
              </a:rPr>
              <a:t>最短路徑</a:t>
            </a:r>
            <a:r>
              <a:rPr lang="en-US" sz="2000" b="0" i="0" u="none" strike="noStrike" dirty="0" err="1">
                <a:solidFill>
                  <a:srgbClr val="374151"/>
                </a:solidFill>
                <a:effectLst/>
                <a:latin typeface="+mj-lt"/>
              </a:rPr>
              <a:t>SPij</a:t>
            </a:r>
            <a:r>
              <a:rPr lang="en-US" sz="2000" b="0" i="0" u="none" strike="noStrike" dirty="0">
                <a:solidFill>
                  <a:srgbClr val="374151"/>
                </a:solidFill>
                <a:effectLst/>
                <a:latin typeface="+mj-lt"/>
              </a:rPr>
              <a:t> = (e1, e2, ..., </a:t>
            </a:r>
            <a:r>
              <a:rPr lang="en-US" sz="2000" b="0" i="0" u="none" strike="noStrike" dirty="0" err="1">
                <a:solidFill>
                  <a:srgbClr val="374151"/>
                </a:solidFill>
                <a:effectLst/>
                <a:latin typeface="+mj-lt"/>
              </a:rPr>
              <a:t>eN</a:t>
            </a:r>
            <a:r>
              <a:rPr lang="en-US" sz="2000" b="0" i="0" u="none" strike="noStrike" dirty="0">
                <a:solidFill>
                  <a:srgbClr val="374151"/>
                </a:solidFill>
                <a:effectLst/>
                <a:latin typeface="+mj-lt"/>
              </a:rPr>
              <a:t>)，</a:t>
            </a:r>
            <a:r>
              <a:rPr lang="zh-TW" altLang="en-US" sz="2000" b="0" i="0" u="none" strike="noStrike" dirty="0">
                <a:solidFill>
                  <a:srgbClr val="374151"/>
                </a:solidFill>
                <a:effectLst/>
                <a:latin typeface="+mj-lt"/>
              </a:rPr>
              <a:t>並計算沿該路徑的邊特徵與可學習嵌入之間點積的平均值。所提出的邊編碼通過一個偏差項將邊特徵納入注意模塊。</a:t>
            </a:r>
            <a:endParaRPr lang="en-US" altLang="zh-TW" sz="2000" dirty="0">
              <a:solidFill>
                <a:srgbClr val="374151"/>
              </a:solidFill>
              <a:latin typeface="+mj-lt"/>
            </a:endParaRPr>
          </a:p>
        </p:txBody>
      </p:sp>
      <p:sp>
        <p:nvSpPr>
          <p:cNvPr id="4" name="Slide Number Placeholder 3">
            <a:extLst>
              <a:ext uri="{FF2B5EF4-FFF2-40B4-BE49-F238E27FC236}">
                <a16:creationId xmlns:a16="http://schemas.microsoft.com/office/drawing/2014/main" id="{7CCEE9EB-0C95-CFAF-4B17-A235A177EFCA}"/>
              </a:ext>
            </a:extLst>
          </p:cNvPr>
          <p:cNvSpPr>
            <a:spLocks noGrp="1"/>
          </p:cNvSpPr>
          <p:nvPr>
            <p:ph type="sldNum" sz="quarter" idx="12"/>
          </p:nvPr>
        </p:nvSpPr>
        <p:spPr/>
        <p:txBody>
          <a:bodyPr/>
          <a:lstStyle/>
          <a:p>
            <a:fld id="{DB156E10-B3DB-CB42-894C-E44038C8B0C4}" type="slidenum">
              <a:rPr lang="en-TW" smtClean="0"/>
              <a:t>21</a:t>
            </a:fld>
            <a:endParaRPr lang="en-TW"/>
          </a:p>
        </p:txBody>
      </p:sp>
    </p:spTree>
    <p:extLst>
      <p:ext uri="{BB962C8B-B14F-4D97-AF65-F5344CB8AC3E}">
        <p14:creationId xmlns:p14="http://schemas.microsoft.com/office/powerpoint/2010/main" val="339921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19246" y="70031"/>
            <a:ext cx="10515600" cy="1325563"/>
          </a:xfrm>
        </p:spPr>
        <p:txBody>
          <a:bodyPr/>
          <a:lstStyle/>
          <a:p>
            <a:r>
              <a:rPr lang="en-US" b="1" dirty="0">
                <a:solidFill>
                  <a:srgbClr val="121212"/>
                </a:solidFill>
              </a:rPr>
              <a:t>Graph Transformer - </a:t>
            </a:r>
            <a:r>
              <a:rPr lang="en-US" b="1" i="0" u="none" strike="noStrike" dirty="0">
                <a:solidFill>
                  <a:srgbClr val="121212"/>
                </a:solidFill>
                <a:effectLst/>
              </a:rPr>
              <a:t>Improvement of GNN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6"/>
            <a:ext cx="3463344" cy="2965316"/>
          </a:xfrm>
        </p:spPr>
        <p:txBody>
          <a:bodyPr>
            <a:normAutofit/>
          </a:bodyPr>
          <a:lstStyle/>
          <a:p>
            <a:r>
              <a:rPr lang="en-US" b="0" i="0" u="none" strike="noStrike" dirty="0">
                <a:solidFill>
                  <a:srgbClr val="374151"/>
                </a:solidFill>
                <a:effectLst/>
                <a:latin typeface="Söhne"/>
              </a:rPr>
              <a:t>Improved Graph Transformer, </a:t>
            </a:r>
            <a:r>
              <a:rPr lang="en-US" b="0" i="0" u="none" strike="noStrike" dirty="0">
                <a:solidFill>
                  <a:srgbClr val="343541"/>
                </a:solidFill>
                <a:effectLst/>
                <a:latin typeface="Söhne"/>
              </a:rPr>
              <a:t>which extends the key design components of the NLP transformers to arbitrary graphs.</a:t>
            </a:r>
            <a:endParaRPr lang="en-TW" dirty="0"/>
          </a:p>
        </p:txBody>
      </p:sp>
      <p:pic>
        <p:nvPicPr>
          <p:cNvPr id="6" name="Picture 5">
            <a:extLst>
              <a:ext uri="{FF2B5EF4-FFF2-40B4-BE49-F238E27FC236}">
                <a16:creationId xmlns:a16="http://schemas.microsoft.com/office/drawing/2014/main" id="{E8F6371C-3320-CCA4-D4EB-80855176C4BB}"/>
              </a:ext>
            </a:extLst>
          </p:cNvPr>
          <p:cNvPicPr>
            <a:picLocks noChangeAspect="1"/>
          </p:cNvPicPr>
          <p:nvPr/>
        </p:nvPicPr>
        <p:blipFill>
          <a:blip r:embed="rId3"/>
          <a:stretch>
            <a:fillRect/>
          </a:stretch>
        </p:blipFill>
        <p:spPr>
          <a:xfrm>
            <a:off x="4411072" y="1177151"/>
            <a:ext cx="7543138" cy="5610818"/>
          </a:xfrm>
          <a:prstGeom prst="rect">
            <a:avLst/>
          </a:prstGeom>
        </p:spPr>
      </p:pic>
      <p:sp>
        <p:nvSpPr>
          <p:cNvPr id="4" name="Slide Number Placeholder 3">
            <a:extLst>
              <a:ext uri="{FF2B5EF4-FFF2-40B4-BE49-F238E27FC236}">
                <a16:creationId xmlns:a16="http://schemas.microsoft.com/office/drawing/2014/main" id="{6521AF9A-E995-586B-BEDF-A284AEFC07BC}"/>
              </a:ext>
            </a:extLst>
          </p:cNvPr>
          <p:cNvSpPr>
            <a:spLocks noGrp="1"/>
          </p:cNvSpPr>
          <p:nvPr>
            <p:ph type="sldNum" sz="quarter" idx="12"/>
          </p:nvPr>
        </p:nvSpPr>
        <p:spPr/>
        <p:txBody>
          <a:bodyPr/>
          <a:lstStyle/>
          <a:p>
            <a:fld id="{DB156E10-B3DB-CB42-894C-E44038C8B0C4}" type="slidenum">
              <a:rPr lang="en-TW" smtClean="0"/>
              <a:t>22</a:t>
            </a:fld>
            <a:endParaRPr lang="en-TW"/>
          </a:p>
        </p:txBody>
      </p:sp>
    </p:spTree>
    <p:extLst>
      <p:ext uri="{BB962C8B-B14F-4D97-AF65-F5344CB8AC3E}">
        <p14:creationId xmlns:p14="http://schemas.microsoft.com/office/powerpoint/2010/main" val="97844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dirty="0">
                <a:solidFill>
                  <a:srgbClr val="121212"/>
                </a:solidFill>
              </a:rPr>
              <a:t>Graph Transformer - </a:t>
            </a:r>
            <a:r>
              <a:rPr lang="en-US" b="1" i="0" u="none" strike="noStrike" dirty="0">
                <a:solidFill>
                  <a:srgbClr val="121212"/>
                </a:solidFill>
                <a:effectLst/>
              </a:rPr>
              <a:t>Improvement of GNN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pPr marL="0" indent="0">
              <a:buNone/>
            </a:pPr>
            <a:endParaRPr lang="en-US" dirty="0">
              <a:hlinkClick r:id="rId2"/>
            </a:endParaRPr>
          </a:p>
          <a:p>
            <a:r>
              <a:rPr lang="en-US" i="0" u="none" strike="noStrike" dirty="0">
                <a:solidFill>
                  <a:srgbClr val="000000"/>
                </a:solidFill>
                <a:effectLst/>
                <a:latin typeface="-webkit-standard"/>
                <a:hlinkClick r:id="rId3"/>
              </a:rPr>
              <a:t>https://arxiv.org/pdf/2012.09699v2.pdf</a:t>
            </a:r>
            <a:r>
              <a:rPr lang="en-US" dirty="0">
                <a:solidFill>
                  <a:srgbClr val="121212"/>
                </a:solidFill>
                <a:latin typeface="-apple-system"/>
              </a:rPr>
              <a:t> </a:t>
            </a:r>
          </a:p>
          <a:p>
            <a:r>
              <a:rPr lang="en-US" i="0" u="none" strike="noStrike" dirty="0">
                <a:solidFill>
                  <a:srgbClr val="000000"/>
                </a:solidFill>
                <a:effectLst/>
                <a:latin typeface="-webkit-standard"/>
                <a:hlinkClick r:id="rId4"/>
              </a:rPr>
              <a:t>https://github.com/graphdeeplearning/graphtransformer</a:t>
            </a:r>
            <a:r>
              <a:rPr lang="en-US" i="0" u="none" strike="noStrike" dirty="0">
                <a:solidFill>
                  <a:srgbClr val="000000"/>
                </a:solidFill>
                <a:effectLst/>
                <a:latin typeface="-webkit-standard"/>
              </a:rPr>
              <a:t> </a:t>
            </a:r>
          </a:p>
        </p:txBody>
      </p:sp>
      <p:sp>
        <p:nvSpPr>
          <p:cNvPr id="4" name="Slide Number Placeholder 3">
            <a:extLst>
              <a:ext uri="{FF2B5EF4-FFF2-40B4-BE49-F238E27FC236}">
                <a16:creationId xmlns:a16="http://schemas.microsoft.com/office/drawing/2014/main" id="{CBC3E2EC-B999-11B6-2429-07538F4C2354}"/>
              </a:ext>
            </a:extLst>
          </p:cNvPr>
          <p:cNvSpPr>
            <a:spLocks noGrp="1"/>
          </p:cNvSpPr>
          <p:nvPr>
            <p:ph type="sldNum" sz="quarter" idx="12"/>
          </p:nvPr>
        </p:nvSpPr>
        <p:spPr/>
        <p:txBody>
          <a:bodyPr/>
          <a:lstStyle/>
          <a:p>
            <a:fld id="{DB156E10-B3DB-CB42-894C-E44038C8B0C4}" type="slidenum">
              <a:rPr lang="en-TW" smtClean="0"/>
              <a:t>23</a:t>
            </a:fld>
            <a:endParaRPr lang="en-TW"/>
          </a:p>
        </p:txBody>
      </p:sp>
    </p:spTree>
    <p:extLst>
      <p:ext uri="{BB962C8B-B14F-4D97-AF65-F5344CB8AC3E}">
        <p14:creationId xmlns:p14="http://schemas.microsoft.com/office/powerpoint/2010/main" val="4291292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838198" y="274632"/>
            <a:ext cx="10515600" cy="1325563"/>
          </a:xfrm>
        </p:spPr>
        <p:txBody>
          <a:bodyPr/>
          <a:lstStyle/>
          <a:p>
            <a:pPr algn="l"/>
            <a:r>
              <a:rPr lang="en-US" b="1" i="0" u="none" strike="noStrike" dirty="0">
                <a:solidFill>
                  <a:srgbClr val="212529"/>
                </a:solidFill>
                <a:effectLst/>
              </a:rPr>
              <a:t>Graph attention network (GAT) for node classification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198" y="2028825"/>
            <a:ext cx="10076543" cy="1603375"/>
          </a:xfrm>
        </p:spPr>
        <p:txBody>
          <a:bodyPr>
            <a:normAutofit/>
          </a:bodyPr>
          <a:lstStyle/>
          <a:p>
            <a:r>
              <a:rPr lang="en-US" b="0" i="0" u="none" strike="noStrike" dirty="0">
                <a:solidFill>
                  <a:srgbClr val="212529"/>
                </a:solidFill>
                <a:effectLst/>
              </a:rPr>
              <a:t>In this tutorial, we will implement a specific graph neural network known as a GAT to </a:t>
            </a:r>
            <a:r>
              <a:rPr lang="en-US" b="1" i="0" u="none" strike="noStrike" dirty="0">
                <a:solidFill>
                  <a:srgbClr val="212529"/>
                </a:solidFill>
                <a:effectLst/>
              </a:rPr>
              <a:t>predict labels </a:t>
            </a:r>
            <a:r>
              <a:rPr lang="en-US" b="0" i="0" u="none" strike="noStrike" dirty="0">
                <a:solidFill>
                  <a:srgbClr val="212529"/>
                </a:solidFill>
                <a:effectLst/>
              </a:rPr>
              <a:t>of scientific </a:t>
            </a:r>
            <a:r>
              <a:rPr lang="en-US" b="1" i="0" u="none" strike="noStrike" dirty="0">
                <a:solidFill>
                  <a:srgbClr val="212529"/>
                </a:solidFill>
                <a:effectLst/>
              </a:rPr>
              <a:t>papers</a:t>
            </a:r>
            <a:r>
              <a:rPr lang="en-US" b="0" i="0" u="none" strike="noStrike" dirty="0">
                <a:solidFill>
                  <a:srgbClr val="212529"/>
                </a:solidFill>
                <a:effectLst/>
              </a:rPr>
              <a:t> based on what </a:t>
            </a:r>
            <a:r>
              <a:rPr lang="en-US" b="1" i="0" u="none" strike="noStrike" dirty="0">
                <a:solidFill>
                  <a:srgbClr val="212529"/>
                </a:solidFill>
                <a:effectLst/>
              </a:rPr>
              <a:t>type of papers cite </a:t>
            </a:r>
            <a:r>
              <a:rPr lang="en-US" b="0" i="0" u="none" strike="noStrike" dirty="0">
                <a:solidFill>
                  <a:srgbClr val="212529"/>
                </a:solidFill>
                <a:effectLst/>
              </a:rPr>
              <a:t>them.</a:t>
            </a:r>
            <a:endParaRPr lang="en-TW" dirty="0"/>
          </a:p>
        </p:txBody>
      </p:sp>
      <p:pic>
        <p:nvPicPr>
          <p:cNvPr id="5" name="Picture 4">
            <a:extLst>
              <a:ext uri="{FF2B5EF4-FFF2-40B4-BE49-F238E27FC236}">
                <a16:creationId xmlns:a16="http://schemas.microsoft.com/office/drawing/2014/main" id="{EB8B132B-0F8C-6C43-E8A4-E49566C9C6AF}"/>
              </a:ext>
            </a:extLst>
          </p:cNvPr>
          <p:cNvPicPr>
            <a:picLocks noChangeAspect="1"/>
          </p:cNvPicPr>
          <p:nvPr/>
        </p:nvPicPr>
        <p:blipFill>
          <a:blip r:embed="rId3"/>
          <a:stretch>
            <a:fillRect/>
          </a:stretch>
        </p:blipFill>
        <p:spPr>
          <a:xfrm>
            <a:off x="838198" y="4060830"/>
            <a:ext cx="10295496" cy="1625605"/>
          </a:xfrm>
          <a:prstGeom prst="rect">
            <a:avLst/>
          </a:prstGeom>
        </p:spPr>
      </p:pic>
      <p:sp>
        <p:nvSpPr>
          <p:cNvPr id="4" name="Slide Number Placeholder 3">
            <a:extLst>
              <a:ext uri="{FF2B5EF4-FFF2-40B4-BE49-F238E27FC236}">
                <a16:creationId xmlns:a16="http://schemas.microsoft.com/office/drawing/2014/main" id="{B589D761-8EF0-2944-5516-63877732E297}"/>
              </a:ext>
            </a:extLst>
          </p:cNvPr>
          <p:cNvSpPr>
            <a:spLocks noGrp="1"/>
          </p:cNvSpPr>
          <p:nvPr>
            <p:ph type="sldNum" sz="quarter" idx="12"/>
          </p:nvPr>
        </p:nvSpPr>
        <p:spPr/>
        <p:txBody>
          <a:bodyPr/>
          <a:lstStyle/>
          <a:p>
            <a:fld id="{DB156E10-B3DB-CB42-894C-E44038C8B0C4}" type="slidenum">
              <a:rPr lang="en-TW" smtClean="0"/>
              <a:t>24</a:t>
            </a:fld>
            <a:endParaRPr lang="en-TW"/>
          </a:p>
        </p:txBody>
      </p:sp>
    </p:spTree>
    <p:extLst>
      <p:ext uri="{BB962C8B-B14F-4D97-AF65-F5344CB8AC3E}">
        <p14:creationId xmlns:p14="http://schemas.microsoft.com/office/powerpoint/2010/main" val="95984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pPr algn="l"/>
            <a:r>
              <a:rPr lang="en-US" b="1" i="0" u="none" strike="noStrike" dirty="0">
                <a:solidFill>
                  <a:srgbClr val="212529"/>
                </a:solidFill>
                <a:effectLst/>
              </a:rPr>
              <a:t>Graph attention network (GAT) for node classification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pPr marL="0" indent="0">
              <a:buNone/>
            </a:pPr>
            <a:endParaRPr lang="en-US" dirty="0">
              <a:hlinkClick r:id="rId2"/>
            </a:endParaRPr>
          </a:p>
          <a:p>
            <a:r>
              <a:rPr lang="en-US" i="0" u="none" strike="noStrike" dirty="0">
                <a:solidFill>
                  <a:srgbClr val="000000"/>
                </a:solidFill>
                <a:effectLst/>
                <a:latin typeface="-webkit-standard"/>
                <a:hlinkClick r:id="rId3"/>
              </a:rPr>
              <a:t>https://keras.io/examples/graph/gat_node_classification/</a:t>
            </a:r>
            <a:r>
              <a:rPr lang="en-US" i="0" u="none" strike="noStrike" dirty="0">
                <a:solidFill>
                  <a:srgbClr val="000000"/>
                </a:solidFill>
                <a:effectLst/>
                <a:latin typeface="-webkit-standard"/>
              </a:rPr>
              <a:t> </a:t>
            </a:r>
          </a:p>
          <a:p>
            <a:r>
              <a:rPr lang="en-US" u="none" strike="noStrike" dirty="0">
                <a:solidFill>
                  <a:srgbClr val="000000"/>
                </a:solidFill>
                <a:effectLst/>
                <a:latin typeface="-webkit-standard"/>
                <a:hlinkClick r:id="rId4"/>
              </a:rPr>
              <a:t>For</a:t>
            </a:r>
            <a:r>
              <a:rPr lang="zh-TW" altLang="en-US" u="none" strike="noStrike" dirty="0">
                <a:solidFill>
                  <a:srgbClr val="000000"/>
                </a:solidFill>
                <a:effectLst/>
                <a:latin typeface="-webkit-standard"/>
                <a:hlinkClick r:id="rId4"/>
              </a:rPr>
              <a:t> </a:t>
            </a:r>
            <a:r>
              <a:rPr lang="en-US" altLang="zh-TW" u="none" strike="noStrike" dirty="0">
                <a:solidFill>
                  <a:srgbClr val="000000"/>
                </a:solidFill>
                <a:effectLst/>
                <a:latin typeface="-webkit-standard"/>
                <a:hlinkClick r:id="rId4"/>
              </a:rPr>
              <a:t>original</a:t>
            </a:r>
            <a:r>
              <a:rPr lang="en-US" u="none" strike="noStrike" dirty="0">
                <a:solidFill>
                  <a:srgbClr val="000000"/>
                </a:solidFill>
                <a:effectLst/>
                <a:latin typeface="-webkit-standard"/>
                <a:hlinkClick r:id="rId4"/>
              </a:rPr>
              <a:t> GAT: https://arxiv.org/pdf/1710.10903.pdf </a:t>
            </a:r>
            <a:endParaRPr lang="en-US" u="none" strike="noStrike" dirty="0">
              <a:solidFill>
                <a:srgbClr val="000000"/>
              </a:solidFill>
              <a:effectLst/>
              <a:latin typeface="-webkit-standard"/>
            </a:endParaRPr>
          </a:p>
          <a:p>
            <a:endParaRPr lang="en-US" i="0" dirty="0">
              <a:solidFill>
                <a:srgbClr val="000000"/>
              </a:solidFill>
              <a:latin typeface="-webkit-standard"/>
            </a:endParaRPr>
          </a:p>
          <a:p>
            <a:r>
              <a:rPr lang="en-US" i="0" u="none" strike="noStrike" dirty="0">
                <a:solidFill>
                  <a:srgbClr val="000000"/>
                </a:solidFill>
                <a:effectLst/>
                <a:latin typeface="-webkit-standard"/>
                <a:hlinkClick r:id="rId5"/>
              </a:rPr>
              <a:t>other: https://towardsdatascience.com/graph-attention-networks-in-python-975736ac5c0c</a:t>
            </a:r>
            <a:r>
              <a:rPr lang="en-US" u="none" strike="noStrike" dirty="0">
                <a:solidFill>
                  <a:srgbClr val="000000"/>
                </a:solidFill>
                <a:effectLst/>
                <a:latin typeface="-webkit-standard"/>
              </a:rPr>
              <a:t> </a:t>
            </a:r>
            <a:endParaRPr lang="en-US" i="0" u="none" strike="noStrike" dirty="0">
              <a:solidFill>
                <a:srgbClr val="000000"/>
              </a:solidFill>
              <a:effectLst/>
              <a:latin typeface="-webkit-standard"/>
            </a:endParaRPr>
          </a:p>
          <a:p>
            <a:endParaRPr lang="en-US"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F14B05D7-4A77-F971-9B1C-5A493FB26829}"/>
              </a:ext>
            </a:extLst>
          </p:cNvPr>
          <p:cNvSpPr>
            <a:spLocks noGrp="1"/>
          </p:cNvSpPr>
          <p:nvPr>
            <p:ph type="sldNum" sz="quarter" idx="12"/>
          </p:nvPr>
        </p:nvSpPr>
        <p:spPr/>
        <p:txBody>
          <a:bodyPr/>
          <a:lstStyle/>
          <a:p>
            <a:fld id="{DB156E10-B3DB-CB42-894C-E44038C8B0C4}" type="slidenum">
              <a:rPr lang="en-TW" smtClean="0"/>
              <a:t>25</a:t>
            </a:fld>
            <a:endParaRPr lang="en-TW"/>
          </a:p>
        </p:txBody>
      </p:sp>
    </p:spTree>
    <p:extLst>
      <p:ext uri="{BB962C8B-B14F-4D97-AF65-F5344CB8AC3E}">
        <p14:creationId xmlns:p14="http://schemas.microsoft.com/office/powerpoint/2010/main" val="1575571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633249" y="313501"/>
            <a:ext cx="10515600" cy="1325563"/>
          </a:xfrm>
        </p:spPr>
        <p:txBody>
          <a:bodyPr/>
          <a:lstStyle/>
          <a:p>
            <a:r>
              <a:rPr lang="en-TW" b="1" dirty="0"/>
              <a:t>Multilabel graph classification using graph attention networks</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633249" y="1960560"/>
            <a:ext cx="10961052" cy="2289175"/>
          </a:xfrm>
        </p:spPr>
        <p:txBody>
          <a:bodyPr>
            <a:noAutofit/>
          </a:bodyPr>
          <a:lstStyle/>
          <a:p>
            <a:pPr algn="l">
              <a:buFont typeface="Arial" panose="020B0604020202020204" pitchFamily="34" charset="0"/>
              <a:buChar char="•"/>
            </a:pPr>
            <a:r>
              <a:rPr lang="en-US" sz="2400" b="0" i="0" u="none" strike="noStrike" dirty="0">
                <a:solidFill>
                  <a:srgbClr val="212121"/>
                </a:solidFill>
                <a:effectLst/>
                <a:latin typeface="Roboto" panose="02000000000000000000" pitchFamily="2" charset="0"/>
              </a:rPr>
              <a:t>The model uses a</a:t>
            </a:r>
            <a:r>
              <a:rPr lang="en-US" sz="2400" b="0" i="1" u="none" strike="noStrike" dirty="0">
                <a:solidFill>
                  <a:srgbClr val="212121"/>
                </a:solidFill>
                <a:effectLst/>
                <a:latin typeface="Roboto" panose="02000000000000000000" pitchFamily="2" charset="0"/>
              </a:rPr>
              <a:t> </a:t>
            </a:r>
            <a:r>
              <a:rPr lang="en-US" sz="2400" b="0" i="0" u="none" strike="noStrike" dirty="0">
                <a:solidFill>
                  <a:srgbClr val="212121"/>
                </a:solidFill>
                <a:effectLst/>
                <a:latin typeface="Roboto" panose="02000000000000000000" pitchFamily="2" charset="0"/>
              </a:rPr>
              <a:t>masked </a:t>
            </a:r>
            <a:r>
              <a:rPr lang="en-US" sz="2400" b="1" i="0" u="none" strike="noStrike" dirty="0">
                <a:solidFill>
                  <a:srgbClr val="212121"/>
                </a:solidFill>
                <a:effectLst/>
                <a:latin typeface="Roboto" panose="02000000000000000000" pitchFamily="2" charset="0"/>
              </a:rPr>
              <a:t>multi-head self-attention</a:t>
            </a:r>
            <a:r>
              <a:rPr lang="en-US" sz="2400" b="0" i="0" u="none" strike="noStrike" dirty="0">
                <a:solidFill>
                  <a:srgbClr val="212121"/>
                </a:solidFill>
                <a:effectLst/>
                <a:latin typeface="Roboto" panose="02000000000000000000" pitchFamily="2" charset="0"/>
              </a:rPr>
              <a:t> mechanism to aggregate features across the </a:t>
            </a:r>
            <a:r>
              <a:rPr lang="en-US" sz="2400" b="1" i="0" u="none" strike="noStrike" dirty="0">
                <a:solidFill>
                  <a:srgbClr val="212121"/>
                </a:solidFill>
                <a:effectLst/>
                <a:latin typeface="Roboto" panose="02000000000000000000" pitchFamily="2" charset="0"/>
              </a:rPr>
              <a:t>neighborhood</a:t>
            </a:r>
            <a:r>
              <a:rPr lang="en-US" sz="2400" b="0" i="0" u="none" strike="noStrike" dirty="0">
                <a:solidFill>
                  <a:srgbClr val="212121"/>
                </a:solidFill>
                <a:effectLst/>
                <a:latin typeface="Roboto" panose="02000000000000000000" pitchFamily="2" charset="0"/>
              </a:rPr>
              <a:t> of a node, that is, the set of nodes that are directly connected to the node. </a:t>
            </a:r>
          </a:p>
          <a:p>
            <a:pPr algn="l">
              <a:buFont typeface="Arial" panose="020B0604020202020204" pitchFamily="34" charset="0"/>
              <a:buChar char="•"/>
            </a:pPr>
            <a:r>
              <a:rPr lang="en-US" sz="2400" b="0" i="0" u="none" strike="noStrike" dirty="0">
                <a:solidFill>
                  <a:srgbClr val="212121"/>
                </a:solidFill>
                <a:effectLst/>
                <a:latin typeface="Roboto" panose="02000000000000000000" pitchFamily="2" charset="0"/>
              </a:rPr>
              <a:t>The </a:t>
            </a:r>
            <a:r>
              <a:rPr lang="en-US" sz="2400" b="1" i="0" u="none" strike="noStrike" dirty="0">
                <a:solidFill>
                  <a:srgbClr val="212121"/>
                </a:solidFill>
                <a:effectLst/>
                <a:latin typeface="Roboto" panose="02000000000000000000" pitchFamily="2" charset="0"/>
              </a:rPr>
              <a:t>mask</a:t>
            </a:r>
            <a:r>
              <a:rPr lang="en-US" sz="2400" b="0" i="0" u="none" strike="noStrike" dirty="0">
                <a:solidFill>
                  <a:srgbClr val="212121"/>
                </a:solidFill>
                <a:effectLst/>
                <a:latin typeface="Roboto" panose="02000000000000000000" pitchFamily="2" charset="0"/>
              </a:rPr>
              <a:t>, which is obtained from the adjacency matrix, is used to prevent </a:t>
            </a:r>
            <a:r>
              <a:rPr lang="en-US" sz="2400" b="0" i="1" u="none" strike="noStrike" dirty="0">
                <a:solidFill>
                  <a:srgbClr val="212121"/>
                </a:solidFill>
                <a:effectLst/>
                <a:latin typeface="Roboto" panose="02000000000000000000" pitchFamily="2" charset="0"/>
              </a:rPr>
              <a:t>attention</a:t>
            </a:r>
            <a:r>
              <a:rPr lang="en-US" sz="2400" b="0" i="0" u="none" strike="noStrike" dirty="0">
                <a:solidFill>
                  <a:srgbClr val="212121"/>
                </a:solidFill>
                <a:effectLst/>
                <a:latin typeface="Roboto" panose="02000000000000000000" pitchFamily="2" charset="0"/>
              </a:rPr>
              <a:t> between nodes that are not in the same neighborhood.</a:t>
            </a:r>
          </a:p>
        </p:txBody>
      </p:sp>
      <p:pic>
        <p:nvPicPr>
          <p:cNvPr id="5" name="Picture 4">
            <a:extLst>
              <a:ext uri="{FF2B5EF4-FFF2-40B4-BE49-F238E27FC236}">
                <a16:creationId xmlns:a16="http://schemas.microsoft.com/office/drawing/2014/main" id="{D86B8B96-DC3F-F726-8AC6-56C5ADE04E6F}"/>
              </a:ext>
            </a:extLst>
          </p:cNvPr>
          <p:cNvPicPr>
            <a:picLocks noChangeAspect="1"/>
          </p:cNvPicPr>
          <p:nvPr/>
        </p:nvPicPr>
        <p:blipFill>
          <a:blip r:embed="rId3"/>
          <a:stretch>
            <a:fillRect/>
          </a:stretch>
        </p:blipFill>
        <p:spPr>
          <a:xfrm>
            <a:off x="273550" y="4249735"/>
            <a:ext cx="11730655" cy="1693865"/>
          </a:xfrm>
          <a:prstGeom prst="rect">
            <a:avLst/>
          </a:prstGeom>
        </p:spPr>
      </p:pic>
      <p:sp>
        <p:nvSpPr>
          <p:cNvPr id="4" name="Slide Number Placeholder 3">
            <a:extLst>
              <a:ext uri="{FF2B5EF4-FFF2-40B4-BE49-F238E27FC236}">
                <a16:creationId xmlns:a16="http://schemas.microsoft.com/office/drawing/2014/main" id="{A42999BB-465D-33A1-A3F6-F24A353E6967}"/>
              </a:ext>
            </a:extLst>
          </p:cNvPr>
          <p:cNvSpPr>
            <a:spLocks noGrp="1"/>
          </p:cNvSpPr>
          <p:nvPr>
            <p:ph type="sldNum" sz="quarter" idx="12"/>
          </p:nvPr>
        </p:nvSpPr>
        <p:spPr/>
        <p:txBody>
          <a:bodyPr/>
          <a:lstStyle/>
          <a:p>
            <a:fld id="{DB156E10-B3DB-CB42-894C-E44038C8B0C4}" type="slidenum">
              <a:rPr lang="en-TW" smtClean="0"/>
              <a:t>26</a:t>
            </a:fld>
            <a:endParaRPr lang="en-TW"/>
          </a:p>
        </p:txBody>
      </p:sp>
    </p:spTree>
    <p:extLst>
      <p:ext uri="{BB962C8B-B14F-4D97-AF65-F5344CB8AC3E}">
        <p14:creationId xmlns:p14="http://schemas.microsoft.com/office/powerpoint/2010/main" val="266096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Multilabel graph classification using graph attention networks</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2141537"/>
            <a:ext cx="9632324" cy="1287463"/>
          </a:xfrm>
        </p:spPr>
        <p:txBody>
          <a:bodyPr/>
          <a:lstStyle/>
          <a:p>
            <a:r>
              <a:rPr lang="en-US" dirty="0">
                <a:hlinkClick r:id="rId2"/>
              </a:rPr>
              <a:t>https://www.mathworks.com/help/deeplearning/ug/multilabel-graph-classification-using-graph-attention-networks.html</a:t>
            </a:r>
            <a:r>
              <a:rPr lang="en-US" dirty="0"/>
              <a:t> </a:t>
            </a:r>
            <a:endParaRPr lang="en-TW" dirty="0"/>
          </a:p>
        </p:txBody>
      </p:sp>
      <p:sp>
        <p:nvSpPr>
          <p:cNvPr id="4" name="Slide Number Placeholder 3">
            <a:extLst>
              <a:ext uri="{FF2B5EF4-FFF2-40B4-BE49-F238E27FC236}">
                <a16:creationId xmlns:a16="http://schemas.microsoft.com/office/drawing/2014/main" id="{7848EEB7-E744-1A4E-61D6-47555452A07A}"/>
              </a:ext>
            </a:extLst>
          </p:cNvPr>
          <p:cNvSpPr>
            <a:spLocks noGrp="1"/>
          </p:cNvSpPr>
          <p:nvPr>
            <p:ph type="sldNum" sz="quarter" idx="12"/>
          </p:nvPr>
        </p:nvSpPr>
        <p:spPr/>
        <p:txBody>
          <a:bodyPr/>
          <a:lstStyle/>
          <a:p>
            <a:fld id="{DB156E10-B3DB-CB42-894C-E44038C8B0C4}" type="slidenum">
              <a:rPr lang="en-TW" smtClean="0"/>
              <a:t>27</a:t>
            </a:fld>
            <a:endParaRPr lang="en-TW"/>
          </a:p>
        </p:txBody>
      </p:sp>
    </p:spTree>
    <p:extLst>
      <p:ext uri="{BB962C8B-B14F-4D97-AF65-F5344CB8AC3E}">
        <p14:creationId xmlns:p14="http://schemas.microsoft.com/office/powerpoint/2010/main" val="2712712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838200" y="568325"/>
            <a:ext cx="10515600" cy="1325563"/>
          </a:xfrm>
        </p:spPr>
        <p:txBody>
          <a:bodyPr>
            <a:normAutofit/>
          </a:bodyPr>
          <a:lstStyle/>
          <a:p>
            <a:r>
              <a:rPr lang="en-US" b="1" i="0" u="none" strike="noStrike" cap="all" dirty="0">
                <a:solidFill>
                  <a:srgbClr val="212529"/>
                </a:solidFill>
                <a:effectLst/>
              </a:rPr>
              <a:t>MULTIHEADATTENTION</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93888"/>
            <a:ext cx="10728960" cy="1181100"/>
          </a:xfrm>
        </p:spPr>
        <p:txBody>
          <a:bodyPr>
            <a:noAutofit/>
          </a:bodyPr>
          <a:lstStyle/>
          <a:p>
            <a:r>
              <a:rPr lang="en-US" b="0" i="0" u="none" strike="noStrike" dirty="0">
                <a:solidFill>
                  <a:srgbClr val="262626"/>
                </a:solidFill>
                <a:effectLst/>
                <a:latin typeface="FreightSans"/>
              </a:rPr>
              <a:t>Allows the model to jointly attend to information from different representation subspaces</a:t>
            </a:r>
            <a:endParaRPr lang="en-TW" dirty="0"/>
          </a:p>
        </p:txBody>
      </p:sp>
      <p:pic>
        <p:nvPicPr>
          <p:cNvPr id="5" name="Picture 4">
            <a:extLst>
              <a:ext uri="{FF2B5EF4-FFF2-40B4-BE49-F238E27FC236}">
                <a16:creationId xmlns:a16="http://schemas.microsoft.com/office/drawing/2014/main" id="{87816011-1FCA-E9A2-C1F9-D3554FA18E53}"/>
              </a:ext>
            </a:extLst>
          </p:cNvPr>
          <p:cNvPicPr>
            <a:picLocks noChangeAspect="1"/>
          </p:cNvPicPr>
          <p:nvPr/>
        </p:nvPicPr>
        <p:blipFill>
          <a:blip r:embed="rId3"/>
          <a:stretch>
            <a:fillRect/>
          </a:stretch>
        </p:blipFill>
        <p:spPr>
          <a:xfrm>
            <a:off x="3610428" y="2851514"/>
            <a:ext cx="7378700" cy="1181100"/>
          </a:xfrm>
          <a:prstGeom prst="rect">
            <a:avLst/>
          </a:prstGeom>
        </p:spPr>
      </p:pic>
      <p:pic>
        <p:nvPicPr>
          <p:cNvPr id="8" name="Picture 7">
            <a:extLst>
              <a:ext uri="{FF2B5EF4-FFF2-40B4-BE49-F238E27FC236}">
                <a16:creationId xmlns:a16="http://schemas.microsoft.com/office/drawing/2014/main" id="{6479A497-6CEE-325C-FED0-672CE8232712}"/>
              </a:ext>
            </a:extLst>
          </p:cNvPr>
          <p:cNvPicPr>
            <a:picLocks noChangeAspect="1"/>
          </p:cNvPicPr>
          <p:nvPr/>
        </p:nvPicPr>
        <p:blipFill>
          <a:blip r:embed="rId4"/>
          <a:stretch>
            <a:fillRect/>
          </a:stretch>
        </p:blipFill>
        <p:spPr>
          <a:xfrm>
            <a:off x="1095828" y="5278893"/>
            <a:ext cx="5029200" cy="660400"/>
          </a:xfrm>
          <a:prstGeom prst="rect">
            <a:avLst/>
          </a:prstGeom>
        </p:spPr>
      </p:pic>
      <p:sp>
        <p:nvSpPr>
          <p:cNvPr id="10" name="Content Placeholder 2">
            <a:extLst>
              <a:ext uri="{FF2B5EF4-FFF2-40B4-BE49-F238E27FC236}">
                <a16:creationId xmlns:a16="http://schemas.microsoft.com/office/drawing/2014/main" id="{358D870A-BAE1-6033-2480-21A7D65F347B}"/>
              </a:ext>
            </a:extLst>
          </p:cNvPr>
          <p:cNvSpPr txBox="1">
            <a:spLocks/>
          </p:cNvSpPr>
          <p:nvPr/>
        </p:nvSpPr>
        <p:spPr>
          <a:xfrm>
            <a:off x="838200" y="4651467"/>
            <a:ext cx="10728960" cy="677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u="none" strike="noStrike" dirty="0">
                <a:solidFill>
                  <a:srgbClr val="262626"/>
                </a:solidFill>
                <a:effectLst/>
                <a:latin typeface="FreightSans"/>
              </a:rPr>
              <a:t>Determine mask type and combine masks if necessary.</a:t>
            </a:r>
            <a:endParaRPr lang="en-TW" dirty="0"/>
          </a:p>
        </p:txBody>
      </p:sp>
      <p:sp>
        <p:nvSpPr>
          <p:cNvPr id="4" name="Slide Number Placeholder 3">
            <a:extLst>
              <a:ext uri="{FF2B5EF4-FFF2-40B4-BE49-F238E27FC236}">
                <a16:creationId xmlns:a16="http://schemas.microsoft.com/office/drawing/2014/main" id="{1945F903-EA4D-945E-56A6-0EA54DDFE0FF}"/>
              </a:ext>
            </a:extLst>
          </p:cNvPr>
          <p:cNvSpPr>
            <a:spLocks noGrp="1"/>
          </p:cNvSpPr>
          <p:nvPr>
            <p:ph type="sldNum" sz="quarter" idx="12"/>
          </p:nvPr>
        </p:nvSpPr>
        <p:spPr/>
        <p:txBody>
          <a:bodyPr/>
          <a:lstStyle/>
          <a:p>
            <a:fld id="{DB156E10-B3DB-CB42-894C-E44038C8B0C4}" type="slidenum">
              <a:rPr lang="en-TW" smtClean="0"/>
              <a:t>28</a:t>
            </a:fld>
            <a:endParaRPr lang="en-TW"/>
          </a:p>
        </p:txBody>
      </p:sp>
    </p:spTree>
    <p:extLst>
      <p:ext uri="{BB962C8B-B14F-4D97-AF65-F5344CB8AC3E}">
        <p14:creationId xmlns:p14="http://schemas.microsoft.com/office/powerpoint/2010/main" val="429470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US" b="1" i="0" u="none" strike="noStrike" cap="all" dirty="0">
                <a:solidFill>
                  <a:srgbClr val="212529"/>
                </a:solidFill>
                <a:effectLst/>
              </a:rPr>
              <a:t>MULTIHEADATTENTION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hlinkClick r:id="rId2"/>
              </a:rPr>
              <a:t>https://pytorch.org/docs/stable/generated/torch.nn.MultiheadAttention.html</a:t>
            </a:r>
            <a:r>
              <a:rPr lang="en-US" dirty="0"/>
              <a:t> </a:t>
            </a:r>
          </a:p>
          <a:p>
            <a:r>
              <a:rPr lang="en-US" dirty="0">
                <a:hlinkClick r:id="rId3"/>
              </a:rPr>
              <a:t>https://arxiv.org/abs/1706.03762</a:t>
            </a:r>
            <a:r>
              <a:rPr lang="en-US" dirty="0"/>
              <a:t>  </a:t>
            </a:r>
            <a:endParaRPr lang="en-TW" dirty="0"/>
          </a:p>
        </p:txBody>
      </p:sp>
      <p:sp>
        <p:nvSpPr>
          <p:cNvPr id="4" name="Slide Number Placeholder 3">
            <a:extLst>
              <a:ext uri="{FF2B5EF4-FFF2-40B4-BE49-F238E27FC236}">
                <a16:creationId xmlns:a16="http://schemas.microsoft.com/office/drawing/2014/main" id="{85EE3B34-66CA-A77F-5F56-D34C4AFEF890}"/>
              </a:ext>
            </a:extLst>
          </p:cNvPr>
          <p:cNvSpPr>
            <a:spLocks noGrp="1"/>
          </p:cNvSpPr>
          <p:nvPr>
            <p:ph type="sldNum" sz="quarter" idx="12"/>
          </p:nvPr>
        </p:nvSpPr>
        <p:spPr/>
        <p:txBody>
          <a:bodyPr/>
          <a:lstStyle/>
          <a:p>
            <a:fld id="{DB156E10-B3DB-CB42-894C-E44038C8B0C4}" type="slidenum">
              <a:rPr lang="en-TW" smtClean="0"/>
              <a:t>29</a:t>
            </a:fld>
            <a:endParaRPr lang="en-TW"/>
          </a:p>
        </p:txBody>
      </p:sp>
    </p:spTree>
    <p:extLst>
      <p:ext uri="{BB962C8B-B14F-4D97-AF65-F5344CB8AC3E}">
        <p14:creationId xmlns:p14="http://schemas.microsoft.com/office/powerpoint/2010/main" val="144844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b="1" dirty="0"/>
              <a:t>TRAM</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3</a:t>
            </a:fld>
            <a:endParaRPr lang="en-TW"/>
          </a:p>
        </p:txBody>
      </p:sp>
    </p:spTree>
    <p:extLst>
      <p:ext uri="{BB962C8B-B14F-4D97-AF65-F5344CB8AC3E}">
        <p14:creationId xmlns:p14="http://schemas.microsoft.com/office/powerpoint/2010/main" val="97503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Self-attention does not need O(n^2) memory</a:t>
            </a:r>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5"/>
            <a:ext cx="10728960" cy="677545"/>
          </a:xfrm>
        </p:spPr>
        <p:txBody>
          <a:bodyPr/>
          <a:lstStyle/>
          <a:p>
            <a:r>
              <a:rPr lang="en-US" dirty="0"/>
              <a:t>O</a:t>
            </a:r>
            <a:r>
              <a:rPr lang="en-TW" dirty="0"/>
              <a:t>nly need O(log n) space complexity (usually considered to be O(n^2) )</a:t>
            </a:r>
          </a:p>
        </p:txBody>
      </p:sp>
      <p:pic>
        <p:nvPicPr>
          <p:cNvPr id="6" name="Picture 5">
            <a:extLst>
              <a:ext uri="{FF2B5EF4-FFF2-40B4-BE49-F238E27FC236}">
                <a16:creationId xmlns:a16="http://schemas.microsoft.com/office/drawing/2014/main" id="{917EE557-E483-15A7-F213-B797CA0C3B49}"/>
              </a:ext>
            </a:extLst>
          </p:cNvPr>
          <p:cNvPicPr>
            <a:picLocks noChangeAspect="1"/>
          </p:cNvPicPr>
          <p:nvPr/>
        </p:nvPicPr>
        <p:blipFill>
          <a:blip r:embed="rId3"/>
          <a:stretch>
            <a:fillRect/>
          </a:stretch>
        </p:blipFill>
        <p:spPr>
          <a:xfrm>
            <a:off x="838200" y="2948798"/>
            <a:ext cx="10477620" cy="2247315"/>
          </a:xfrm>
          <a:prstGeom prst="rect">
            <a:avLst/>
          </a:prstGeom>
        </p:spPr>
      </p:pic>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30</a:t>
            </a:fld>
            <a:endParaRPr lang="en-TW"/>
          </a:p>
        </p:txBody>
      </p:sp>
    </p:spTree>
    <p:extLst>
      <p:ext uri="{BB962C8B-B14F-4D97-AF65-F5344CB8AC3E}">
        <p14:creationId xmlns:p14="http://schemas.microsoft.com/office/powerpoint/2010/main" val="3710427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Self-attention does not need O(n^2) memory</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hlinkClick r:id="rId2"/>
              </a:rPr>
              <a:t>https://arxiv.org/pdf/2112.05682.pdf</a:t>
            </a:r>
            <a:r>
              <a:rPr lang="en-US" dirty="0"/>
              <a:t> </a:t>
            </a:r>
          </a:p>
          <a:p>
            <a:r>
              <a:rPr lang="en-US" dirty="0">
                <a:hlinkClick r:id="rId3"/>
              </a:rPr>
              <a:t>https://github.com/google-research/google-research/blob/master/memory_efficient_attention/memory_efficient_attention.ipynb</a:t>
            </a:r>
            <a:r>
              <a:rPr lang="en-US" dirty="0"/>
              <a:t> </a:t>
            </a:r>
            <a:endParaRPr lang="en-TW" dirty="0"/>
          </a:p>
        </p:txBody>
      </p:sp>
      <p:sp>
        <p:nvSpPr>
          <p:cNvPr id="4" name="Slide Number Placeholder 3">
            <a:extLst>
              <a:ext uri="{FF2B5EF4-FFF2-40B4-BE49-F238E27FC236}">
                <a16:creationId xmlns:a16="http://schemas.microsoft.com/office/drawing/2014/main" id="{1DF579BF-1C78-41FE-3678-F96B41DD4A90}"/>
              </a:ext>
            </a:extLst>
          </p:cNvPr>
          <p:cNvSpPr>
            <a:spLocks noGrp="1"/>
          </p:cNvSpPr>
          <p:nvPr>
            <p:ph type="sldNum" sz="quarter" idx="12"/>
          </p:nvPr>
        </p:nvSpPr>
        <p:spPr/>
        <p:txBody>
          <a:bodyPr/>
          <a:lstStyle/>
          <a:p>
            <a:fld id="{DB156E10-B3DB-CB42-894C-E44038C8B0C4}" type="slidenum">
              <a:rPr lang="en-TW" smtClean="0"/>
              <a:t>31</a:t>
            </a:fld>
            <a:endParaRPr lang="en-TW"/>
          </a:p>
        </p:txBody>
      </p:sp>
    </p:spTree>
    <p:extLst>
      <p:ext uri="{BB962C8B-B14F-4D97-AF65-F5344CB8AC3E}">
        <p14:creationId xmlns:p14="http://schemas.microsoft.com/office/powerpoint/2010/main" val="4191923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Question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p:txBody>
          <a:bodyPr/>
          <a:lstStyle/>
          <a:p>
            <a:r>
              <a:rPr lang="en-US" dirty="0"/>
              <a:t>QA? BERT? Can it explain the multi-relation? </a:t>
            </a:r>
          </a:p>
          <a:p>
            <a:r>
              <a:rPr lang="en-TW" dirty="0"/>
              <a:t>If use GNN: </a:t>
            </a:r>
            <a:r>
              <a:rPr lang="en-US" b="0" i="0" u="none" strike="noStrike" dirty="0">
                <a:solidFill>
                  <a:srgbClr val="374151"/>
                </a:solidFill>
                <a:effectLst/>
                <a:latin typeface="Söhne"/>
              </a:rPr>
              <a:t>Graph Convolutional Networks (GCNs), Graph Attention Networks (GATs), Graph Isomorphism Networks (GINs), </a:t>
            </a:r>
            <a:r>
              <a:rPr lang="en-US" b="0" i="0" u="none" strike="noStrike" dirty="0" err="1">
                <a:solidFill>
                  <a:srgbClr val="374151"/>
                </a:solidFill>
                <a:effectLst/>
                <a:latin typeface="Söhne"/>
              </a:rPr>
              <a:t>GraphSAGE</a:t>
            </a:r>
            <a:r>
              <a:rPr lang="en-US" dirty="0">
                <a:solidFill>
                  <a:srgbClr val="374151"/>
                </a:solidFill>
                <a:latin typeface="Söhne"/>
              </a:rPr>
              <a:t>. </a:t>
            </a:r>
          </a:p>
          <a:p>
            <a:endParaRPr lang="en-US" dirty="0">
              <a:solidFill>
                <a:srgbClr val="374151"/>
              </a:solidFill>
              <a:latin typeface="Söhne"/>
            </a:endParaRPr>
          </a:p>
          <a:p>
            <a:endParaRPr lang="en-US" dirty="0">
              <a:solidFill>
                <a:srgbClr val="374151"/>
              </a:solidFill>
              <a:latin typeface="Söhne"/>
            </a:endParaRPr>
          </a:p>
          <a:p>
            <a:r>
              <a:rPr lang="en-US" dirty="0">
                <a:hlinkClick r:id="rId3"/>
              </a:rPr>
              <a:t>https://pytorch-geometric.readthedocs.io/en/latest/</a:t>
            </a:r>
            <a:r>
              <a:rPr lang="en-US" dirty="0"/>
              <a:t> </a:t>
            </a:r>
            <a:endParaRPr lang="en-TW" dirty="0"/>
          </a:p>
        </p:txBody>
      </p:sp>
      <p:sp>
        <p:nvSpPr>
          <p:cNvPr id="4" name="Slide Number Placeholder 3">
            <a:extLst>
              <a:ext uri="{FF2B5EF4-FFF2-40B4-BE49-F238E27FC236}">
                <a16:creationId xmlns:a16="http://schemas.microsoft.com/office/drawing/2014/main" id="{49484D60-BFB8-F815-2434-6F7B24B57EE1}"/>
              </a:ext>
            </a:extLst>
          </p:cNvPr>
          <p:cNvSpPr>
            <a:spLocks noGrp="1"/>
          </p:cNvSpPr>
          <p:nvPr>
            <p:ph type="sldNum" sz="quarter" idx="12"/>
          </p:nvPr>
        </p:nvSpPr>
        <p:spPr/>
        <p:txBody>
          <a:bodyPr/>
          <a:lstStyle/>
          <a:p>
            <a:fld id="{DB156E10-B3DB-CB42-894C-E44038C8B0C4}" type="slidenum">
              <a:rPr lang="en-TW" smtClean="0"/>
              <a:t>32</a:t>
            </a:fld>
            <a:endParaRPr lang="en-TW"/>
          </a:p>
        </p:txBody>
      </p:sp>
    </p:spTree>
    <p:extLst>
      <p:ext uri="{BB962C8B-B14F-4D97-AF65-F5344CB8AC3E}">
        <p14:creationId xmlns:p14="http://schemas.microsoft.com/office/powerpoint/2010/main" val="2727946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p:txBody>
          <a:bodyPr/>
          <a:lstStyle/>
          <a:p>
            <a:r>
              <a:rPr lang="en-TW" b="1" dirty="0"/>
              <a:t>Question</a:t>
            </a:r>
            <a:endParaRPr lang="en-TW" dirty="0"/>
          </a:p>
        </p:txBody>
      </p:sp>
      <p:sp>
        <p:nvSpPr>
          <p:cNvPr id="3" name="Content Placeholder 2">
            <a:extLst>
              <a:ext uri="{FF2B5EF4-FFF2-40B4-BE49-F238E27FC236}">
                <a16:creationId xmlns:a16="http://schemas.microsoft.com/office/drawing/2014/main" id="{25B0A74B-6281-327F-44E6-1E41A778AF7E}"/>
              </a:ext>
            </a:extLst>
          </p:cNvPr>
          <p:cNvSpPr>
            <a:spLocks noGrp="1"/>
          </p:cNvSpPr>
          <p:nvPr>
            <p:ph idx="1"/>
          </p:nvPr>
        </p:nvSpPr>
        <p:spPr>
          <a:xfrm>
            <a:off x="838200" y="1825625"/>
            <a:ext cx="5875116" cy="4285808"/>
          </a:xfrm>
        </p:spPr>
        <p:txBody>
          <a:bodyPr/>
          <a:lstStyle/>
          <a:p>
            <a:r>
              <a:rPr lang="en-TW" dirty="0"/>
              <a:t>Basically, the only useful model that can be directly imported in the realm of graph classifier is Graphomer.</a:t>
            </a:r>
          </a:p>
        </p:txBody>
      </p:sp>
      <p:pic>
        <p:nvPicPr>
          <p:cNvPr id="5" name="Picture 4">
            <a:extLst>
              <a:ext uri="{FF2B5EF4-FFF2-40B4-BE49-F238E27FC236}">
                <a16:creationId xmlns:a16="http://schemas.microsoft.com/office/drawing/2014/main" id="{40EC066D-EDF4-6510-E6B2-C59FFCCFB38F}"/>
              </a:ext>
            </a:extLst>
          </p:cNvPr>
          <p:cNvPicPr>
            <a:picLocks noChangeAspect="1"/>
          </p:cNvPicPr>
          <p:nvPr/>
        </p:nvPicPr>
        <p:blipFill>
          <a:blip r:embed="rId3"/>
          <a:stretch>
            <a:fillRect/>
          </a:stretch>
        </p:blipFill>
        <p:spPr>
          <a:xfrm>
            <a:off x="6917696" y="1883796"/>
            <a:ext cx="4980114" cy="4609079"/>
          </a:xfrm>
          <a:prstGeom prst="rect">
            <a:avLst/>
          </a:prstGeom>
        </p:spPr>
      </p:pic>
      <p:sp>
        <p:nvSpPr>
          <p:cNvPr id="4" name="Slide Number Placeholder 3">
            <a:extLst>
              <a:ext uri="{FF2B5EF4-FFF2-40B4-BE49-F238E27FC236}">
                <a16:creationId xmlns:a16="http://schemas.microsoft.com/office/drawing/2014/main" id="{5076F112-2EDA-EAD6-95AA-DFA1910E64F1}"/>
              </a:ext>
            </a:extLst>
          </p:cNvPr>
          <p:cNvSpPr>
            <a:spLocks noGrp="1"/>
          </p:cNvSpPr>
          <p:nvPr>
            <p:ph type="sldNum" sz="quarter" idx="12"/>
          </p:nvPr>
        </p:nvSpPr>
        <p:spPr/>
        <p:txBody>
          <a:bodyPr/>
          <a:lstStyle/>
          <a:p>
            <a:fld id="{DB156E10-B3DB-CB42-894C-E44038C8B0C4}" type="slidenum">
              <a:rPr lang="en-TW" smtClean="0"/>
              <a:t>33</a:t>
            </a:fld>
            <a:endParaRPr lang="en-TW"/>
          </a:p>
        </p:txBody>
      </p:sp>
    </p:spTree>
    <p:extLst>
      <p:ext uri="{BB962C8B-B14F-4D97-AF65-F5344CB8AC3E}">
        <p14:creationId xmlns:p14="http://schemas.microsoft.com/office/powerpoint/2010/main" val="9069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838200" y="462358"/>
            <a:ext cx="10515600" cy="1325563"/>
          </a:xfrm>
        </p:spPr>
        <p:txBody>
          <a:bodyPr/>
          <a:lstStyle/>
          <a:p>
            <a:r>
              <a:rPr lang="en-TW" dirty="0"/>
              <a:t>What is TRAM</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38200" y="2141537"/>
            <a:ext cx="10515600" cy="4351338"/>
          </a:xfrm>
        </p:spPr>
        <p:txBody>
          <a:bodyPr/>
          <a:lstStyle/>
          <a:p>
            <a:r>
              <a:rPr lang="en-TW" b="1" dirty="0"/>
              <a:t>Threat Report ATT&amp;CK MAPPER </a:t>
            </a:r>
            <a:r>
              <a:rPr lang="en-TW" dirty="0"/>
              <a:t>(TRAM)</a:t>
            </a:r>
          </a:p>
          <a:p>
            <a:endParaRPr lang="en-TW" dirty="0"/>
          </a:p>
          <a:p>
            <a:pPr lvl="1"/>
            <a:r>
              <a:rPr lang="en-US" b="0" i="0" u="none" strike="noStrike" dirty="0">
                <a:solidFill>
                  <a:srgbClr val="0B2338"/>
                </a:solidFill>
                <a:effectLst/>
                <a:latin typeface="Open Sans" panose="020B0606030504020204" pitchFamily="34" charset="0"/>
              </a:rPr>
              <a:t>TRAM is an open-source platform designed to advance research into automating the </a:t>
            </a:r>
            <a:r>
              <a:rPr lang="en-US" b="1" i="0" u="none" strike="noStrike" dirty="0">
                <a:solidFill>
                  <a:srgbClr val="0B2338"/>
                </a:solidFill>
                <a:effectLst/>
                <a:latin typeface="Open Sans" panose="020B0606030504020204" pitchFamily="34" charset="0"/>
              </a:rPr>
              <a:t>mapping</a:t>
            </a:r>
            <a:r>
              <a:rPr lang="en-US" b="0" i="0" u="none" strike="noStrike" dirty="0">
                <a:solidFill>
                  <a:srgbClr val="0B2338"/>
                </a:solidFill>
                <a:effectLst/>
                <a:latin typeface="Open Sans" panose="020B0606030504020204" pitchFamily="34" charset="0"/>
              </a:rPr>
              <a:t> of </a:t>
            </a:r>
            <a:r>
              <a:rPr lang="en-US" b="1" i="0" u="none" strike="noStrike" dirty="0">
                <a:solidFill>
                  <a:srgbClr val="0B2338"/>
                </a:solidFill>
                <a:effectLst/>
                <a:latin typeface="Open Sans" panose="020B0606030504020204" pitchFamily="34" charset="0"/>
              </a:rPr>
              <a:t>CTI</a:t>
            </a:r>
            <a:r>
              <a:rPr lang="en-US" b="0" i="0" u="none" strike="noStrike" dirty="0">
                <a:solidFill>
                  <a:srgbClr val="0B2338"/>
                </a:solidFill>
                <a:effectLst/>
                <a:latin typeface="Open Sans" panose="020B0606030504020204" pitchFamily="34" charset="0"/>
              </a:rPr>
              <a:t> reports to </a:t>
            </a:r>
            <a:r>
              <a:rPr lang="en-US" b="1" i="0" u="none" strike="noStrike" dirty="0">
                <a:solidFill>
                  <a:srgbClr val="0B2338"/>
                </a:solidFill>
                <a:effectLst/>
                <a:latin typeface="Open Sans" panose="020B0606030504020204" pitchFamily="34" charset="0"/>
              </a:rPr>
              <a:t>MITRE ATT&amp;CK.</a:t>
            </a:r>
          </a:p>
          <a:p>
            <a:pPr lvl="1"/>
            <a:endParaRPr lang="en-US" b="1" i="0" u="none" strike="noStrike" dirty="0">
              <a:solidFill>
                <a:srgbClr val="0B2338"/>
              </a:solidFill>
              <a:effectLst/>
              <a:latin typeface="Open Sans" panose="020B0606030504020204" pitchFamily="34" charset="0"/>
            </a:endParaRPr>
          </a:p>
          <a:p>
            <a:pPr lvl="1"/>
            <a:r>
              <a:rPr lang="en-US" b="0" i="0" u="none" strike="noStrike" dirty="0">
                <a:solidFill>
                  <a:srgbClr val="0B2338"/>
                </a:solidFill>
                <a:effectLst/>
                <a:latin typeface="Open Sans" panose="020B0606030504020204" pitchFamily="34" charset="0"/>
              </a:rPr>
              <a:t>TRAM enables researchers to </a:t>
            </a:r>
            <a:r>
              <a:rPr lang="en-US" b="1" i="0" u="none" strike="noStrike" dirty="0">
                <a:solidFill>
                  <a:srgbClr val="0B2338"/>
                </a:solidFill>
                <a:effectLst/>
                <a:latin typeface="Open Sans" panose="020B0606030504020204" pitchFamily="34" charset="0"/>
              </a:rPr>
              <a:t>test and refine</a:t>
            </a:r>
            <a:r>
              <a:rPr lang="en-US" b="0" i="0" u="none" strike="noStrike" dirty="0">
                <a:solidFill>
                  <a:srgbClr val="0B2338"/>
                </a:solidFill>
                <a:effectLst/>
                <a:latin typeface="Open Sans" panose="020B0606030504020204" pitchFamily="34" charset="0"/>
              </a:rPr>
              <a:t> Machine Learning models for identifying ATT&amp;CK techniques in prose-based threat intel reports and allows threat intel analysts to train ML models and validate ML results.</a:t>
            </a:r>
          </a:p>
          <a:p>
            <a:pPr lvl="2"/>
            <a:r>
              <a:rPr lang="en-TW" dirty="0"/>
              <a:t>There’s 4 ML models exist now and all of them are implemented as an </a:t>
            </a:r>
            <a:r>
              <a:rPr lang="en-TW" b="1" dirty="0"/>
              <a:t>SKLearn</a:t>
            </a:r>
            <a:r>
              <a:rPr lang="en-TW" dirty="0"/>
              <a:t> Pipeline</a:t>
            </a:r>
          </a:p>
        </p:txBody>
      </p:sp>
      <p:pic>
        <p:nvPicPr>
          <p:cNvPr id="5" name="Picture 4">
            <a:extLst>
              <a:ext uri="{FF2B5EF4-FFF2-40B4-BE49-F238E27FC236}">
                <a16:creationId xmlns:a16="http://schemas.microsoft.com/office/drawing/2014/main" id="{D4E26A69-ED11-5A0B-0F70-40392DCAC298}"/>
              </a:ext>
            </a:extLst>
          </p:cNvPr>
          <p:cNvPicPr>
            <a:picLocks noChangeAspect="1"/>
          </p:cNvPicPr>
          <p:nvPr/>
        </p:nvPicPr>
        <p:blipFill>
          <a:blip r:embed="rId2"/>
          <a:stretch>
            <a:fillRect/>
          </a:stretch>
        </p:blipFill>
        <p:spPr>
          <a:xfrm>
            <a:off x="4342780" y="621506"/>
            <a:ext cx="2235200" cy="812800"/>
          </a:xfrm>
          <a:prstGeom prst="rect">
            <a:avLst/>
          </a:prstGeom>
        </p:spPr>
      </p:pic>
      <p:sp>
        <p:nvSpPr>
          <p:cNvPr id="6" name="Slide Number Placeholder 5">
            <a:extLst>
              <a:ext uri="{FF2B5EF4-FFF2-40B4-BE49-F238E27FC236}">
                <a16:creationId xmlns:a16="http://schemas.microsoft.com/office/drawing/2014/main" id="{2B85C710-65FF-FBCF-D2FC-CBB21DBC71F4}"/>
              </a:ext>
            </a:extLst>
          </p:cNvPr>
          <p:cNvSpPr>
            <a:spLocks noGrp="1"/>
          </p:cNvSpPr>
          <p:nvPr>
            <p:ph type="sldNum" sz="quarter" idx="12"/>
          </p:nvPr>
        </p:nvSpPr>
        <p:spPr/>
        <p:txBody>
          <a:bodyPr/>
          <a:lstStyle/>
          <a:p>
            <a:fld id="{DB156E10-B3DB-CB42-894C-E44038C8B0C4}" type="slidenum">
              <a:rPr lang="en-TW" smtClean="0"/>
              <a:t>4</a:t>
            </a:fld>
            <a:endParaRPr lang="en-TW"/>
          </a:p>
        </p:txBody>
      </p:sp>
    </p:spTree>
    <p:extLst>
      <p:ext uri="{BB962C8B-B14F-4D97-AF65-F5344CB8AC3E}">
        <p14:creationId xmlns:p14="http://schemas.microsoft.com/office/powerpoint/2010/main" val="176797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p:txBody>
          <a:bodyPr/>
          <a:lstStyle/>
          <a:p>
            <a:r>
              <a:rPr lang="en-TW" dirty="0"/>
              <a:t>How to Use TRAM</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38200" y="1583473"/>
            <a:ext cx="10515600" cy="5138002"/>
          </a:xfrm>
        </p:spPr>
        <p:txBody>
          <a:bodyPr>
            <a:normAutofit/>
          </a:bodyPr>
          <a:lstStyle/>
          <a:p>
            <a:r>
              <a:rPr lang="en-US" dirty="0"/>
              <a:t>Need to use the Docker</a:t>
            </a:r>
          </a:p>
          <a:p>
            <a:pPr lvl="1"/>
            <a:r>
              <a:rPr lang="en-US" dirty="0"/>
              <a:t>Download the docker-</a:t>
            </a:r>
            <a:r>
              <a:rPr lang="en-US" dirty="0" err="1"/>
              <a:t>compose.yml</a:t>
            </a:r>
            <a:r>
              <a:rPr lang="en-US" dirty="0"/>
              <a:t> for TRAM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Run some command in the same directory with the </a:t>
            </a:r>
            <a:r>
              <a:rPr lang="en-US" dirty="0" err="1"/>
              <a:t>yml</a:t>
            </a:r>
            <a:r>
              <a:rPr lang="en-US" dirty="0"/>
              <a:t> file to download the Docker images</a:t>
            </a:r>
          </a:p>
          <a:p>
            <a:pPr lvl="1"/>
            <a:r>
              <a:rPr lang="en-US" dirty="0"/>
              <a:t>Navigate to </a:t>
            </a:r>
            <a:r>
              <a:rPr lang="en-US" b="0" i="0" u="none" strike="noStrike" dirty="0">
                <a:effectLst/>
                <a:latin typeface="-apple-system"/>
                <a:hlinkClick r:id="rId3"/>
              </a:rPr>
              <a:t>http://localhost:8000/</a:t>
            </a:r>
            <a:r>
              <a:rPr lang="en-US" b="0" i="0" u="none" strike="noStrike" dirty="0">
                <a:effectLst/>
                <a:latin typeface="-apple-system"/>
              </a:rPr>
              <a:t> and login</a:t>
            </a:r>
            <a:endParaRPr lang="en-US" dirty="0"/>
          </a:p>
          <a:p>
            <a:pPr marL="457200" lvl="1" indent="0">
              <a:buNone/>
            </a:pPr>
            <a:endParaRPr lang="en-TW" dirty="0"/>
          </a:p>
        </p:txBody>
      </p:sp>
      <p:sp>
        <p:nvSpPr>
          <p:cNvPr id="12" name="Slide Number Placeholder 11">
            <a:extLst>
              <a:ext uri="{FF2B5EF4-FFF2-40B4-BE49-F238E27FC236}">
                <a16:creationId xmlns:a16="http://schemas.microsoft.com/office/drawing/2014/main" id="{6BC78F2D-34A3-C21F-8EDB-AB747E7DC018}"/>
              </a:ext>
            </a:extLst>
          </p:cNvPr>
          <p:cNvSpPr>
            <a:spLocks noGrp="1"/>
          </p:cNvSpPr>
          <p:nvPr>
            <p:ph type="sldNum" sz="quarter" idx="12"/>
          </p:nvPr>
        </p:nvSpPr>
        <p:spPr/>
        <p:txBody>
          <a:bodyPr/>
          <a:lstStyle/>
          <a:p>
            <a:fld id="{DB156E10-B3DB-CB42-894C-E44038C8B0C4}" type="slidenum">
              <a:rPr lang="en-TW" smtClean="0"/>
              <a:t>5</a:t>
            </a:fld>
            <a:endParaRPr lang="en-TW"/>
          </a:p>
        </p:txBody>
      </p:sp>
      <p:pic>
        <p:nvPicPr>
          <p:cNvPr id="14" name="Picture 13">
            <a:extLst>
              <a:ext uri="{FF2B5EF4-FFF2-40B4-BE49-F238E27FC236}">
                <a16:creationId xmlns:a16="http://schemas.microsoft.com/office/drawing/2014/main" id="{DB7304FE-DF3A-FF9A-F7E8-4535273325F0}"/>
              </a:ext>
            </a:extLst>
          </p:cNvPr>
          <p:cNvPicPr>
            <a:picLocks noChangeAspect="1"/>
          </p:cNvPicPr>
          <p:nvPr/>
        </p:nvPicPr>
        <p:blipFill>
          <a:blip r:embed="rId4"/>
          <a:stretch>
            <a:fillRect/>
          </a:stretch>
        </p:blipFill>
        <p:spPr>
          <a:xfrm>
            <a:off x="1633357" y="2413206"/>
            <a:ext cx="7632563" cy="2571971"/>
          </a:xfrm>
          <a:prstGeom prst="rect">
            <a:avLst/>
          </a:prstGeom>
        </p:spPr>
      </p:pic>
    </p:spTree>
    <p:extLst>
      <p:ext uri="{BB962C8B-B14F-4D97-AF65-F5344CB8AC3E}">
        <p14:creationId xmlns:p14="http://schemas.microsoft.com/office/powerpoint/2010/main" val="255334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470209" y="121499"/>
            <a:ext cx="10515600" cy="1325563"/>
          </a:xfrm>
        </p:spPr>
        <p:txBody>
          <a:bodyPr/>
          <a:lstStyle/>
          <a:p>
            <a:r>
              <a:rPr lang="en-TW" dirty="0"/>
              <a:t>How to Use TRAM</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602862" y="3664638"/>
            <a:ext cx="10515600" cy="4351338"/>
          </a:xfrm>
        </p:spPr>
        <p:txBody>
          <a:bodyPr/>
          <a:lstStyle/>
          <a:p>
            <a:r>
              <a:rPr lang="en-US" dirty="0"/>
              <a:t>After clicking the analyze:</a:t>
            </a:r>
          </a:p>
          <a:p>
            <a:pPr lvl="1"/>
            <a:r>
              <a:rPr lang="en-US" dirty="0"/>
              <a:t>Show the sentences and the corresponding MITRE ATT&amp;CK technique</a:t>
            </a:r>
            <a:endParaRPr lang="en-TW" dirty="0"/>
          </a:p>
        </p:txBody>
      </p:sp>
      <p:pic>
        <p:nvPicPr>
          <p:cNvPr id="10" name="Picture 9">
            <a:extLst>
              <a:ext uri="{FF2B5EF4-FFF2-40B4-BE49-F238E27FC236}">
                <a16:creationId xmlns:a16="http://schemas.microsoft.com/office/drawing/2014/main" id="{03965A7A-9586-0E73-82B1-2EB36E5EA001}"/>
              </a:ext>
            </a:extLst>
          </p:cNvPr>
          <p:cNvPicPr>
            <a:picLocks noChangeAspect="1"/>
          </p:cNvPicPr>
          <p:nvPr/>
        </p:nvPicPr>
        <p:blipFill>
          <a:blip r:embed="rId3"/>
          <a:stretch>
            <a:fillRect/>
          </a:stretch>
        </p:blipFill>
        <p:spPr>
          <a:xfrm>
            <a:off x="602862" y="4591853"/>
            <a:ext cx="11005661" cy="2084212"/>
          </a:xfrm>
          <a:prstGeom prst="rect">
            <a:avLst/>
          </a:prstGeom>
        </p:spPr>
      </p:pic>
      <p:pic>
        <p:nvPicPr>
          <p:cNvPr id="4" name="Picture 3">
            <a:extLst>
              <a:ext uri="{FF2B5EF4-FFF2-40B4-BE49-F238E27FC236}">
                <a16:creationId xmlns:a16="http://schemas.microsoft.com/office/drawing/2014/main" id="{EED11608-5CEC-B0BB-BC3A-D0C56DA0F6A1}"/>
              </a:ext>
            </a:extLst>
          </p:cNvPr>
          <p:cNvPicPr>
            <a:picLocks noChangeAspect="1"/>
          </p:cNvPicPr>
          <p:nvPr/>
        </p:nvPicPr>
        <p:blipFill>
          <a:blip r:embed="rId4"/>
          <a:stretch>
            <a:fillRect/>
          </a:stretch>
        </p:blipFill>
        <p:spPr>
          <a:xfrm>
            <a:off x="602862" y="1461411"/>
            <a:ext cx="8674953" cy="2090510"/>
          </a:xfrm>
          <a:prstGeom prst="rect">
            <a:avLst/>
          </a:prstGeom>
        </p:spPr>
      </p:pic>
      <p:sp>
        <p:nvSpPr>
          <p:cNvPr id="5" name="Slide Number Placeholder 4">
            <a:extLst>
              <a:ext uri="{FF2B5EF4-FFF2-40B4-BE49-F238E27FC236}">
                <a16:creationId xmlns:a16="http://schemas.microsoft.com/office/drawing/2014/main" id="{56C8E65D-3DE4-EDEC-429B-8FC87F023CD7}"/>
              </a:ext>
            </a:extLst>
          </p:cNvPr>
          <p:cNvSpPr>
            <a:spLocks noGrp="1"/>
          </p:cNvSpPr>
          <p:nvPr>
            <p:ph type="sldNum" sz="quarter" idx="12"/>
          </p:nvPr>
        </p:nvSpPr>
        <p:spPr/>
        <p:txBody>
          <a:bodyPr/>
          <a:lstStyle/>
          <a:p>
            <a:fld id="{DB156E10-B3DB-CB42-894C-E44038C8B0C4}" type="slidenum">
              <a:rPr lang="en-TW" smtClean="0"/>
              <a:t>6</a:t>
            </a:fld>
            <a:endParaRPr lang="en-TW"/>
          </a:p>
        </p:txBody>
      </p:sp>
    </p:spTree>
    <p:extLst>
      <p:ext uri="{BB962C8B-B14F-4D97-AF65-F5344CB8AC3E}">
        <p14:creationId xmlns:p14="http://schemas.microsoft.com/office/powerpoint/2010/main" val="231546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626327" y="200135"/>
            <a:ext cx="10515600" cy="1325563"/>
          </a:xfrm>
        </p:spPr>
        <p:txBody>
          <a:bodyPr/>
          <a:lstStyle/>
          <a:p>
            <a:r>
              <a:rPr lang="en-TW" dirty="0"/>
              <a:t>Automation - Tasks</a:t>
            </a:r>
          </a:p>
        </p:txBody>
      </p:sp>
      <p:sp>
        <p:nvSpPr>
          <p:cNvPr id="4" name="Slide Number Placeholder 3">
            <a:extLst>
              <a:ext uri="{FF2B5EF4-FFF2-40B4-BE49-F238E27FC236}">
                <a16:creationId xmlns:a16="http://schemas.microsoft.com/office/drawing/2014/main" id="{A5F6C25C-99A1-413F-9F7E-F247C7282F4F}"/>
              </a:ext>
            </a:extLst>
          </p:cNvPr>
          <p:cNvSpPr>
            <a:spLocks noGrp="1"/>
          </p:cNvSpPr>
          <p:nvPr>
            <p:ph type="sldNum" sz="quarter" idx="12"/>
          </p:nvPr>
        </p:nvSpPr>
        <p:spPr/>
        <p:txBody>
          <a:bodyPr/>
          <a:lstStyle/>
          <a:p>
            <a:fld id="{DB156E10-B3DB-CB42-894C-E44038C8B0C4}" type="slidenum">
              <a:rPr lang="en-TW" smtClean="0"/>
              <a:t>7</a:t>
            </a:fld>
            <a:endParaRPr lang="en-TW" dirty="0"/>
          </a:p>
        </p:txBody>
      </p:sp>
      <p:pic>
        <p:nvPicPr>
          <p:cNvPr id="10" name="Content Placeholder 9">
            <a:extLst>
              <a:ext uri="{FF2B5EF4-FFF2-40B4-BE49-F238E27FC236}">
                <a16:creationId xmlns:a16="http://schemas.microsoft.com/office/drawing/2014/main" id="{AD5113E9-FF5B-BE81-F68B-283E3CA8587E}"/>
              </a:ext>
            </a:extLst>
          </p:cNvPr>
          <p:cNvPicPr>
            <a:picLocks noGrp="1" noChangeAspect="1"/>
          </p:cNvPicPr>
          <p:nvPr>
            <p:ph idx="1"/>
          </p:nvPr>
        </p:nvPicPr>
        <p:blipFill>
          <a:blip r:embed="rId2"/>
          <a:stretch>
            <a:fillRect/>
          </a:stretch>
        </p:blipFill>
        <p:spPr>
          <a:xfrm>
            <a:off x="991065" y="4491049"/>
            <a:ext cx="4216710" cy="1865301"/>
          </a:xfrm>
        </p:spPr>
      </p:pic>
      <p:pic>
        <p:nvPicPr>
          <p:cNvPr id="12" name="Picture 11">
            <a:extLst>
              <a:ext uri="{FF2B5EF4-FFF2-40B4-BE49-F238E27FC236}">
                <a16:creationId xmlns:a16="http://schemas.microsoft.com/office/drawing/2014/main" id="{D0862B88-C60C-AF5D-D2F3-CC05DE95DF61}"/>
              </a:ext>
            </a:extLst>
          </p:cNvPr>
          <p:cNvPicPr>
            <a:picLocks noChangeAspect="1"/>
          </p:cNvPicPr>
          <p:nvPr/>
        </p:nvPicPr>
        <p:blipFill>
          <a:blip r:embed="rId3"/>
          <a:stretch>
            <a:fillRect/>
          </a:stretch>
        </p:blipFill>
        <p:spPr>
          <a:xfrm>
            <a:off x="1086470" y="1295400"/>
            <a:ext cx="4025900" cy="2133600"/>
          </a:xfrm>
          <a:prstGeom prst="rect">
            <a:avLst/>
          </a:prstGeom>
        </p:spPr>
      </p:pic>
      <p:pic>
        <p:nvPicPr>
          <p:cNvPr id="14" name="Picture 13">
            <a:extLst>
              <a:ext uri="{FF2B5EF4-FFF2-40B4-BE49-F238E27FC236}">
                <a16:creationId xmlns:a16="http://schemas.microsoft.com/office/drawing/2014/main" id="{266FDAB2-6F15-051A-12EB-EFAEC5F85D8D}"/>
              </a:ext>
            </a:extLst>
          </p:cNvPr>
          <p:cNvPicPr>
            <a:picLocks noChangeAspect="1"/>
          </p:cNvPicPr>
          <p:nvPr/>
        </p:nvPicPr>
        <p:blipFill>
          <a:blip r:embed="rId4"/>
          <a:stretch>
            <a:fillRect/>
          </a:stretch>
        </p:blipFill>
        <p:spPr>
          <a:xfrm>
            <a:off x="5909023" y="2339855"/>
            <a:ext cx="5918200" cy="990600"/>
          </a:xfrm>
          <a:prstGeom prst="rect">
            <a:avLst/>
          </a:prstGeom>
        </p:spPr>
      </p:pic>
      <p:sp>
        <p:nvSpPr>
          <p:cNvPr id="16" name="TextBox 15">
            <a:extLst>
              <a:ext uri="{FF2B5EF4-FFF2-40B4-BE49-F238E27FC236}">
                <a16:creationId xmlns:a16="http://schemas.microsoft.com/office/drawing/2014/main" id="{D60074BA-6DB4-0063-70AB-81C97DB80C22}"/>
              </a:ext>
            </a:extLst>
          </p:cNvPr>
          <p:cNvSpPr txBox="1"/>
          <p:nvPr/>
        </p:nvSpPr>
        <p:spPr>
          <a:xfrm>
            <a:off x="659201" y="1238850"/>
            <a:ext cx="359394" cy="369332"/>
          </a:xfrm>
          <a:prstGeom prst="rect">
            <a:avLst/>
          </a:prstGeom>
          <a:noFill/>
        </p:spPr>
        <p:txBody>
          <a:bodyPr wrap="none" rtlCol="0">
            <a:spAutoFit/>
          </a:bodyPr>
          <a:lstStyle/>
          <a:p>
            <a:r>
              <a:rPr lang="en-TW" dirty="0"/>
              <a:t>1.</a:t>
            </a:r>
          </a:p>
        </p:txBody>
      </p:sp>
      <p:sp>
        <p:nvSpPr>
          <p:cNvPr id="17" name="TextBox 16">
            <a:extLst>
              <a:ext uri="{FF2B5EF4-FFF2-40B4-BE49-F238E27FC236}">
                <a16:creationId xmlns:a16="http://schemas.microsoft.com/office/drawing/2014/main" id="{00C6262B-FBD9-E9D2-9065-985FCEC8AC64}"/>
              </a:ext>
            </a:extLst>
          </p:cNvPr>
          <p:cNvSpPr txBox="1"/>
          <p:nvPr/>
        </p:nvSpPr>
        <p:spPr>
          <a:xfrm>
            <a:off x="5884127" y="1938809"/>
            <a:ext cx="359394" cy="646331"/>
          </a:xfrm>
          <a:prstGeom prst="rect">
            <a:avLst/>
          </a:prstGeom>
          <a:noFill/>
        </p:spPr>
        <p:txBody>
          <a:bodyPr wrap="none" rtlCol="0">
            <a:spAutoFit/>
          </a:bodyPr>
          <a:lstStyle/>
          <a:p>
            <a:r>
              <a:rPr lang="en-TW" dirty="0"/>
              <a:t>2.</a:t>
            </a:r>
          </a:p>
          <a:p>
            <a:endParaRPr lang="en-TW" dirty="0"/>
          </a:p>
        </p:txBody>
      </p:sp>
      <p:sp>
        <p:nvSpPr>
          <p:cNvPr id="18" name="TextBox 17">
            <a:extLst>
              <a:ext uri="{FF2B5EF4-FFF2-40B4-BE49-F238E27FC236}">
                <a16:creationId xmlns:a16="http://schemas.microsoft.com/office/drawing/2014/main" id="{36CB1D02-C4BC-BD87-C8B5-AAF9CB45AF71}"/>
              </a:ext>
            </a:extLst>
          </p:cNvPr>
          <p:cNvSpPr txBox="1"/>
          <p:nvPr/>
        </p:nvSpPr>
        <p:spPr>
          <a:xfrm>
            <a:off x="659201" y="3891518"/>
            <a:ext cx="359394" cy="369332"/>
          </a:xfrm>
          <a:prstGeom prst="rect">
            <a:avLst/>
          </a:prstGeom>
          <a:noFill/>
        </p:spPr>
        <p:txBody>
          <a:bodyPr wrap="none" rtlCol="0">
            <a:spAutoFit/>
          </a:bodyPr>
          <a:lstStyle/>
          <a:p>
            <a:r>
              <a:rPr lang="en-TW" dirty="0"/>
              <a:t>3.</a:t>
            </a:r>
          </a:p>
        </p:txBody>
      </p:sp>
      <p:sp>
        <p:nvSpPr>
          <p:cNvPr id="19" name="TextBox 18">
            <a:extLst>
              <a:ext uri="{FF2B5EF4-FFF2-40B4-BE49-F238E27FC236}">
                <a16:creationId xmlns:a16="http://schemas.microsoft.com/office/drawing/2014/main" id="{DE917344-0F32-3978-92E3-491170A1A907}"/>
              </a:ext>
            </a:extLst>
          </p:cNvPr>
          <p:cNvSpPr txBox="1"/>
          <p:nvPr/>
        </p:nvSpPr>
        <p:spPr>
          <a:xfrm>
            <a:off x="5884127" y="4491049"/>
            <a:ext cx="5943096" cy="461665"/>
          </a:xfrm>
          <a:prstGeom prst="rect">
            <a:avLst/>
          </a:prstGeom>
          <a:noFill/>
        </p:spPr>
        <p:txBody>
          <a:bodyPr wrap="square" rtlCol="0">
            <a:spAutoFit/>
          </a:bodyPr>
          <a:lstStyle/>
          <a:p>
            <a:r>
              <a:rPr lang="en-TW" sz="2400" dirty="0"/>
              <a:t>4. Postprocessing</a:t>
            </a:r>
          </a:p>
        </p:txBody>
      </p:sp>
    </p:spTree>
    <p:extLst>
      <p:ext uri="{BB962C8B-B14F-4D97-AF65-F5344CB8AC3E}">
        <p14:creationId xmlns:p14="http://schemas.microsoft.com/office/powerpoint/2010/main" val="41548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626327" y="0"/>
            <a:ext cx="10515600" cy="1325563"/>
          </a:xfrm>
        </p:spPr>
        <p:txBody>
          <a:bodyPr/>
          <a:lstStyle/>
          <a:p>
            <a:r>
              <a:rPr lang="en-TW" dirty="0"/>
              <a:t>Automation - programming</a:t>
            </a:r>
          </a:p>
        </p:txBody>
      </p:sp>
      <p:sp>
        <p:nvSpPr>
          <p:cNvPr id="4" name="Slide Number Placeholder 3">
            <a:extLst>
              <a:ext uri="{FF2B5EF4-FFF2-40B4-BE49-F238E27FC236}">
                <a16:creationId xmlns:a16="http://schemas.microsoft.com/office/drawing/2014/main" id="{A5F6C25C-99A1-413F-9F7E-F247C7282F4F}"/>
              </a:ext>
            </a:extLst>
          </p:cNvPr>
          <p:cNvSpPr>
            <a:spLocks noGrp="1"/>
          </p:cNvSpPr>
          <p:nvPr>
            <p:ph type="sldNum" sz="quarter" idx="12"/>
          </p:nvPr>
        </p:nvSpPr>
        <p:spPr/>
        <p:txBody>
          <a:bodyPr/>
          <a:lstStyle/>
          <a:p>
            <a:fld id="{DB156E10-B3DB-CB42-894C-E44038C8B0C4}" type="slidenum">
              <a:rPr lang="en-TW" smtClean="0"/>
              <a:t>8</a:t>
            </a:fld>
            <a:endParaRPr lang="en-TW" dirty="0"/>
          </a:p>
        </p:txBody>
      </p:sp>
      <p:sp>
        <p:nvSpPr>
          <p:cNvPr id="5" name="Content Placeholder 4">
            <a:extLst>
              <a:ext uri="{FF2B5EF4-FFF2-40B4-BE49-F238E27FC236}">
                <a16:creationId xmlns:a16="http://schemas.microsoft.com/office/drawing/2014/main" id="{434DAB07-EC67-8BA8-E592-E3A2A483B091}"/>
              </a:ext>
            </a:extLst>
          </p:cNvPr>
          <p:cNvSpPr>
            <a:spLocks noGrp="1"/>
          </p:cNvSpPr>
          <p:nvPr>
            <p:ph idx="1"/>
          </p:nvPr>
        </p:nvSpPr>
        <p:spPr>
          <a:xfrm>
            <a:off x="760141" y="1665287"/>
            <a:ext cx="10515600" cy="4351338"/>
          </a:xfrm>
        </p:spPr>
        <p:txBody>
          <a:bodyPr/>
          <a:lstStyle/>
          <a:p>
            <a:r>
              <a:rPr lang="en-TW" dirty="0"/>
              <a:t>Packages we need to import: </a:t>
            </a:r>
            <a:r>
              <a:rPr lang="en-TW" b="1" dirty="0"/>
              <a:t>Selenium</a:t>
            </a:r>
            <a:r>
              <a:rPr lang="en-TW" dirty="0"/>
              <a:t>, os, csv, json</a:t>
            </a:r>
          </a:p>
          <a:p>
            <a:endParaRPr lang="en-TW" dirty="0"/>
          </a:p>
          <a:p>
            <a:r>
              <a:rPr lang="en-US" b="1" dirty="0"/>
              <a:t>U</a:t>
            </a:r>
            <a:r>
              <a:rPr lang="en-TW" b="1" dirty="0"/>
              <a:t>pload.py</a:t>
            </a:r>
            <a:r>
              <a:rPr lang="en-TW" dirty="0"/>
              <a:t>: Sign in and upload the files</a:t>
            </a:r>
          </a:p>
          <a:p>
            <a:r>
              <a:rPr lang="en-TW" b="1" dirty="0"/>
              <a:t>Export.py</a:t>
            </a:r>
            <a:r>
              <a:rPr lang="en-TW" dirty="0"/>
              <a:t>: After singing in, press the export and JSON for all the files</a:t>
            </a:r>
          </a:p>
          <a:p>
            <a:r>
              <a:rPr lang="en-TW" b="1" dirty="0"/>
              <a:t>Postprocess.py</a:t>
            </a:r>
            <a:r>
              <a:rPr lang="en-TW" dirty="0"/>
              <a:t>: </a:t>
            </a:r>
            <a:r>
              <a:rPr lang="en-TW" sz="2800" dirty="0"/>
              <a:t>Turn the all json files in a directory into the labeled csv file(Only the sentenses and the corresponding MITRE ATT&amp;CK techniques.</a:t>
            </a:r>
          </a:p>
          <a:p>
            <a:endParaRPr lang="en-TW" dirty="0"/>
          </a:p>
          <a:p>
            <a:endParaRPr lang="en-TW" dirty="0"/>
          </a:p>
        </p:txBody>
      </p:sp>
    </p:spTree>
    <p:extLst>
      <p:ext uri="{BB962C8B-B14F-4D97-AF65-F5344CB8AC3E}">
        <p14:creationId xmlns:p14="http://schemas.microsoft.com/office/powerpoint/2010/main" val="262375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r>
              <a:rPr lang="en-TW" b="1" dirty="0"/>
              <a:t>Finding the models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9</a:t>
            </a:fld>
            <a:endParaRPr lang="en-TW"/>
          </a:p>
        </p:txBody>
      </p:sp>
    </p:spTree>
    <p:extLst>
      <p:ext uri="{BB962C8B-B14F-4D97-AF65-F5344CB8AC3E}">
        <p14:creationId xmlns:p14="http://schemas.microsoft.com/office/powerpoint/2010/main" val="4082983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2235</Words>
  <Application>Microsoft Macintosh PowerPoint</Application>
  <PresentationFormat>Widescreen</PresentationFormat>
  <Paragraphs>222</Paragraphs>
  <Slides>33</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-apple-system</vt:lpstr>
      <vt:lpstr>-webkit-standard</vt:lpstr>
      <vt:lpstr>FreightSans</vt:lpstr>
      <vt:lpstr>NimbusRomNo9L</vt:lpstr>
      <vt:lpstr>Söhne</vt:lpstr>
      <vt:lpstr>Arial</vt:lpstr>
      <vt:lpstr>Calibri</vt:lpstr>
      <vt:lpstr>Calibri Light</vt:lpstr>
      <vt:lpstr>Charter</vt:lpstr>
      <vt:lpstr>Open Sans</vt:lpstr>
      <vt:lpstr>Roboto</vt:lpstr>
      <vt:lpstr>Office Theme</vt:lpstr>
      <vt:lpstr>Progess of the Project</vt:lpstr>
      <vt:lpstr>Outline</vt:lpstr>
      <vt:lpstr>TRAM</vt:lpstr>
      <vt:lpstr>What is TRAM</vt:lpstr>
      <vt:lpstr>How to Use TRAM</vt:lpstr>
      <vt:lpstr>How to Use TRAM</vt:lpstr>
      <vt:lpstr>Automation - Tasks</vt:lpstr>
      <vt:lpstr>Automation - programming</vt:lpstr>
      <vt:lpstr>Finding the models</vt:lpstr>
      <vt:lpstr>My task</vt:lpstr>
      <vt:lpstr>Graphormer</vt:lpstr>
      <vt:lpstr>Graphormer</vt:lpstr>
      <vt:lpstr>Others may be useful</vt:lpstr>
      <vt:lpstr>Future Plan</vt:lpstr>
      <vt:lpstr>Plan of Next Week</vt:lpstr>
      <vt:lpstr>Appendix</vt:lpstr>
      <vt:lpstr>List of Models and Useful Techniques</vt:lpstr>
      <vt:lpstr>Graphormer’s Input</vt:lpstr>
      <vt:lpstr>Graphormer’s Implementation</vt:lpstr>
      <vt:lpstr>Transformer Architecture</vt:lpstr>
      <vt:lpstr>Graphormer’s Encoding</vt:lpstr>
      <vt:lpstr>Graph Transformer - Improvement of GNN</vt:lpstr>
      <vt:lpstr>Graph Transformer - Improvement of GNN</vt:lpstr>
      <vt:lpstr>Graph attention network (GAT) for node classification</vt:lpstr>
      <vt:lpstr>Graph attention network (GAT) for node classification</vt:lpstr>
      <vt:lpstr>Multilabel graph classification using graph attention networks</vt:lpstr>
      <vt:lpstr>Multilabel graph classification using graph attention networks</vt:lpstr>
      <vt:lpstr>MULTIHEADATTENTION</vt:lpstr>
      <vt:lpstr>MULTIHEADATTENTION</vt:lpstr>
      <vt:lpstr>Self-attention does not need O(n^2) memory</vt:lpstr>
      <vt:lpstr>Self-attention does not need O(n^2) memory</vt:lpstr>
      <vt:lpstr>Question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7</cp:revision>
  <dcterms:created xsi:type="dcterms:W3CDTF">2023-07-11T02:48:10Z</dcterms:created>
  <dcterms:modified xsi:type="dcterms:W3CDTF">2023-07-12T03:48:59Z</dcterms:modified>
</cp:coreProperties>
</file>