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8" r:id="rId4"/>
    <p:sldId id="299" r:id="rId5"/>
    <p:sldId id="313" r:id="rId6"/>
    <p:sldId id="322" r:id="rId7"/>
    <p:sldId id="323" r:id="rId8"/>
    <p:sldId id="324" r:id="rId9"/>
    <p:sldId id="258" r:id="rId10"/>
    <p:sldId id="314" r:id="rId11"/>
    <p:sldId id="276" r:id="rId12"/>
    <p:sldId id="316" r:id="rId13"/>
    <p:sldId id="317" r:id="rId14"/>
    <p:sldId id="318" r:id="rId15"/>
    <p:sldId id="321" r:id="rId16"/>
    <p:sldId id="309" r:id="rId17"/>
    <p:sldId id="311" r:id="rId18"/>
    <p:sldId id="310" r:id="rId19"/>
    <p:sldId id="312" r:id="rId20"/>
    <p:sldId id="320" r:id="rId2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87037"/>
  </p:normalViewPr>
  <p:slideViewPr>
    <p:cSldViewPr snapToGrid="0">
      <p:cViewPr varScale="1">
        <p:scale>
          <a:sx n="140" d="100"/>
          <a:sy n="140" d="100"/>
        </p:scale>
        <p:origin x="4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2023/7/25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JSONL（JSON Lines）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是一種用於存儲和傳輸結構化數據的文本格式。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與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JSON（JavaScript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Object Notation）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非常相似，但它使用每行一個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對象的方式來組織數據。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文件由多行文本組成，每行都是一個獨立的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對象。這種結構使得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非常適合處理大型數據集，特別是當每個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對象都是獨立的時候。每個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對象可以包含不同的鍵值對，以描述數據的屬性。</a:t>
            </a: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Node_feat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types </a:t>
            </a:r>
            <a:r>
              <a:rPr lang="en-US" b="0" i="0" u="none" strike="noStrike" dirty="0">
                <a:solidFill>
                  <a:srgbClr val="337EA9"/>
                </a:solidFill>
                <a:effectLst/>
              </a:rPr>
              <a:t>(like different atoms in a molecule)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</a:rPr>
              <a:t>Edge_feat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types </a:t>
            </a:r>
            <a:r>
              <a:rPr lang="en-US" b="0" i="0" u="none" strike="noStrike" dirty="0">
                <a:solidFill>
                  <a:srgbClr val="337EA9"/>
                </a:solidFill>
                <a:effectLst/>
              </a:rPr>
              <a:t>(like molecular bonds)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7719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4118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0973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567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Mapping</a:t>
            </a:r>
            <a:r>
              <a:rPr lang="zh-TW" altLang="en-US" dirty="0"/>
              <a:t>出問題一堆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1870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280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7840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np.zeros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num_nodes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+ 1,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num_nodes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+ 1],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dtype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np.single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) # with graph token </a:t>
            </a:r>
            <a:endParaRPr lang="en-US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item["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"] = </a:t>
            </a:r>
            <a:r>
              <a:rPr lang="en-US" b="0" dirty="0" err="1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b="0" dirty="0">
                <a:solidFill>
                  <a:srgbClr val="ECC48D"/>
                </a:solidFill>
                <a:effectLst/>
                <a:latin typeface="Menlo" panose="020B0609030804020204" pitchFamily="49" charset="0"/>
              </a:rPr>
              <a:t> # in our case, it will be 4x4 tensor with element 0</a:t>
            </a:r>
            <a:endParaRPr lang="en-US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61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4194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657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739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317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7/25/23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7/25/23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7/25/23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7/25/23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7/25/23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7/25/23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7/25/23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7/25/23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7/25/23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7/25/23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7/25/23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7/25/23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白宗民 </a:t>
            </a:r>
          </a:p>
          <a:p>
            <a:r>
              <a:rPr lang="en-TW" dirty="0"/>
              <a:t>2023/7/26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150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Constructing the </a:t>
            </a:r>
            <a:r>
              <a:rPr lang="en-US" b="1" dirty="0"/>
              <a:t>directed</a:t>
            </a:r>
            <a:r>
              <a:rPr lang="en-US" dirty="0"/>
              <a:t> </a:t>
            </a:r>
            <a:r>
              <a:rPr lang="en-US" b="1" dirty="0"/>
              <a:t>graph</a:t>
            </a:r>
            <a:r>
              <a:rPr lang="en-US" dirty="0"/>
              <a:t> of every Attack Patterns (167 APs)</a:t>
            </a:r>
          </a:p>
          <a:p>
            <a:pPr lvl="1"/>
            <a:r>
              <a:rPr lang="en-TW" dirty="0"/>
              <a:t>Connecting the source and t</a:t>
            </a:r>
            <a:r>
              <a:rPr lang="en-US" dirty="0"/>
              <a:t>he</a:t>
            </a:r>
            <a:r>
              <a:rPr lang="en-TW" dirty="0"/>
              <a:t> destination</a:t>
            </a:r>
          </a:p>
          <a:p>
            <a:pPr lvl="1"/>
            <a:r>
              <a:rPr lang="en-TW" dirty="0"/>
              <a:t>Recording the </a:t>
            </a:r>
            <a:r>
              <a:rPr lang="en-TW" b="1" dirty="0"/>
              <a:t># of relations </a:t>
            </a:r>
            <a:r>
              <a:rPr lang="en-TW" dirty="0"/>
              <a:t>with the same source and destination</a:t>
            </a:r>
          </a:p>
          <a:p>
            <a:pPr lvl="1"/>
            <a:r>
              <a:rPr lang="en-TW" dirty="0"/>
              <a:t>Exclude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T1046_5a4 (1022 triplets) and T1005_720 (13801 triplets)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Final result would contain 165 Aps</a:t>
            </a:r>
          </a:p>
          <a:p>
            <a:pPr marL="914400" lvl="2" indent="0">
              <a:buNone/>
            </a:pPr>
            <a:endParaRPr lang="en-TW" dirty="0"/>
          </a:p>
          <a:p>
            <a:r>
              <a:rPr lang="en-US" dirty="0"/>
              <a:t>Connecting all the </a:t>
            </a:r>
            <a:r>
              <a:rPr lang="en-US" b="1" dirty="0"/>
              <a:t>related</a:t>
            </a:r>
            <a:r>
              <a:rPr lang="en-US" dirty="0"/>
              <a:t> </a:t>
            </a:r>
            <a:r>
              <a:rPr lang="en-US" b="1" dirty="0"/>
              <a:t>neighbor</a:t>
            </a:r>
            <a:r>
              <a:rPr lang="en-US" dirty="0"/>
              <a:t> nodes in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hop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Labelling them with different color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0071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Data 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A8177A-40F0-5096-2D76-75F10E56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579" y="1846262"/>
            <a:ext cx="1977108" cy="14162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13D53-D857-E467-31E6-98EFC9ACDF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67" b="15942"/>
          <a:stretch/>
        </p:blipFill>
        <p:spPr>
          <a:xfrm>
            <a:off x="3654259" y="1846262"/>
            <a:ext cx="1842415" cy="1416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80D32-48FD-B52E-4AAA-BBDF3278F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715" y="1846262"/>
            <a:ext cx="3711221" cy="141821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521BA721-794F-7B10-F2F2-68B3BD7148A2}"/>
              </a:ext>
            </a:extLst>
          </p:cNvPr>
          <p:cNvSpPr/>
          <p:nvPr/>
        </p:nvSpPr>
        <p:spPr>
          <a:xfrm>
            <a:off x="5969582" y="2237290"/>
            <a:ext cx="1174044" cy="632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1CE73-3B91-9014-214D-098179659ED0}"/>
              </a:ext>
            </a:extLst>
          </p:cNvPr>
          <p:cNvSpPr txBox="1"/>
          <p:nvPr/>
        </p:nvSpPr>
        <p:spPr>
          <a:xfrm>
            <a:off x="976579" y="3455148"/>
            <a:ext cx="701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TW" sz="2000" dirty="0"/>
              <a:t>enign </a:t>
            </a:r>
            <a:r>
              <a:rPr lang="en-TW" sz="2000" dirty="0">
                <a:sym typeface="Wingdings" pitchFamily="2" charset="2"/>
              </a:rPr>
              <a:t></a:t>
            </a:r>
            <a:r>
              <a:rPr lang="en-TW" sz="2000" dirty="0"/>
              <a:t> set to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W" sz="2000" dirty="0"/>
              <a:t>Filtering the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T1046_5a4 and T1005_720 </a:t>
            </a:r>
            <a:endParaRPr lang="en-TW" sz="2000" dirty="0"/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B2C21EB8-3126-C9A0-FBF1-C469D4FD77F9}"/>
              </a:ext>
            </a:extLst>
          </p:cNvPr>
          <p:cNvSpPr/>
          <p:nvPr/>
        </p:nvSpPr>
        <p:spPr>
          <a:xfrm>
            <a:off x="3020979" y="2395335"/>
            <a:ext cx="569089" cy="47413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4C1FC-BB81-3EE9-E5D1-3164450CE80E}"/>
              </a:ext>
            </a:extLst>
          </p:cNvPr>
          <p:cNvSpPr txBox="1"/>
          <p:nvPr/>
        </p:nvSpPr>
        <p:spPr>
          <a:xfrm>
            <a:off x="7642579" y="1476930"/>
            <a:ext cx="371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TW" dirty="0"/>
              <a:t>rc, Dest, Rel, Label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E4FA71-6311-A16C-10F4-DAC40CA98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994" y="4937380"/>
            <a:ext cx="4871156" cy="1555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648AC1-52F5-AEBB-03F7-ED87DF1DBF90}"/>
              </a:ext>
            </a:extLst>
          </p:cNvPr>
          <p:cNvSpPr txBox="1"/>
          <p:nvPr/>
        </p:nvSpPr>
        <p:spPr>
          <a:xfrm>
            <a:off x="976579" y="4564049"/>
            <a:ext cx="418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Packages be used in my graphing.ipynb </a:t>
            </a:r>
          </a:p>
        </p:txBody>
      </p:sp>
    </p:spTree>
    <p:extLst>
      <p:ext uri="{BB962C8B-B14F-4D97-AF65-F5344CB8AC3E}">
        <p14:creationId xmlns:p14="http://schemas.microsoft.com/office/powerpoint/2010/main" val="371042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5CCEE3-4DCB-CBB4-9356-2196B8F9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780"/>
            <a:ext cx="3677356" cy="4530725"/>
          </a:xfrm>
        </p:spPr>
        <p:txBody>
          <a:bodyPr>
            <a:normAutofit/>
          </a:bodyPr>
          <a:lstStyle/>
          <a:p>
            <a:r>
              <a:rPr lang="en-TW" sz="2000" dirty="0"/>
              <a:t>Main graph is red</a:t>
            </a:r>
          </a:p>
          <a:p>
            <a:r>
              <a:rPr lang="en-TW" sz="2000" dirty="0"/>
              <a:t>Number on the edges is the # of the relations in the pair</a:t>
            </a:r>
          </a:p>
          <a:p>
            <a:r>
              <a:rPr lang="en-US" sz="2000" dirty="0"/>
              <a:t>No other related AP nodes</a:t>
            </a:r>
          </a:p>
          <a:p>
            <a:r>
              <a:rPr lang="en-US" sz="2000" dirty="0"/>
              <a:t>No other related benign nodes</a:t>
            </a:r>
          </a:p>
          <a:p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61F239-C61B-6CDA-A5E5-D98BDA9D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613" y="365125"/>
            <a:ext cx="7410539" cy="59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A9D995-ABCF-069E-3592-78249816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017" y="274955"/>
            <a:ext cx="7772400" cy="621792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5CCEE3-4DCB-CBB4-9356-2196B8F9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780"/>
            <a:ext cx="3564467" cy="4530725"/>
          </a:xfrm>
        </p:spPr>
        <p:txBody>
          <a:bodyPr>
            <a:normAutofit/>
          </a:bodyPr>
          <a:lstStyle/>
          <a:p>
            <a:r>
              <a:rPr lang="en-TW" sz="2000" dirty="0"/>
              <a:t>Main graph is red</a:t>
            </a:r>
          </a:p>
          <a:p>
            <a:r>
              <a:rPr lang="en-TW" sz="2000" dirty="0"/>
              <a:t>Number on the edges is the # of the relations in the pair</a:t>
            </a:r>
          </a:p>
          <a:p>
            <a:r>
              <a:rPr lang="en-TW" sz="2000" dirty="0"/>
              <a:t>12 related benign nodes</a:t>
            </a:r>
          </a:p>
          <a:p>
            <a:r>
              <a:rPr lang="en-US" sz="2000" dirty="0"/>
              <a:t>O</a:t>
            </a:r>
            <a:r>
              <a:rPr lang="en-TW" sz="2000" dirty="0"/>
              <a:t>ther 5 related A</a:t>
            </a:r>
            <a:r>
              <a:rPr lang="en-US" sz="2000" dirty="0"/>
              <a:t>p</a:t>
            </a:r>
            <a:r>
              <a:rPr lang="en-TW" sz="2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205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5CCEE3-4DCB-CBB4-9356-2196B8F9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42" y="2875491"/>
            <a:ext cx="3760258" cy="4530725"/>
          </a:xfrm>
        </p:spPr>
        <p:txBody>
          <a:bodyPr>
            <a:normAutofit/>
          </a:bodyPr>
          <a:lstStyle/>
          <a:p>
            <a:r>
              <a:rPr lang="en-TW" sz="2000" dirty="0"/>
              <a:t>Main graph is red</a:t>
            </a:r>
          </a:p>
          <a:p>
            <a:r>
              <a:rPr lang="en-TW" sz="2000" dirty="0"/>
              <a:t>Number on the edges is the # of the relations in the pair</a:t>
            </a:r>
          </a:p>
          <a:p>
            <a:r>
              <a:rPr lang="en-TW" sz="2000" dirty="0"/>
              <a:t>A lot of related benign nodes</a:t>
            </a:r>
          </a:p>
          <a:p>
            <a:r>
              <a:rPr lang="en-US" sz="2000" dirty="0"/>
              <a:t>No</a:t>
            </a:r>
            <a:r>
              <a:rPr lang="en-TW" sz="2000" dirty="0"/>
              <a:t> related A</a:t>
            </a:r>
            <a:r>
              <a:rPr lang="en-US" sz="2000" dirty="0"/>
              <a:t>p</a:t>
            </a:r>
            <a:r>
              <a:rPr lang="en-TW" sz="2000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200F-CC2A-A004-FD76-00A2C52E9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5" y="138430"/>
            <a:ext cx="77724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9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Overall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5CCEE3-4DCB-CBB4-9356-2196B8F9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27275"/>
            <a:ext cx="4683369" cy="4530725"/>
          </a:xfrm>
        </p:spPr>
        <p:txBody>
          <a:bodyPr>
            <a:normAutofit/>
          </a:bodyPr>
          <a:lstStyle/>
          <a:p>
            <a:r>
              <a:rPr lang="en-US" sz="2000" dirty="0"/>
              <a:t>Many of them have no neighbor nodes.</a:t>
            </a:r>
            <a:endParaRPr lang="en-TW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BED00-EC5F-823A-47E4-891AFB61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62" y="365124"/>
            <a:ext cx="5994400" cy="59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805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224"/>
            <a:ext cx="5257800" cy="2136069"/>
          </a:xfrm>
        </p:spPr>
        <p:txBody>
          <a:bodyPr/>
          <a:lstStyle/>
          <a:p>
            <a:r>
              <a:rPr lang="en-TW" dirty="0"/>
              <a:t>PDFs (2.16 GB):</a:t>
            </a:r>
          </a:p>
          <a:p>
            <a:pPr lvl="1"/>
            <a:r>
              <a:rPr lang="en-TW" dirty="0"/>
              <a:t>Successfully uploaded: 111 files</a:t>
            </a:r>
          </a:p>
          <a:p>
            <a:pPr lvl="1"/>
            <a:r>
              <a:rPr lang="en-TW" dirty="0"/>
              <a:t>Unsuccessfully uploaded: 19 files</a:t>
            </a:r>
          </a:p>
          <a:p>
            <a:pPr lvl="1"/>
            <a:r>
              <a:rPr lang="en-TW" dirty="0"/>
              <a:t>Haven’t exported</a:t>
            </a:r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9B6D1-E774-22E9-8A9C-E75D1DBE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21" y="182562"/>
            <a:ext cx="1753164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46E4E-632E-7157-26B3-2160A0BCE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89" y="3468042"/>
            <a:ext cx="10045914" cy="3070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97A27-3EC6-6756-BB57-BFEF58CFF23C}"/>
              </a:ext>
            </a:extLst>
          </p:cNvPr>
          <p:cNvSpPr txBox="1"/>
          <p:nvPr/>
        </p:nvSpPr>
        <p:spPr>
          <a:xfrm>
            <a:off x="6734529" y="1690688"/>
            <a:ext cx="49219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/>
              <a:t>HTMLs (15.94 GB):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/>
              <a:t>I haven’t tried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/>
              <a:t>Maybe directly try on the USB</a:t>
            </a:r>
          </a:p>
        </p:txBody>
      </p:sp>
    </p:spTree>
    <p:extLst>
      <p:ext uri="{BB962C8B-B14F-4D97-AF65-F5344CB8AC3E}">
        <p14:creationId xmlns:p14="http://schemas.microsoft.com/office/powerpoint/2010/main" val="350068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2930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4"/>
            <a:ext cx="10800644" cy="48328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Tackle the extreme cases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Trace back to more than one hop (till the end)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Different entity with different shape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Input the data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Train t</a:t>
            </a:r>
            <a:r>
              <a:rPr lang="en-US" dirty="0"/>
              <a:t>he</a:t>
            </a:r>
            <a:r>
              <a:rPr lang="en-TW" dirty="0"/>
              <a:t> model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Figure out the reasons for the errors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</a:t>
            </a:r>
            <a:r>
              <a:rPr lang="en-TW" dirty="0"/>
              <a:t>ry to export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HTMLs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2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  <a:p>
            <a:pPr>
              <a:lnSpc>
                <a:spcPct val="110000"/>
              </a:lnSpc>
            </a:pPr>
            <a:r>
              <a:rPr lang="en-TW" b="1" dirty="0"/>
              <a:t>TRAM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Graphormer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72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19" y="0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Data Format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91" y="1399150"/>
            <a:ext cx="10875740" cy="532232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jsonl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Edge_index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contains the indices of nodes in edges, stored as a list containing two parallel lists of edge indices</a:t>
            </a:r>
            <a:endParaRPr lang="en-US" dirty="0"/>
          </a:p>
          <a:p>
            <a:r>
              <a:rPr lang="en-US" altLang="zh-TW" b="1" dirty="0"/>
              <a:t>Labels:</a:t>
            </a:r>
            <a:r>
              <a:rPr lang="en-US" altLang="zh-TW" dirty="0"/>
              <a:t> list or an integer contain the corresponding techniques</a:t>
            </a:r>
          </a:p>
          <a:p>
            <a:r>
              <a:rPr lang="en-US" altLang="zh-TW" b="1" dirty="0" err="1"/>
              <a:t>Nodes_nums</a:t>
            </a:r>
            <a:r>
              <a:rPr lang="en-US" altLang="zh-TW" b="1" dirty="0"/>
              <a:t>:</a:t>
            </a:r>
            <a:r>
              <a:rPr lang="en-US" altLang="zh-TW" dirty="0"/>
              <a:t> total number of the nodes</a:t>
            </a:r>
          </a:p>
          <a:p>
            <a:r>
              <a:rPr lang="en-US" altLang="zh-TW" sz="2800" b="1" dirty="0" err="1"/>
              <a:t>Node</a:t>
            </a:r>
            <a:r>
              <a:rPr lang="en-US" altLang="zh-TW" b="1" dirty="0" err="1"/>
              <a:t>_feat</a:t>
            </a:r>
            <a:r>
              <a:rPr lang="en-US" altLang="zh-TW" b="1" dirty="0"/>
              <a:t>:</a:t>
            </a:r>
            <a:r>
              <a:rPr lang="en-US" altLang="zh-TW" dirty="0"/>
              <a:t> </a:t>
            </a:r>
            <a:r>
              <a:rPr lang="en-US" dirty="0"/>
              <a:t>contains the available features of each node (if present)</a:t>
            </a:r>
            <a:endParaRPr lang="en-US" altLang="zh-TW" dirty="0"/>
          </a:p>
          <a:p>
            <a:r>
              <a:rPr lang="en-US" altLang="zh-TW" sz="2800" b="1" dirty="0" err="1"/>
              <a:t>Edge_feat</a:t>
            </a:r>
            <a:r>
              <a:rPr lang="en-US" altLang="zh-TW" sz="2800" b="1" dirty="0"/>
              <a:t>:</a:t>
            </a:r>
            <a:r>
              <a:rPr lang="en-US" altLang="zh-TW" sz="2800" dirty="0"/>
              <a:t> </a:t>
            </a:r>
            <a:r>
              <a:rPr lang="en-US" dirty="0"/>
              <a:t>contains the available features of each edge (if present)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2C1CD-5763-671A-33E2-D10020EE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932" y="3894354"/>
            <a:ext cx="4314899" cy="331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52A64-7ABD-066A-AAB9-75AA8549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75" y="1399148"/>
            <a:ext cx="7772400" cy="145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70"/>
            <a:ext cx="10728960" cy="677545"/>
          </a:xfrm>
        </p:spPr>
        <p:txBody>
          <a:bodyPr/>
          <a:lstStyle/>
          <a:p>
            <a:r>
              <a:rPr lang="en-TW" dirty="0"/>
              <a:t>Try to input the data with different format </a:t>
            </a:r>
            <a:r>
              <a:rPr lang="en-TW" dirty="0">
                <a:sym typeface="Wingdings" pitchFamily="2" charset="2"/>
              </a:rPr>
              <a:t> tried 8 versions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CEC74-E6AA-3AA9-88EA-758E5ED3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78" y="2177906"/>
            <a:ext cx="7445022" cy="2665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8989E-11FA-C471-6AFF-276FD5AC5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78" y="5403101"/>
            <a:ext cx="10818872" cy="677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B40A6D-B107-27E2-FA63-EF6A2AB6EE9E}"/>
              </a:ext>
            </a:extLst>
          </p:cNvPr>
          <p:cNvSpPr txBox="1"/>
          <p:nvPr/>
        </p:nvSpPr>
        <p:spPr>
          <a:xfrm>
            <a:off x="1165578" y="5033769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My data version2</a:t>
            </a:r>
          </a:p>
        </p:txBody>
      </p:sp>
    </p:spTree>
    <p:extLst>
      <p:ext uri="{BB962C8B-B14F-4D97-AF65-F5344CB8AC3E}">
        <p14:creationId xmlns:p14="http://schemas.microsoft.com/office/powerpoint/2010/main" val="336173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6389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242835"/>
            <a:ext cx="4709724" cy="3881508"/>
          </a:xfrm>
        </p:spPr>
        <p:txBody>
          <a:bodyPr/>
          <a:lstStyle/>
          <a:p>
            <a:r>
              <a:rPr lang="en-TW" dirty="0"/>
              <a:t>Official format: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C947C-18B4-4E73-8DA9-A8C4A3E80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14"/>
          <a:stretch/>
        </p:blipFill>
        <p:spPr>
          <a:xfrm>
            <a:off x="895245" y="1751144"/>
            <a:ext cx="9086955" cy="80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4CDBE1-43DF-ACA0-C386-EC3817011F54}"/>
              </a:ext>
            </a:extLst>
          </p:cNvPr>
          <p:cNvSpPr txBox="1"/>
          <p:nvPr/>
        </p:nvSpPr>
        <p:spPr>
          <a:xfrm>
            <a:off x="538480" y="2769597"/>
            <a:ext cx="2704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/>
              <a:t>My last format: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2FDCE-F92A-B36B-EF64-E0583CC8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44" y="3292817"/>
            <a:ext cx="11116497" cy="767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AE5B50-80FF-FECC-8549-2FE5A22F5CDB}"/>
              </a:ext>
            </a:extLst>
          </p:cNvPr>
          <p:cNvSpPr txBox="1"/>
          <p:nvPr/>
        </p:nvSpPr>
        <p:spPr>
          <a:xfrm>
            <a:off x="895244" y="4025146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</a:t>
            </a:r>
            <a:r>
              <a:rPr lang="en-TW" sz="1200" dirty="0"/>
              <a:t> is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E7792-83AD-27E1-BCE7-3B37831A5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805" y="4140570"/>
            <a:ext cx="5775187" cy="2581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E6027-B6B3-ACA7-BBED-2E9701F2F18E}"/>
              </a:ext>
            </a:extLst>
          </p:cNvPr>
          <p:cNvSpPr txBox="1"/>
          <p:nvPr/>
        </p:nvSpPr>
        <p:spPr>
          <a:xfrm>
            <a:off x="7921992" y="6356350"/>
            <a:ext cx="29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Train:Validation:Test = 3:1:1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767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6389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187924"/>
            <a:ext cx="8277274" cy="577074"/>
          </a:xfrm>
        </p:spPr>
        <p:txBody>
          <a:bodyPr>
            <a:normAutofit/>
          </a:bodyPr>
          <a:lstStyle/>
          <a:p>
            <a:r>
              <a:rPr lang="en-TW" dirty="0"/>
              <a:t>My data in a Directed Graph: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94018-21CB-142C-DA5B-3D017CF7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43" y="1667627"/>
            <a:ext cx="9341019" cy="3624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5DCE7-EB6F-FFD4-1321-346E3B468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43" y="5785987"/>
            <a:ext cx="10738380" cy="639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A9EF2-496B-8AFB-F2E4-9A8EFCD148A0}"/>
              </a:ext>
            </a:extLst>
          </p:cNvPr>
          <p:cNvSpPr txBox="1"/>
          <p:nvPr/>
        </p:nvSpPr>
        <p:spPr>
          <a:xfrm>
            <a:off x="538480" y="5363509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17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81290"/>
            <a:ext cx="10515600" cy="1325563"/>
          </a:xfrm>
        </p:spPr>
        <p:txBody>
          <a:bodyPr/>
          <a:lstStyle/>
          <a:p>
            <a:r>
              <a:rPr lang="en-TW" b="1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242835"/>
            <a:ext cx="3494258" cy="2555442"/>
          </a:xfrm>
        </p:spPr>
        <p:txBody>
          <a:bodyPr>
            <a:normAutofit/>
          </a:bodyPr>
          <a:lstStyle/>
          <a:p>
            <a:r>
              <a:rPr lang="en-TW" dirty="0"/>
              <a:t>My data after preprocessing: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9E374-F459-92D9-A0B2-3EDAD3EC7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18" b="1283"/>
          <a:stretch/>
        </p:blipFill>
        <p:spPr>
          <a:xfrm>
            <a:off x="4163642" y="3221681"/>
            <a:ext cx="7527355" cy="2768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B60DB-0F8E-607F-701F-B5AB94F96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82" b="1283"/>
          <a:stretch/>
        </p:blipFill>
        <p:spPr>
          <a:xfrm>
            <a:off x="4163642" y="254129"/>
            <a:ext cx="7513989" cy="2967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24645-3F3A-0594-A6DD-B86F3AEEA8BA}"/>
              </a:ext>
            </a:extLst>
          </p:cNvPr>
          <p:cNvSpPr txBox="1"/>
          <p:nvPr/>
        </p:nvSpPr>
        <p:spPr>
          <a:xfrm>
            <a:off x="641181" y="5998762"/>
            <a:ext cx="93410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File "/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/home/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euni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/anaconda3/lib/python3.9/site-packages/transformers/models/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graphormer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collating_graphormer.py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line 112, in __call__ batch["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"][ix, :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"].shape[0], :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"].shape[1]] = f["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attn_bias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"] </a:t>
            </a:r>
          </a:p>
          <a:p>
            <a:r>
              <a:rPr lang="en-US" sz="1000" b="0" i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RuntimeError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: The expanded size of the tensor (2) must match the existing size (4) at non-singleton dimension 1.</a:t>
            </a:r>
          </a:p>
          <a:p>
            <a:r>
              <a:rPr lang="en-US" sz="10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Target sizes: [2, 2]. Tensor sizes: [4, 4]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US" sz="1000" dirty="0">
                <a:solidFill>
                  <a:srgbClr val="FF0000"/>
                </a:solidFill>
              </a:rPr>
            </a:br>
            <a:endParaRPr lang="en-TW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57BF6-108A-2AC7-16E6-4F39E91C30B3}"/>
              </a:ext>
            </a:extLst>
          </p:cNvPr>
          <p:cNvSpPr txBox="1"/>
          <p:nvPr/>
        </p:nvSpPr>
        <p:spPr>
          <a:xfrm>
            <a:off x="641181" y="5615165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Still has some BUGGGGGGGGs</a:t>
            </a:r>
          </a:p>
        </p:txBody>
      </p:sp>
    </p:spTree>
    <p:extLst>
      <p:ext uri="{BB962C8B-B14F-4D97-AF65-F5344CB8AC3E}">
        <p14:creationId xmlns:p14="http://schemas.microsoft.com/office/powerpoint/2010/main" val="1736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Graph -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298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774</Words>
  <Application>Microsoft Macintosh PowerPoint</Application>
  <PresentationFormat>Widescreen</PresentationFormat>
  <Paragraphs>133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-webkit-standard</vt:lpstr>
      <vt:lpstr>Söhne</vt:lpstr>
      <vt:lpstr>Arial</vt:lpstr>
      <vt:lpstr>Calibri</vt:lpstr>
      <vt:lpstr>Calibri Light</vt:lpstr>
      <vt:lpstr>Menlo</vt:lpstr>
      <vt:lpstr>Office Theme</vt:lpstr>
      <vt:lpstr>Progess of the Project</vt:lpstr>
      <vt:lpstr>Outline</vt:lpstr>
      <vt:lpstr>Graphormer</vt:lpstr>
      <vt:lpstr>Data Format</vt:lpstr>
      <vt:lpstr>Data Format</vt:lpstr>
      <vt:lpstr>Data Format</vt:lpstr>
      <vt:lpstr>Data Format</vt:lpstr>
      <vt:lpstr>Data Format</vt:lpstr>
      <vt:lpstr>Graph - Data Analysis</vt:lpstr>
      <vt:lpstr>Target</vt:lpstr>
      <vt:lpstr>Data Preprocessing</vt:lpstr>
      <vt:lpstr>Example 1</vt:lpstr>
      <vt:lpstr>Example 2</vt:lpstr>
      <vt:lpstr>Example 3</vt:lpstr>
      <vt:lpstr>Overall</vt:lpstr>
      <vt:lpstr>TRAM</vt:lpstr>
      <vt:lpstr>Data Format</vt:lpstr>
      <vt:lpstr>Future Work</vt:lpstr>
      <vt:lpstr>Future Work</vt:lpstr>
      <vt:lpstr>Thanks!!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20</cp:revision>
  <dcterms:created xsi:type="dcterms:W3CDTF">2023-07-11T02:48:10Z</dcterms:created>
  <dcterms:modified xsi:type="dcterms:W3CDTF">2023-07-26T05:43:51Z</dcterms:modified>
</cp:coreProperties>
</file>