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78" r:id="rId4"/>
    <p:sldId id="365" r:id="rId5"/>
    <p:sldId id="380" r:id="rId6"/>
    <p:sldId id="381" r:id="rId7"/>
    <p:sldId id="385" r:id="rId8"/>
    <p:sldId id="388" r:id="rId9"/>
    <p:sldId id="387" r:id="rId10"/>
    <p:sldId id="389" r:id="rId11"/>
    <p:sldId id="356" r:id="rId12"/>
    <p:sldId id="312" r:id="rId13"/>
    <p:sldId id="320" r:id="rId14"/>
    <p:sldId id="384" r:id="rId15"/>
    <p:sldId id="386" r:id="rId16"/>
    <p:sldId id="374" r:id="rId17"/>
    <p:sldId id="375" r:id="rId18"/>
    <p:sldId id="377" r:id="rId19"/>
    <p:sldId id="382" r:id="rId20"/>
    <p:sldId id="383" r:id="rId21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8"/>
    <p:restoredTop sz="88424"/>
  </p:normalViewPr>
  <p:slideViewPr>
    <p:cSldViewPr snapToGrid="0">
      <p:cViewPr varScale="1">
        <p:scale>
          <a:sx n="114" d="100"/>
          <a:sy n="114" d="100"/>
        </p:scale>
        <p:origin x="1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F46E7-AC74-B24A-8D7A-61E847F3340B}" type="datetimeFigureOut">
              <a:rPr lang="en-TW" smtClean="0"/>
              <a:t>2023/10/19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6F491-1A87-C04E-B10B-064C4551D64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767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dirty="0"/>
              <a:t>hello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6F491-1A87-C04E-B10B-064C4551D64B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1870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8683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05032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這個</a:t>
            </a:r>
            <a:r>
              <a:rPr lang="en-US" altLang="zh-TW" dirty="0"/>
              <a:t>`</a:t>
            </a:r>
            <a:r>
              <a:rPr lang="en-US" altLang="zh-TW" dirty="0" err="1"/>
              <a:t>MLPPredictor</a:t>
            </a:r>
            <a:r>
              <a:rPr lang="en-US" altLang="zh-TW" dirty="0"/>
              <a:t>`</a:t>
            </a:r>
            <a:r>
              <a:rPr lang="zh-TW" altLang="en-US" dirty="0"/>
              <a:t>模型是用於邊預測或稱為鏈接預測的。鏈接預測的目的是預測兩個節點之間是否存在邊。這是圖學習中的一個重要任務，被應用於許多領域，例如社交網絡中的好友推薦或蛋白質互作網絡的互作預測。</a:t>
            </a:r>
          </a:p>
          <a:p>
            <a:endParaRPr lang="zh-TW" altLang="en-US" dirty="0"/>
          </a:p>
          <a:p>
            <a:r>
              <a:rPr lang="en-US" altLang="zh-TW" dirty="0"/>
              <a:t>1. **</a:t>
            </a:r>
            <a:r>
              <a:rPr lang="zh-TW" altLang="en-US" dirty="0"/>
              <a:t>初始化 </a:t>
            </a:r>
            <a:r>
              <a:rPr lang="en-US" altLang="zh-TW" dirty="0"/>
              <a:t>(`__</a:t>
            </a:r>
            <a:r>
              <a:rPr lang="en-US" altLang="zh-TW" dirty="0" err="1"/>
              <a:t>init</a:t>
            </a:r>
            <a:r>
              <a:rPr lang="en-US" altLang="zh-TW" dirty="0"/>
              <a:t>__` </a:t>
            </a:r>
            <a:r>
              <a:rPr lang="zh-TW" altLang="en-US" dirty="0"/>
              <a:t>方法</a:t>
            </a:r>
            <a:r>
              <a:rPr lang="en-US" altLang="zh-TW" dirty="0"/>
              <a:t>)**:</a:t>
            </a:r>
          </a:p>
          <a:p>
            <a:r>
              <a:rPr lang="en-US" altLang="zh-TW" dirty="0"/>
              <a:t>    - </a:t>
            </a:r>
            <a:r>
              <a:rPr lang="zh-TW" altLang="en-US" dirty="0"/>
              <a:t>定義一個全連接線性層</a:t>
            </a:r>
            <a:r>
              <a:rPr lang="en-US" altLang="zh-TW" dirty="0"/>
              <a:t>`</a:t>
            </a:r>
            <a:r>
              <a:rPr lang="en-US" altLang="zh-TW" dirty="0" err="1"/>
              <a:t>self.W</a:t>
            </a:r>
            <a:r>
              <a:rPr lang="en-US" altLang="zh-TW" dirty="0"/>
              <a:t>`</a:t>
            </a:r>
            <a:r>
              <a:rPr lang="zh-TW" altLang="en-US" dirty="0"/>
              <a:t>，其輸入特徵的大小是 </a:t>
            </a:r>
            <a:r>
              <a:rPr lang="en-US" altLang="zh-TW" dirty="0"/>
              <a:t>`</a:t>
            </a:r>
            <a:r>
              <a:rPr lang="en-US" altLang="zh-TW" dirty="0" err="1"/>
              <a:t>in_features</a:t>
            </a:r>
            <a:r>
              <a:rPr lang="en-US" altLang="zh-TW" dirty="0"/>
              <a:t> * 2`</a:t>
            </a:r>
            <a:r>
              <a:rPr lang="zh-TW" altLang="en-US" dirty="0"/>
              <a:t>。這是因為我們將來源節點</a:t>
            </a:r>
            <a:r>
              <a:rPr lang="en-US" altLang="zh-TW" dirty="0"/>
              <a:t>`</a:t>
            </a:r>
            <a:r>
              <a:rPr lang="en-US" altLang="zh-TW" dirty="0" err="1"/>
              <a:t>h_u</a:t>
            </a:r>
            <a:r>
              <a:rPr lang="en-US" altLang="zh-TW" dirty="0"/>
              <a:t>`</a:t>
            </a:r>
            <a:r>
              <a:rPr lang="zh-TW" altLang="en-US" dirty="0"/>
              <a:t>和目標節點</a:t>
            </a:r>
            <a:r>
              <a:rPr lang="en-US" altLang="zh-TW" dirty="0"/>
              <a:t>`</a:t>
            </a:r>
            <a:r>
              <a:rPr lang="en-US" altLang="zh-TW" dirty="0" err="1"/>
              <a:t>h_v</a:t>
            </a:r>
            <a:r>
              <a:rPr lang="en-US" altLang="zh-TW" dirty="0"/>
              <a:t>`</a:t>
            </a:r>
            <a:r>
              <a:rPr lang="zh-TW" altLang="en-US" dirty="0"/>
              <a:t>的表示向量拼接起來，所以尺寸變為雙倍。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輸出的尺寸是 </a:t>
            </a:r>
            <a:r>
              <a:rPr lang="en-US" altLang="zh-TW" dirty="0"/>
              <a:t>`</a:t>
            </a:r>
            <a:r>
              <a:rPr lang="en-US" altLang="zh-TW" dirty="0" err="1"/>
              <a:t>out_classes</a:t>
            </a:r>
            <a:r>
              <a:rPr lang="en-US" altLang="zh-TW" dirty="0"/>
              <a:t>`</a:t>
            </a:r>
            <a:r>
              <a:rPr lang="zh-TW" altLang="en-US" dirty="0"/>
              <a:t>，這對應於邊的類別數量。</a:t>
            </a:r>
          </a:p>
          <a:p>
            <a:endParaRPr lang="zh-TW" altLang="en-US" dirty="0"/>
          </a:p>
          <a:p>
            <a:r>
              <a:rPr lang="en-US" altLang="zh-TW" dirty="0"/>
              <a:t>2. **</a:t>
            </a:r>
            <a:r>
              <a:rPr lang="en-US" altLang="zh-TW" dirty="0" err="1"/>
              <a:t>apply_edges</a:t>
            </a:r>
            <a:r>
              <a:rPr lang="en-US" altLang="zh-TW" dirty="0"/>
              <a:t> </a:t>
            </a:r>
            <a:r>
              <a:rPr lang="zh-TW" altLang="en-US" dirty="0"/>
              <a:t>方法**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- </a:t>
            </a:r>
            <a:r>
              <a:rPr lang="zh-TW" altLang="en-US" dirty="0"/>
              <a:t>這個方法的作用是為圖中的每一條邊計算一個</a:t>
            </a:r>
            <a:r>
              <a:rPr lang="en-US" altLang="zh-TW" dirty="0"/>
              <a:t>'score'</a:t>
            </a:r>
            <a:r>
              <a:rPr lang="zh-TW" altLang="en-US" dirty="0"/>
              <a:t>。這個</a:t>
            </a:r>
            <a:r>
              <a:rPr lang="en-US" altLang="zh-TW" dirty="0"/>
              <a:t>'score'</a:t>
            </a:r>
            <a:r>
              <a:rPr lang="zh-TW" altLang="en-US" dirty="0"/>
              <a:t>可以被解釋為邊的類別。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它首先從圖中提取來源節點</a:t>
            </a:r>
            <a:r>
              <a:rPr lang="en-US" altLang="zh-TW" dirty="0"/>
              <a:t>`</a:t>
            </a:r>
            <a:r>
              <a:rPr lang="en-US" altLang="zh-TW" dirty="0" err="1"/>
              <a:t>h_u</a:t>
            </a:r>
            <a:r>
              <a:rPr lang="en-US" altLang="zh-TW" dirty="0"/>
              <a:t>`</a:t>
            </a:r>
            <a:r>
              <a:rPr lang="zh-TW" altLang="en-US" dirty="0"/>
              <a:t>和目標節點</a:t>
            </a:r>
            <a:r>
              <a:rPr lang="en-US" altLang="zh-TW" dirty="0"/>
              <a:t>`</a:t>
            </a:r>
            <a:r>
              <a:rPr lang="en-US" altLang="zh-TW" dirty="0" err="1"/>
              <a:t>h_v</a:t>
            </a:r>
            <a:r>
              <a:rPr lang="en-US" altLang="zh-TW" dirty="0"/>
              <a:t>`</a:t>
            </a:r>
            <a:r>
              <a:rPr lang="zh-TW" altLang="en-US" dirty="0"/>
              <a:t>的表示向量。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接著，它將這兩個表示向量拼接起來，並通過</a:t>
            </a:r>
            <a:r>
              <a:rPr lang="en-US" altLang="zh-TW" dirty="0"/>
              <a:t>`</a:t>
            </a:r>
            <a:r>
              <a:rPr lang="en-US" altLang="zh-TW" dirty="0" err="1"/>
              <a:t>self.W</a:t>
            </a:r>
            <a:r>
              <a:rPr lang="en-US" altLang="zh-TW" dirty="0"/>
              <a:t>`</a:t>
            </a:r>
            <a:r>
              <a:rPr lang="zh-TW" altLang="en-US" dirty="0"/>
              <a:t>線性層計算</a:t>
            </a:r>
            <a:r>
              <a:rPr lang="en-US" altLang="zh-TW" dirty="0"/>
              <a:t>'score'</a:t>
            </a:r>
            <a:r>
              <a:rPr lang="zh-TW" altLang="en-US" dirty="0"/>
              <a:t>。</a:t>
            </a:r>
          </a:p>
          <a:p>
            <a:endParaRPr lang="zh-TW" altLang="en-US" dirty="0"/>
          </a:p>
          <a:p>
            <a:r>
              <a:rPr lang="en-US" altLang="zh-TW" dirty="0"/>
              <a:t>3. **</a:t>
            </a:r>
            <a:r>
              <a:rPr lang="zh-TW" altLang="en-US" dirty="0"/>
              <a:t>前向方法 </a:t>
            </a:r>
            <a:r>
              <a:rPr lang="en-US" altLang="zh-TW" dirty="0"/>
              <a:t>(`forward`)**:</a:t>
            </a:r>
          </a:p>
          <a:p>
            <a:r>
              <a:rPr lang="en-US" altLang="zh-TW" dirty="0"/>
              <a:t>    - </a:t>
            </a:r>
            <a:r>
              <a:rPr lang="zh-TW" altLang="en-US" dirty="0"/>
              <a:t>接收一個圖和它的節點表示</a:t>
            </a:r>
            <a:r>
              <a:rPr lang="en-US" altLang="zh-TW" dirty="0"/>
              <a:t>`h`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它將這些節點表示設定為圖的節點數據。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使用</a:t>
            </a:r>
            <a:r>
              <a:rPr lang="en-US" altLang="zh-TW" dirty="0"/>
              <a:t>`</a:t>
            </a:r>
            <a:r>
              <a:rPr lang="en-US" altLang="zh-TW" dirty="0" err="1"/>
              <a:t>apply_edges</a:t>
            </a:r>
            <a:r>
              <a:rPr lang="en-US" altLang="zh-TW" dirty="0"/>
              <a:t>`</a:t>
            </a:r>
            <a:r>
              <a:rPr lang="zh-TW" altLang="en-US" dirty="0"/>
              <a:t>方法為圖中的每一條邊計算一個</a:t>
            </a:r>
            <a:r>
              <a:rPr lang="en-US" altLang="zh-TW" dirty="0"/>
              <a:t>'score'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返回邊的</a:t>
            </a:r>
            <a:r>
              <a:rPr lang="en-US" altLang="zh-TW" dirty="0"/>
              <a:t>'score'</a:t>
            </a:r>
            <a:r>
              <a:rPr lang="zh-TW" altLang="en-US" dirty="0"/>
              <a:t>。</a:t>
            </a:r>
          </a:p>
          <a:p>
            <a:endParaRPr lang="zh-TW" altLang="en-US" dirty="0"/>
          </a:p>
          <a:p>
            <a:r>
              <a:rPr lang="zh-TW" altLang="en-US" dirty="0"/>
              <a:t>總之，</a:t>
            </a:r>
            <a:r>
              <a:rPr lang="en-US" altLang="zh-TW" dirty="0"/>
              <a:t>`</a:t>
            </a:r>
            <a:r>
              <a:rPr lang="en-US" altLang="zh-TW" dirty="0" err="1"/>
              <a:t>MLPPredictor</a:t>
            </a:r>
            <a:r>
              <a:rPr lang="en-US" altLang="zh-TW" dirty="0"/>
              <a:t>`</a:t>
            </a:r>
            <a:r>
              <a:rPr lang="zh-TW" altLang="en-US" dirty="0"/>
              <a:t>使用來源和目標節點的表示計算圖中每一條邊的</a:t>
            </a:r>
            <a:r>
              <a:rPr lang="en-US" altLang="zh-TW" dirty="0"/>
              <a:t>'score'</a:t>
            </a:r>
            <a:r>
              <a:rPr lang="zh-TW" altLang="en-US" dirty="0"/>
              <a:t>，這些</a:t>
            </a:r>
            <a:r>
              <a:rPr lang="en-US" altLang="zh-TW" dirty="0"/>
              <a:t>'score'</a:t>
            </a:r>
            <a:r>
              <a:rPr lang="zh-TW" altLang="en-US" dirty="0"/>
              <a:t>可以用於邊的預測任務。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72188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15942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92016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20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0495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8671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23250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21884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41760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37171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7691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41955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05481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DD59-54F0-A23F-B4F6-62507F4D2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FFC29-1808-37CA-0726-C905913C8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1F7A-6A95-C355-A547-506009BB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4EF8-F8EE-1948-B7F8-CDE2BA55EBA3}" type="datetime1">
              <a:rPr lang="en-US" smtClean="0"/>
              <a:t>10/19/23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4F00-51F3-BA74-22FE-0CC051B3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EE2B-960C-07FE-DDEE-96CD99C3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58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6FDC-34C4-BFC3-BA64-305C94ED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8E0D-D469-A673-BC92-B39938BE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7835-86E1-82AE-A02B-7F25C728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AD7-2116-5A41-8EDE-6BB6E81970E0}" type="datetime1">
              <a:rPr lang="en-US" smtClean="0"/>
              <a:t>10/19/23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6066-61ED-03F7-70E9-95AC1CFC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4C54-D4E8-460B-E801-FE8A8931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71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F4E25-F354-3572-2DCA-751B65054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BD73B-CF98-C5B8-51FD-C0D22E729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DF0CD-404C-8269-A4CD-717DD4ED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AFA-ACA5-D643-AFA2-7E457DD24DF7}" type="datetime1">
              <a:rPr lang="en-US" smtClean="0"/>
              <a:t>10/19/23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38DC-032A-A5E8-2849-DBFE6418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90758-FD94-6611-1BD3-87789B44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205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9A60-1021-74DB-DEFF-86316B75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E8B4-6EA8-9142-2DDA-9FB15EF9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F3A3B-50D6-240E-E774-494DA922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1D64-0D43-8343-8F3E-0CF7D359B229}" type="datetime1">
              <a:rPr lang="en-US" smtClean="0"/>
              <a:t>10/19/23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2A08B-0CC7-F10B-E78F-AF2410F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F6BB-8244-A97F-1239-07E303F3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9118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D64D-589F-D2A1-5C59-FA836CC0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A9640-1DA7-4890-DE8F-B8971BE4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1E9A3-9B69-CA9C-ACD4-A36A9C1E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A2B9-C19E-4847-96A2-4C98048AC6CB}" type="datetime1">
              <a:rPr lang="en-US" smtClean="0"/>
              <a:t>10/19/23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C51C1-9C8D-D120-9E99-759948C1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5810-E542-DD8F-A3AC-E53B56EB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565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183A-282A-578B-297F-8C7D6974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AC5C-7642-FB92-981C-50838C11D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112EC-0374-5714-99E8-658D462DA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6E5A9-6D34-A5E4-CCD7-3C42D825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34B1-02FE-FD4D-9B2E-AB7942E9D2EE}" type="datetime1">
              <a:rPr lang="en-US" smtClean="0"/>
              <a:t>10/19/23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1E5D1-7E2B-CCF2-536D-8B49A096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D6B72-D72A-4A79-4416-748A8958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18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5130-0AFF-D064-C2A5-C13D993F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1B809-C290-EA5E-AE8C-8F89AFED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F48F-CE7C-1FCB-C518-E293AA5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CAAE0-2588-9933-3EAE-1F1301975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BBDCC-D61B-8F1D-71F0-8252B04DB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8FF6E-7A48-5F7B-2BF1-1681DECC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55BE-0370-354B-B7DC-74287DCA0691}" type="datetime1">
              <a:rPr lang="en-US" smtClean="0"/>
              <a:t>10/19/23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F0B16-B5EF-FC72-15ED-248D2C6B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571A8-A1A8-7DC0-62CC-8CF4F950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2872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E344-B093-DB29-B166-3D9482A6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2422A-F9E1-5CFD-302F-F1C237AA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947-CD42-C640-AA68-FF39D56394B9}" type="datetime1">
              <a:rPr lang="en-US" smtClean="0"/>
              <a:t>10/19/23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90A2C-6A67-F602-A591-D6C167D5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B2E6E-08F0-A3D8-5365-6D221E4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7956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1EAF2-157D-BF56-0F39-C77780CB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8767-BFAB-074B-897C-98257EF1C28A}" type="datetime1">
              <a:rPr lang="en-US" smtClean="0"/>
              <a:t>10/19/23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95746-6DDF-2D6C-DF51-00071B62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CF5C7-94F6-8EAC-5C29-8442D0AA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5756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9896-3EBC-8D98-B516-71A79D59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9688-E508-B0DE-FC5B-34360AAF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800E8-5B0C-6543-C859-538D7C556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2B910-1785-6C42-1420-2918848C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1063-3940-FF48-A04A-958D086D794C}" type="datetime1">
              <a:rPr lang="en-US" smtClean="0"/>
              <a:t>10/19/23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A4E5D-20DD-0AD1-3B64-29A5EF1D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67F50-995B-0C22-E162-07186DAF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141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5109-F1F9-ECD7-52A5-BFD907EE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AB6EF-DC40-5CBD-7DFC-AFE5FF84F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190F6-29A9-541F-AB1D-51FA92E8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49B1-A4CF-97F5-C959-CEB73B17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3AD-49F2-434D-BD1B-37AEE374DAF5}" type="datetime1">
              <a:rPr lang="en-US" smtClean="0"/>
              <a:t>10/19/23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6335C-D4EB-FA3C-4D8D-C2363341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20B9-F721-CC60-98F3-CF50F396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3062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D6E51-91AA-0A52-04A2-4EA7C1AC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4FFCB-F5E4-FE49-EF10-E7B74150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18FA-35E5-9FFE-94CF-CC71EF520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6C80-6E0D-374C-9F82-A170BB459CEA}" type="datetime1">
              <a:rPr lang="en-US" smtClean="0"/>
              <a:t>10/19/23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DB13-DC06-EE18-D528-2621428DE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6789-D110-4C45-398C-13211D2C4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212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FD8B-D060-737F-9B17-ED60EDF16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b="1" dirty="0"/>
              <a:t>Progess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53297-90AB-51B6-ECCD-73826C028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Tsung-Min Pai</a:t>
            </a:r>
          </a:p>
          <a:p>
            <a:r>
              <a:rPr lang="en-TW" dirty="0"/>
              <a:t>2023/10/27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9510A-1B18-3418-691F-67576553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03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Experiment 3 - Oversampling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10</a:t>
            </a:fld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479373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3544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319088"/>
            <a:ext cx="10515600" cy="1325563"/>
          </a:xfrm>
        </p:spPr>
        <p:txBody>
          <a:bodyPr/>
          <a:lstStyle/>
          <a:p>
            <a:r>
              <a:rPr lang="en-TW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78" y="1706032"/>
            <a:ext cx="10800644" cy="48328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Try some other methods to improve the performance of single triplet issue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Maybe try some other embeddings?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Maybe try some other models?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Maybe try some data augmentation methods?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…</a:t>
            </a:r>
          </a:p>
          <a:p>
            <a:pPr lvl="2">
              <a:lnSpc>
                <a:spcPct val="110000"/>
              </a:lnSpc>
            </a:pPr>
            <a:endParaRPr lang="en-TW" dirty="0"/>
          </a:p>
          <a:p>
            <a:pPr marL="0" indent="0">
              <a:lnSpc>
                <a:spcPct val="110000"/>
              </a:lnSpc>
              <a:buNone/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1199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13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970"/>
            <a:ext cx="9144000" cy="2387600"/>
          </a:xfrm>
        </p:spPr>
        <p:txBody>
          <a:bodyPr/>
          <a:lstStyle/>
          <a:p>
            <a:r>
              <a:rPr lang="en-TW" b="1" dirty="0"/>
              <a:t>Thanks!!</a:t>
            </a:r>
          </a:p>
        </p:txBody>
      </p:sp>
    </p:spTree>
    <p:extLst>
      <p:ext uri="{BB962C8B-B14F-4D97-AF65-F5344CB8AC3E}">
        <p14:creationId xmlns:p14="http://schemas.microsoft.com/office/powerpoint/2010/main" val="287201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14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970"/>
            <a:ext cx="9144000" cy="2387600"/>
          </a:xfrm>
        </p:spPr>
        <p:txBody>
          <a:bodyPr/>
          <a:lstStyle/>
          <a:p>
            <a:r>
              <a:rPr lang="en-TW" b="1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854643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Experiment 3 - Oversampling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15</a:t>
            </a:fld>
            <a:endParaRPr lang="en-T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DD9437-5E6E-A571-64EE-C0FDDD627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6" b="30478"/>
          <a:stretch/>
        </p:blipFill>
        <p:spPr>
          <a:xfrm>
            <a:off x="116096" y="1520554"/>
            <a:ext cx="12075904" cy="474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52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Experiment 3 -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16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0B32-F160-EF09-F6B3-E796CBC92447}"/>
              </a:ext>
            </a:extLst>
          </p:cNvPr>
          <p:cNvSpPr txBox="1"/>
          <p:nvPr/>
        </p:nvSpPr>
        <p:spPr>
          <a:xfrm>
            <a:off x="557160" y="1414401"/>
            <a:ext cx="112687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Concept</a:t>
            </a:r>
            <a:r>
              <a:rPr lang="zh-TW" altLang="en-US" sz="2400" dirty="0"/>
              <a:t> </a:t>
            </a:r>
            <a:r>
              <a:rPr lang="en-US" altLang="zh-TW" sz="2400" dirty="0"/>
              <a:t>from the DGL official website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Let the dgl graph’s edge data have the attribute: </a:t>
            </a:r>
            <a:r>
              <a:rPr lang="en-TW" sz="2400" b="1" dirty="0"/>
              <a:t>edata[“label”]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Use </a:t>
            </a:r>
            <a:r>
              <a:rPr lang="en-TW" sz="2400" b="1" dirty="0"/>
              <a:t>GraphSAGE</a:t>
            </a:r>
            <a:r>
              <a:rPr lang="en-TW" sz="2400" dirty="0"/>
              <a:t> model to get the new </a:t>
            </a:r>
            <a:r>
              <a:rPr lang="en-TW" sz="2400" b="1" dirty="0"/>
              <a:t>node</a:t>
            </a:r>
            <a:r>
              <a:rPr lang="en-TW" sz="2400" dirty="0"/>
              <a:t> </a:t>
            </a:r>
            <a:r>
              <a:rPr lang="en-TW" sz="2400" b="1" dirty="0"/>
              <a:t>embedding</a:t>
            </a:r>
            <a:r>
              <a:rPr lang="en-TW" sz="24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Use </a:t>
            </a:r>
            <a:r>
              <a:rPr lang="en-US" sz="2400" b="1" dirty="0"/>
              <a:t>MLP</a:t>
            </a:r>
            <a:r>
              <a:rPr lang="en-US" sz="2400" dirty="0"/>
              <a:t> model to get the </a:t>
            </a:r>
            <a:r>
              <a:rPr lang="en-US" sz="2400" b="1" dirty="0"/>
              <a:t>score</a:t>
            </a:r>
            <a:r>
              <a:rPr lang="en-US" sz="2400" dirty="0"/>
              <a:t> of the edge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Concatenate these two models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Train the final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W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C6F78C-BBF9-9683-309E-0BC8BEA32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540" y="3095680"/>
            <a:ext cx="4208159" cy="6666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24985D-E584-04E5-32E5-431A92A8B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759" y="3957746"/>
            <a:ext cx="7772400" cy="239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1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Experiment 3 -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17</a:t>
            </a:fld>
            <a:endParaRPr lang="en-T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C04B0-1F3C-0E66-9DC7-2477A638C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93" y="4322618"/>
            <a:ext cx="7208568" cy="2033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D75DA0-0B25-98EF-6602-482964D9C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302" y="1455588"/>
            <a:ext cx="4004261" cy="2521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73249D-2CE9-1CDC-8F45-807D6A873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93" y="1459463"/>
            <a:ext cx="6577997" cy="227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20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Experiment 3 -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18</a:t>
            </a:fld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9B6677-9578-A8E3-6E45-9596D6453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949" y="2142599"/>
            <a:ext cx="7772400" cy="376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664AC2-6904-0162-2919-C3D341D36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949" y="2518856"/>
            <a:ext cx="6585065" cy="3784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D8E196-1F10-3B08-0D95-FF9825B123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079" t="1818" r="921" b="168"/>
          <a:stretch/>
        </p:blipFill>
        <p:spPr>
          <a:xfrm>
            <a:off x="1115438" y="3872964"/>
            <a:ext cx="4773039" cy="1631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B3742E-F989-16FE-D0C6-B466B0FA55E2}"/>
              </a:ext>
            </a:extLst>
          </p:cNvPr>
          <p:cNvSpPr txBox="1"/>
          <p:nvPr/>
        </p:nvSpPr>
        <p:spPr>
          <a:xfrm>
            <a:off x="678873" y="1432360"/>
            <a:ext cx="106651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b="1" dirty="0"/>
              <a:t>Format of the edge labels: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TW" dirty="0"/>
              <a:t>abel 65 is benign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B7994-1AFD-8540-869D-073E4DB34EB0}"/>
              </a:ext>
            </a:extLst>
          </p:cNvPr>
          <p:cNvSpPr txBox="1"/>
          <p:nvPr/>
        </p:nvSpPr>
        <p:spPr>
          <a:xfrm>
            <a:off x="678873" y="3176363"/>
            <a:ext cx="10665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b="1" dirty="0"/>
              <a:t>Classification report</a:t>
            </a:r>
            <a:r>
              <a:rPr lang="en-TW" sz="2000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23940-BD56-EFF5-87D5-69BBCB8F1AC9}"/>
              </a:ext>
            </a:extLst>
          </p:cNvPr>
          <p:cNvSpPr txBox="1"/>
          <p:nvPr/>
        </p:nvSpPr>
        <p:spPr>
          <a:xfrm>
            <a:off x="1069776" y="5569286"/>
            <a:ext cx="10665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b="1" dirty="0"/>
              <a:t>Macro average </a:t>
            </a:r>
            <a:r>
              <a:rPr lang="en-TW" sz="2000" dirty="0"/>
              <a:t>is similar to previous experiments </a:t>
            </a:r>
            <a:r>
              <a:rPr lang="en-TW" dirty="0">
                <a:sym typeface="Wingdings" pitchFamily="2" charset="2"/>
              </a:rPr>
              <a:t></a:t>
            </a:r>
            <a:r>
              <a:rPr lang="en-TW" sz="2000" dirty="0">
                <a:sym typeface="Wingdings" pitchFamily="2" charset="2"/>
              </a:rPr>
              <a:t> won’t be affected by benign</a:t>
            </a:r>
            <a:endParaRPr lang="en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b="1" dirty="0"/>
              <a:t>Weighted average </a:t>
            </a:r>
            <a:r>
              <a:rPr lang="en-TW" sz="2000" dirty="0"/>
              <a:t>is very high since the # of the benign is high(</a:t>
            </a:r>
            <a:r>
              <a:rPr lang="en-TW" sz="2000" dirty="0">
                <a:sym typeface="Wingdings" pitchFamily="2" charset="2"/>
              </a:rPr>
              <a:t>unbalanced)</a:t>
            </a:r>
            <a:r>
              <a:rPr lang="en-TW" sz="2000" dirty="0"/>
              <a:t> and predictable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dirty="0"/>
              <a:t>TransX family performs better than secureBERT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BCD21C-2C31-A064-1080-FCA2BEBF40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720" y="3828846"/>
            <a:ext cx="5191234" cy="17195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33EB6B-EB5B-7DD6-050F-5BD51E799103}"/>
              </a:ext>
            </a:extLst>
          </p:cNvPr>
          <p:cNvSpPr txBox="1"/>
          <p:nvPr/>
        </p:nvSpPr>
        <p:spPr>
          <a:xfrm>
            <a:off x="990754" y="3533504"/>
            <a:ext cx="309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1400" dirty="0"/>
              <a:t>transR_50: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8B12F8-1B7F-AB47-A07F-7D5053F83D2D}"/>
              </a:ext>
            </a:extLst>
          </p:cNvPr>
          <p:cNvSpPr txBox="1"/>
          <p:nvPr/>
        </p:nvSpPr>
        <p:spPr>
          <a:xfrm>
            <a:off x="6402365" y="3521069"/>
            <a:ext cx="309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1400" dirty="0"/>
              <a:t>secureBERT_50: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BC429C-06C8-8586-8D18-C31A35C0A29A}"/>
              </a:ext>
            </a:extLst>
          </p:cNvPr>
          <p:cNvSpPr/>
          <p:nvPr/>
        </p:nvSpPr>
        <p:spPr>
          <a:xfrm>
            <a:off x="2698045" y="5079071"/>
            <a:ext cx="2506133" cy="42518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E23514-1D20-E111-4D01-6C01D406C3E1}"/>
              </a:ext>
            </a:extLst>
          </p:cNvPr>
          <p:cNvSpPr/>
          <p:nvPr/>
        </p:nvSpPr>
        <p:spPr>
          <a:xfrm>
            <a:off x="8421191" y="5098746"/>
            <a:ext cx="2596765" cy="42518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03864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Experiment 3 –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19</a:t>
            </a:fld>
            <a:endParaRPr lang="en-TW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571ED-9573-706A-BDFA-548120472BE4}"/>
              </a:ext>
            </a:extLst>
          </p:cNvPr>
          <p:cNvSpPr txBox="1"/>
          <p:nvPr/>
        </p:nvSpPr>
        <p:spPr>
          <a:xfrm>
            <a:off x="568311" y="1271960"/>
            <a:ext cx="11268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Current Trial 1: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Add the </a:t>
            </a:r>
            <a:r>
              <a:rPr lang="en-US" sz="2400" b="1" dirty="0"/>
              <a:t>noise</a:t>
            </a:r>
            <a:r>
              <a:rPr lang="en-US" sz="2400" dirty="0"/>
              <a:t> to the node feature</a:t>
            </a:r>
            <a:endParaRPr lang="en-TW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67B17-62FB-B319-7D55-A92C16785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35" y="2076939"/>
            <a:ext cx="10539454" cy="3256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82DF97-916D-D046-2F81-CC0F3CA83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962" y="4717080"/>
            <a:ext cx="52197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73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136525"/>
            <a:ext cx="10515600" cy="1325563"/>
          </a:xfrm>
        </p:spPr>
        <p:txBody>
          <a:bodyPr/>
          <a:lstStyle/>
          <a:p>
            <a:r>
              <a:rPr lang="en-TW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143"/>
            <a:ext cx="10689336" cy="5030152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10000"/>
              </a:lnSpc>
              <a:buNone/>
            </a:pPr>
            <a:endParaRPr lang="en-TW" b="1" dirty="0"/>
          </a:p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H</a:t>
            </a:r>
            <a:r>
              <a:rPr lang="en-TW" b="1" dirty="0"/>
              <a:t>ow to solve the data imbalance</a:t>
            </a:r>
            <a:br>
              <a:rPr lang="en-TW" b="1" dirty="0"/>
            </a:br>
            <a:endParaRPr lang="en-TW" b="1" dirty="0"/>
          </a:p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  <a:p>
            <a:pPr>
              <a:lnSpc>
                <a:spcPct val="110000"/>
              </a:lnSpc>
            </a:pPr>
            <a:endParaRPr lang="en-TW" dirty="0"/>
          </a:p>
          <a:p>
            <a:pPr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8948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Experiment 3 – Probable Issue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20</a:t>
            </a:fld>
            <a:endParaRPr lang="en-TW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571ED-9573-706A-BDFA-548120472BE4}"/>
              </a:ext>
            </a:extLst>
          </p:cNvPr>
          <p:cNvSpPr txBox="1"/>
          <p:nvPr/>
        </p:nvSpPr>
        <p:spPr>
          <a:xfrm>
            <a:off x="568311" y="1271960"/>
            <a:ext cx="11268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Probable Issue: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While trying repeat 320 times:</a:t>
            </a:r>
            <a:r>
              <a:rPr lang="en-TW" sz="2400" dirty="0"/>
              <a:t> </a:t>
            </a:r>
          </a:p>
          <a:p>
            <a:pPr lvl="1"/>
            <a:r>
              <a:rPr lang="en-TW" sz="2400" dirty="0">
                <a:sym typeface="Wingdings" pitchFamily="2" charset="2"/>
              </a:rPr>
              <a:t>	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2C5FCC-ED28-2E4B-3435-5A005F844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723" y="2254158"/>
            <a:ext cx="9162554" cy="24168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FDB195-26DB-E2C7-7034-FFC04329F996}"/>
              </a:ext>
            </a:extLst>
          </p:cNvPr>
          <p:cNvSpPr txBox="1"/>
          <p:nvPr/>
        </p:nvSpPr>
        <p:spPr>
          <a:xfrm>
            <a:off x="1396672" y="4896529"/>
            <a:ext cx="8588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dirty="0">
                <a:sym typeface="Wingdings" pitchFamily="2" charset="2"/>
              </a:rPr>
              <a:t> </a:t>
            </a:r>
            <a:r>
              <a:rPr lang="en-TW" sz="2400" dirty="0"/>
              <a:t>seems like the computation resource might be a probelm</a:t>
            </a:r>
            <a:endParaRPr lang="en-US" sz="2400" dirty="0"/>
          </a:p>
          <a:p>
            <a:endParaRPr lang="en-TW" sz="2400" dirty="0"/>
          </a:p>
        </p:txBody>
      </p:sp>
    </p:spTree>
    <p:extLst>
      <p:ext uri="{BB962C8B-B14F-4D97-AF65-F5344CB8AC3E}">
        <p14:creationId xmlns:p14="http://schemas.microsoft.com/office/powerpoint/2010/main" val="845795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500931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GNN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71118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86444"/>
            <a:ext cx="10515600" cy="1325563"/>
          </a:xfrm>
        </p:spPr>
        <p:txBody>
          <a:bodyPr/>
          <a:lstStyle/>
          <a:p>
            <a:r>
              <a:rPr lang="en-TW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4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68797-CB82-0116-07DD-1366D6F7C47E}"/>
              </a:ext>
            </a:extLst>
          </p:cNvPr>
          <p:cNvSpPr txBox="1"/>
          <p:nvPr/>
        </p:nvSpPr>
        <p:spPr>
          <a:xfrm>
            <a:off x="513227" y="1213008"/>
            <a:ext cx="113126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TW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2600" b="1" dirty="0"/>
              <a:t>Experiment 3: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C</a:t>
            </a:r>
            <a:r>
              <a:rPr lang="en-TW" sz="2600" dirty="0"/>
              <a:t>onsider the </a:t>
            </a:r>
            <a:r>
              <a:rPr lang="en-TW" sz="2600" b="1" dirty="0"/>
              <a:t>neighbor</a:t>
            </a:r>
            <a:r>
              <a:rPr lang="en-TW" sz="2600" dirty="0"/>
              <a:t> benign nodes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TW" sz="2600" dirty="0"/>
              <a:t>Edge classification</a:t>
            </a:r>
          </a:p>
          <a:p>
            <a:pPr lvl="1"/>
            <a:endParaRPr lang="en-US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Given a graph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600" dirty="0">
                <a:sym typeface="Wingdings" pitchFamily="2" charset="2"/>
              </a:rPr>
              <a:t> label the triplets</a:t>
            </a:r>
          </a:p>
          <a:p>
            <a:pPr lvl="1"/>
            <a:r>
              <a:rPr lang="en-US" sz="2600" dirty="0">
                <a:sym typeface="Wingdings" pitchFamily="2" charset="2"/>
              </a:rPr>
              <a:t>	with the benign or the specific AP</a:t>
            </a:r>
            <a:endParaRPr lang="en-TW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TW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AB3FA-BB6B-E4C8-8145-FDEBB61DE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012" y="1930400"/>
            <a:ext cx="4242867" cy="3312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F98B8-0069-83E5-49F9-BF1FDC1B0337}"/>
              </a:ext>
            </a:extLst>
          </p:cNvPr>
          <p:cNvSpPr txBox="1"/>
          <p:nvPr/>
        </p:nvSpPr>
        <p:spPr>
          <a:xfrm>
            <a:off x="7611533" y="305966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benign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8FDF4-AECB-8DDD-5292-1D64EE905306}"/>
              </a:ext>
            </a:extLst>
          </p:cNvPr>
          <p:cNvSpPr txBox="1"/>
          <p:nvPr/>
        </p:nvSpPr>
        <p:spPr>
          <a:xfrm>
            <a:off x="8915400" y="305966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T1003.001</a:t>
            </a:r>
          </a:p>
        </p:txBody>
      </p:sp>
    </p:spTree>
    <p:extLst>
      <p:ext uri="{BB962C8B-B14F-4D97-AF65-F5344CB8AC3E}">
        <p14:creationId xmlns:p14="http://schemas.microsoft.com/office/powerpoint/2010/main" val="4062315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Experiment 3 - Oversampling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5</a:t>
            </a:fld>
            <a:endParaRPr lang="en-TW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631019-8D72-C081-B9DB-1EE345B021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52" r="414"/>
          <a:stretch/>
        </p:blipFill>
        <p:spPr>
          <a:xfrm>
            <a:off x="1208048" y="2120718"/>
            <a:ext cx="7525215" cy="30890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1571ED-9573-706A-BDFA-548120472BE4}"/>
              </a:ext>
            </a:extLst>
          </p:cNvPr>
          <p:cNvSpPr txBox="1"/>
          <p:nvPr/>
        </p:nvSpPr>
        <p:spPr>
          <a:xfrm>
            <a:off x="557160" y="1414401"/>
            <a:ext cx="11268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Current Problem: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Can’t predict the edge in the small graphs consist of single triplet</a:t>
            </a:r>
            <a:endParaRPr lang="en-TW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C36FD1-DFF5-27E3-329D-11FC02072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048" y="5319712"/>
            <a:ext cx="52324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34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Experiment 3 - Oversampling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6</a:t>
            </a:fld>
            <a:endParaRPr lang="en-TW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571ED-9573-706A-BDFA-548120472BE4}"/>
              </a:ext>
            </a:extLst>
          </p:cNvPr>
          <p:cNvSpPr txBox="1"/>
          <p:nvPr/>
        </p:nvSpPr>
        <p:spPr>
          <a:xfrm>
            <a:off x="568311" y="1414401"/>
            <a:ext cx="1126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Current Trial: </a:t>
            </a:r>
            <a:r>
              <a:rPr lang="en-US" sz="2400" dirty="0"/>
              <a:t>Duplicate the data with single triplets </a:t>
            </a:r>
            <a:r>
              <a:rPr lang="en-US" sz="2200" dirty="0">
                <a:sym typeface="Wingdings" pitchFamily="2" charset="2"/>
              </a:rPr>
              <a:t></a:t>
            </a:r>
            <a:r>
              <a:rPr lang="en-US" sz="2400" dirty="0">
                <a:sym typeface="Wingdings" pitchFamily="2" charset="2"/>
              </a:rPr>
              <a:t> 20, 40, 80, 320 times</a:t>
            </a:r>
            <a:endParaRPr lang="en-TW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2E52AC-0E67-CCD1-1166-ECB39FB59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93" y="5111750"/>
            <a:ext cx="5207000" cy="124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D972DD-0555-01AC-7D14-F02801FCA7F2}"/>
              </a:ext>
            </a:extLst>
          </p:cNvPr>
          <p:cNvSpPr txBox="1"/>
          <p:nvPr/>
        </p:nvSpPr>
        <p:spPr>
          <a:xfrm>
            <a:off x="161994" y="554938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80 times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40C777-F9B9-13AF-9257-DBA45FFC0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293" y="3790702"/>
            <a:ext cx="5207000" cy="1206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32D99E-B192-E98E-821B-1EFE48FCF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693" y="2447946"/>
            <a:ext cx="5181600" cy="127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DF55D8-92CE-CA6E-E408-A61F6EA76742}"/>
              </a:ext>
            </a:extLst>
          </p:cNvPr>
          <p:cNvSpPr txBox="1"/>
          <p:nvPr/>
        </p:nvSpPr>
        <p:spPr>
          <a:xfrm>
            <a:off x="161993" y="421904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40 times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4B9190-F177-330E-10F7-0C98F8014ACB}"/>
              </a:ext>
            </a:extLst>
          </p:cNvPr>
          <p:cNvSpPr txBox="1"/>
          <p:nvPr/>
        </p:nvSpPr>
        <p:spPr>
          <a:xfrm>
            <a:off x="161405" y="289828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20 times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73933C-0287-DFC8-459E-9016B06FE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6915" y="2503250"/>
            <a:ext cx="5054600" cy="1104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9A4305F-495A-8454-DF94-16515B9C3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3105" y="3968502"/>
            <a:ext cx="5118410" cy="10287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9F89658-A67A-313E-EAB0-841038B298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6415" y="5302436"/>
            <a:ext cx="52451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00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Experiment 3 - Oversampling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7</a:t>
            </a:fld>
            <a:endParaRPr lang="en-TW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571ED-9573-706A-BDFA-548120472BE4}"/>
              </a:ext>
            </a:extLst>
          </p:cNvPr>
          <p:cNvSpPr txBox="1"/>
          <p:nvPr/>
        </p:nvSpPr>
        <p:spPr>
          <a:xfrm>
            <a:off x="568311" y="1414401"/>
            <a:ext cx="11268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Current Trial: hope to see the result on </a:t>
            </a:r>
            <a:r>
              <a:rPr lang="en-US" altLang="zh-TW" sz="2400" b="1" dirty="0"/>
              <a:t>training</a:t>
            </a:r>
            <a:r>
              <a:rPr lang="en-US" altLang="zh-TW" sz="2400" dirty="0"/>
              <a:t>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At least let the model </a:t>
            </a:r>
            <a:r>
              <a:rPr lang="en-US" sz="2400" b="1" dirty="0"/>
              <a:t>overfit</a:t>
            </a:r>
            <a:r>
              <a:rPr lang="en-US" sz="2400" dirty="0"/>
              <a:t> first(remember the data with single triplet)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</a:t>
            </a:r>
            <a:r>
              <a:rPr lang="en-TW" sz="2400" dirty="0"/>
              <a:t>se data with </a:t>
            </a:r>
            <a:r>
              <a:rPr lang="en-TW" sz="2400" b="1" dirty="0"/>
              <a:t>320 </a:t>
            </a:r>
            <a:r>
              <a:rPr lang="en-TW" sz="2400" dirty="0"/>
              <a:t>times single triplet </a:t>
            </a:r>
            <a:r>
              <a:rPr lang="en-TW" sz="2200" dirty="0">
                <a:sym typeface="Wingdings" pitchFamily="2" charset="2"/>
              </a:rPr>
              <a:t></a:t>
            </a:r>
            <a:r>
              <a:rPr lang="en-TW" sz="2400" dirty="0">
                <a:sym typeface="Wingdings" pitchFamily="2" charset="2"/>
              </a:rPr>
              <a:t> # of training data = </a:t>
            </a:r>
            <a:r>
              <a:rPr lang="en-TW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13657600 </a:t>
            </a:r>
            <a:endParaRPr lang="en-TW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</a:t>
            </a:r>
            <a:r>
              <a:rPr lang="en-TW" sz="2400" dirty="0"/>
              <a:t>arger hidden dimension </a:t>
            </a:r>
            <a:r>
              <a:rPr lang="en-TW" sz="2200" dirty="0">
                <a:sym typeface="Wingdings" pitchFamily="2" charset="2"/>
              </a:rPr>
              <a:t></a:t>
            </a:r>
            <a:r>
              <a:rPr lang="en-TW" sz="2400" dirty="0">
                <a:sym typeface="Wingdings" pitchFamily="2" charset="2"/>
              </a:rPr>
              <a:t> more neurons to remember the data</a:t>
            </a:r>
            <a:endParaRPr lang="en-TW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5F993-F6A2-A4F6-E813-499095071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01" y="4946905"/>
            <a:ext cx="5511800" cy="6221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C5D9B8-AF13-1201-2490-3A5C7D622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601" y="4948642"/>
            <a:ext cx="5634998" cy="7288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A75FC0-6840-591A-D38D-7672E4D82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680" y="3873940"/>
            <a:ext cx="5422900" cy="965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7826D2-0B5B-85E5-B35E-C59CBD5D7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601" y="3879712"/>
            <a:ext cx="5384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72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Experiment 3 - Oversampling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8</a:t>
            </a:fld>
            <a:endParaRPr lang="en-T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F69F20-0060-D263-F1DC-41D6CD8A4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87" y="1289693"/>
            <a:ext cx="11505534" cy="50666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FE75CD-A8AF-DF47-EECC-F058AEF0A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743" y="4710113"/>
            <a:ext cx="52324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02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Experiment 3 - Oversampling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9</a:t>
            </a:fld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97FD8-C0BA-42E3-7B37-D8D5DCE11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0455"/>
            <a:ext cx="10651573" cy="524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68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42429</TotalTime>
  <Words>760</Words>
  <Application>Microsoft Macintosh PowerPoint</Application>
  <PresentationFormat>Widescreen</PresentationFormat>
  <Paragraphs>125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Helvetica Neue</vt:lpstr>
      <vt:lpstr>Office Theme</vt:lpstr>
      <vt:lpstr>Progess of the Project</vt:lpstr>
      <vt:lpstr>Outline</vt:lpstr>
      <vt:lpstr>GNN</vt:lpstr>
      <vt:lpstr>Experiment 3</vt:lpstr>
      <vt:lpstr>Experiment 3 - Oversampling</vt:lpstr>
      <vt:lpstr>Experiment 3 - Oversampling</vt:lpstr>
      <vt:lpstr>Experiment 3 - Oversampling</vt:lpstr>
      <vt:lpstr>Experiment 3 - Oversampling</vt:lpstr>
      <vt:lpstr>Experiment 3 - Oversampling</vt:lpstr>
      <vt:lpstr>Experiment 3 - Oversampling</vt:lpstr>
      <vt:lpstr>Future Work</vt:lpstr>
      <vt:lpstr>Future Work</vt:lpstr>
      <vt:lpstr>Thanks!!</vt:lpstr>
      <vt:lpstr>Appendix</vt:lpstr>
      <vt:lpstr>Experiment 3 - Oversampling</vt:lpstr>
      <vt:lpstr>Experiment 3 - Model</vt:lpstr>
      <vt:lpstr>Experiment 3 - Model</vt:lpstr>
      <vt:lpstr>Experiment 3 - Result</vt:lpstr>
      <vt:lpstr>Experiment 3 – Noise</vt:lpstr>
      <vt:lpstr>Experiment 3 – Probable Issue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of My Project</dc:title>
  <dc:creator>白宗民</dc:creator>
  <cp:lastModifiedBy>白宗民</cp:lastModifiedBy>
  <cp:revision>80</cp:revision>
  <dcterms:created xsi:type="dcterms:W3CDTF">2023-07-11T02:48:10Z</dcterms:created>
  <dcterms:modified xsi:type="dcterms:W3CDTF">2023-10-20T06:14:15Z</dcterms:modified>
</cp:coreProperties>
</file>