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54" r:id="rId4"/>
    <p:sldId id="342" r:id="rId5"/>
    <p:sldId id="368" r:id="rId6"/>
    <p:sldId id="357" r:id="rId7"/>
    <p:sldId id="355" r:id="rId8"/>
    <p:sldId id="364" r:id="rId9"/>
    <p:sldId id="362" r:id="rId10"/>
    <p:sldId id="360" r:id="rId11"/>
    <p:sldId id="366" r:id="rId12"/>
    <p:sldId id="369" r:id="rId13"/>
    <p:sldId id="365" r:id="rId14"/>
    <p:sldId id="367" r:id="rId15"/>
    <p:sldId id="356" r:id="rId16"/>
    <p:sldId id="312" r:id="rId17"/>
    <p:sldId id="320" r:id="rId18"/>
    <p:sldId id="363" r:id="rId19"/>
    <p:sldId id="353" r:id="rId20"/>
    <p:sldId id="324" r:id="rId21"/>
    <p:sldId id="339" r:id="rId2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/>
    <p:restoredTop sz="88126"/>
  </p:normalViewPr>
  <p:slideViewPr>
    <p:cSldViewPr snapToGrid="0">
      <p:cViewPr>
        <p:scale>
          <a:sx n="151" d="100"/>
          <a:sy n="151" d="100"/>
        </p:scale>
        <p:origin x="10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2023/9/5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546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067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Precision（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精確率）：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也被稱為陽性預測的準確率。對於某個特定類別，精確率是指預測為該類別的樣本中實際屬於該類別的比例。高精確率表示模型在預測該類別時，做出的正確預測比例較高。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Recall（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召回率）：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也被稱為靈敏度、真陽性率。對於某個特定類別，召回率是指實際屬於該類別的樣本中被成功預測為該類別的比例。高召回率表示模型能夠有效地檢測出實際屬於該類別的樣本。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F1-Score（F1 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分數）：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分數是精確率和召回率的加權調和平均數，可以看作是綜合考慮了模型的準確率和能夠檢測出真實陽性的能力。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分數越高，表示模型在平衡精確率和召回率方面表現越好。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Support（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支持數）：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支持數是指屬於該類別的實際樣本數。這個數字可以幫助你理解模型在進行評估時所基於的統計數據。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08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669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750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9/5/23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9/5/23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9/5/23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9/5/23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9/5/23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9/5/23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9/5/23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9/5/23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9/5/23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9/5/23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9/5/23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9/5/23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2023/9/7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2071162"/>
            <a:ext cx="106651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Except </a:t>
            </a:r>
            <a:r>
              <a:rPr lang="en-TW" sz="2600" b="1" dirty="0"/>
              <a:t>secureBERT</a:t>
            </a:r>
            <a:r>
              <a:rPr lang="en-TW" sz="2600" dirty="0"/>
              <a:t>, all about 40%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secureBERT family  ≈ </a:t>
            </a:r>
            <a:r>
              <a:rPr lang="en-TW" sz="2600" dirty="0">
                <a:solidFill>
                  <a:srgbClr val="FF0000"/>
                </a:solidFill>
              </a:rPr>
              <a:t>10% test accuracy</a:t>
            </a:r>
          </a:p>
        </p:txBody>
      </p:sp>
    </p:spTree>
    <p:extLst>
      <p:ext uri="{BB962C8B-B14F-4D97-AF65-F5344CB8AC3E}">
        <p14:creationId xmlns:p14="http://schemas.microsoft.com/office/powerpoint/2010/main" val="259592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2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996548"/>
            <a:ext cx="106651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Except </a:t>
            </a:r>
            <a:r>
              <a:rPr lang="en-TW" sz="2600" b="1" dirty="0"/>
              <a:t>secureBERT</a:t>
            </a:r>
            <a:r>
              <a:rPr lang="en-TW" sz="2600" dirty="0"/>
              <a:t>, all about 40%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secureBERT family  ≈ </a:t>
            </a:r>
            <a:r>
              <a:rPr lang="en-TW" sz="2600" dirty="0">
                <a:solidFill>
                  <a:srgbClr val="FF0000"/>
                </a:solidFill>
              </a:rPr>
              <a:t>10% test accuracy</a:t>
            </a:r>
          </a:p>
        </p:txBody>
      </p:sp>
    </p:spTree>
    <p:extLst>
      <p:ext uri="{BB962C8B-B14F-4D97-AF65-F5344CB8AC3E}">
        <p14:creationId xmlns:p14="http://schemas.microsoft.com/office/powerpoint/2010/main" val="286059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TW" sz="2000" dirty="0"/>
              <a:t>I think it’s more like an triplet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6" y="2032764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359496"/>
            <a:ext cx="104177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APs,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transR_50, transE_50, transH_50, secureBERT… as embedding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dirty="0">
                <a:sym typeface="Wingdings" pitchFamily="2" charset="2"/>
              </a:rPr>
              <a:t>11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secureBERT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dimension = 250, 150, 100, 50 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66A88-BDDF-D6FB-151C-49F4C84D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2" y="5290390"/>
            <a:ext cx="5115838" cy="5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GAT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</a:t>
            </a:r>
            <a:r>
              <a:rPr lang="en-TW" dirty="0"/>
              <a:t>mprove t</a:t>
            </a:r>
            <a:r>
              <a:rPr lang="en-US" dirty="0"/>
              <a:t>he</a:t>
            </a:r>
            <a:r>
              <a:rPr lang="en-TW" dirty="0"/>
              <a:t> performance of the model (if available)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GAT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1 and 2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0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582340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6" y="2032764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359496"/>
            <a:ext cx="104177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APs,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transR_50, transE_50, transH_50, secureBERT… as embedding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dirty="0">
                <a:sym typeface="Wingdings" pitchFamily="2" charset="2"/>
              </a:rPr>
              <a:t>11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secureBERT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dimension = 250, 150, 100, 50 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66A88-BDDF-D6FB-151C-49F4C84D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2" y="5290390"/>
            <a:ext cx="5115838" cy="5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75493" y="1598614"/>
            <a:ext cx="106651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Benign graphs for experiment 2:</a:t>
            </a:r>
          </a:p>
          <a:p>
            <a:pPr lvl="1"/>
            <a:r>
              <a:rPr lang="en-US" sz="2200" dirty="0">
                <a:sym typeface="Wingdings" pitchFamily="2" charset="2"/>
              </a:rPr>
              <a:t>1. 400: Leaf nodes + their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2. 300: Leaf nodes + their source nodes with source nodes’ neighbor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3. 200: Leaf nodes + their 2 layer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4. 100: Leaf nodes + their 2 layer source nodes with source nodes’ neighbor nodes</a:t>
            </a:r>
            <a:endParaRPr lang="en-TW" sz="220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83D09-4B57-7659-0B2E-929525C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5448"/>
            <a:ext cx="910737" cy="501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AFA5-33D0-ED91-27E6-47BA4AC7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81" y="2722695"/>
            <a:ext cx="1206500" cy="45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7EACA9-BBD5-EC68-7FA6-F67D46ED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234" y="1873335"/>
            <a:ext cx="910737" cy="827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DCADF-C08B-81FA-9B21-61B000B43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971" y="2953286"/>
            <a:ext cx="1051174" cy="9514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6DA30A3-800A-4837-65FA-A0D5F4391761}"/>
              </a:ext>
            </a:extLst>
          </p:cNvPr>
          <p:cNvSpPr/>
          <p:nvPr/>
        </p:nvSpPr>
        <p:spPr>
          <a:xfrm>
            <a:off x="9782617" y="2455284"/>
            <a:ext cx="194119" cy="1948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B288B5-1670-6BF1-6D2D-31B51A5D0098}"/>
              </a:ext>
            </a:extLst>
          </p:cNvPr>
          <p:cNvSpPr/>
          <p:nvPr/>
        </p:nvSpPr>
        <p:spPr>
          <a:xfrm>
            <a:off x="10856508" y="3703267"/>
            <a:ext cx="122191" cy="1235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362F0-36D6-098E-57F6-28B19C5EEF4E}"/>
              </a:ext>
            </a:extLst>
          </p:cNvPr>
          <p:cNvSpPr/>
          <p:nvPr/>
        </p:nvSpPr>
        <p:spPr>
          <a:xfrm>
            <a:off x="6649403" y="2193636"/>
            <a:ext cx="194742" cy="17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1608E-A5AC-9B55-AE60-AB6FE8850DCE}"/>
              </a:ext>
            </a:extLst>
          </p:cNvPr>
          <p:cNvSpPr/>
          <p:nvPr/>
        </p:nvSpPr>
        <p:spPr>
          <a:xfrm>
            <a:off x="7379527" y="2904678"/>
            <a:ext cx="211872" cy="193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D3E-DE78-719B-8D64-50829A901F69}"/>
              </a:ext>
            </a:extLst>
          </p:cNvPr>
          <p:cNvSpPr txBox="1"/>
          <p:nvPr/>
        </p:nvSpPr>
        <p:spPr>
          <a:xfrm>
            <a:off x="1106897" y="3698853"/>
            <a:ext cx="659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For version 2 and 4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dirty="0"/>
              <a:t>Constrain the # of relation between the s</a:t>
            </a:r>
            <a:r>
              <a:rPr lang="en-US" dirty="0"/>
              <a:t>am</a:t>
            </a:r>
            <a:r>
              <a:rPr lang="en-TW" dirty="0"/>
              <a:t>e nodes within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TW" dirty="0"/>
              <a:t>onstrain the # of the triplets in t</a:t>
            </a:r>
            <a:r>
              <a:rPr lang="en-US" dirty="0"/>
              <a:t>he</a:t>
            </a:r>
            <a:r>
              <a:rPr lang="en-TW" dirty="0"/>
              <a:t> graph within 32</a:t>
            </a:r>
          </a:p>
        </p:txBody>
      </p:sp>
    </p:spTree>
    <p:extLst>
      <p:ext uri="{BB962C8B-B14F-4D97-AF65-F5344CB8AC3E}">
        <p14:creationId xmlns:p14="http://schemas.microsoft.com/office/powerpoint/2010/main" val="378541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93" y="2532647"/>
            <a:ext cx="9882011" cy="6708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L</a:t>
            </a:r>
            <a:r>
              <a:rPr lang="en-TW" sz="2400" dirty="0"/>
              <a:t>og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356FE-854E-60A6-BBAC-6134D735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56" y="4724788"/>
            <a:ext cx="77724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C5E16-93A8-341A-F4B1-C7BEDFBF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6" y="3044775"/>
            <a:ext cx="10665336" cy="10606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9EB5ED-6953-BF30-951E-799FD1F59C2A}"/>
              </a:ext>
            </a:extLst>
          </p:cNvPr>
          <p:cNvSpPr txBox="1">
            <a:spLocks/>
          </p:cNvSpPr>
          <p:nvPr/>
        </p:nvSpPr>
        <p:spPr>
          <a:xfrm>
            <a:off x="691693" y="4257146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C</a:t>
            </a:r>
            <a:r>
              <a:rPr lang="en-TW" sz="2400" dirty="0"/>
              <a:t>lassification report: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F7BB5-EDE3-5690-9E43-0DC20C3EB457}"/>
              </a:ext>
            </a:extLst>
          </p:cNvPr>
          <p:cNvSpPr txBox="1"/>
          <p:nvPr/>
        </p:nvSpPr>
        <p:spPr>
          <a:xfrm>
            <a:off x="8770555" y="5454418"/>
            <a:ext cx="2878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imilar with the MLP, RNN:</a:t>
            </a:r>
          </a:p>
          <a:p>
            <a:r>
              <a:rPr lang="en-US" dirty="0"/>
              <a:t>M</a:t>
            </a:r>
            <a:r>
              <a:rPr lang="en-TW" dirty="0"/>
              <a:t>ore triplets, more accurate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1488-D386-7639-4262-C2AE9F60B78F}"/>
              </a:ext>
            </a:extLst>
          </p:cNvPr>
          <p:cNvSpPr txBox="1">
            <a:spLocks/>
          </p:cNvSpPr>
          <p:nvPr/>
        </p:nvSpPr>
        <p:spPr>
          <a:xfrm>
            <a:off x="691694" y="1481845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</a:t>
            </a:r>
            <a:r>
              <a:rPr lang="en-TW" sz="2400" dirty="0"/>
              <a:t>ecord the training in a </a:t>
            </a:r>
            <a:r>
              <a:rPr lang="en-TW" sz="2400" b="1" dirty="0"/>
              <a:t>log</a:t>
            </a:r>
            <a:r>
              <a:rPr lang="en-TW" sz="2400" dirty="0"/>
              <a:t> </a:t>
            </a:r>
            <a:r>
              <a:rPr lang="en-TW" sz="2400" b="1" dirty="0"/>
              <a:t>file</a:t>
            </a:r>
          </a:p>
          <a:p>
            <a:r>
              <a:rPr lang="en-TW" sz="2400" dirty="0"/>
              <a:t>Also record the </a:t>
            </a:r>
            <a:r>
              <a:rPr lang="en-TW" sz="2400" b="1" dirty="0"/>
              <a:t>classification</a:t>
            </a:r>
            <a:r>
              <a:rPr lang="en-TW" sz="2400" dirty="0"/>
              <a:t> </a:t>
            </a:r>
            <a:r>
              <a:rPr lang="en-TW" sz="2400" b="1" dirty="0"/>
              <a:t>report</a:t>
            </a:r>
            <a:r>
              <a:rPr lang="en-TW" sz="2400" dirty="0"/>
              <a:t> supportedd by sklearn</a:t>
            </a:r>
          </a:p>
        </p:txBody>
      </p:sp>
    </p:spTree>
    <p:extLst>
      <p:ext uri="{BB962C8B-B14F-4D97-AF65-F5344CB8AC3E}">
        <p14:creationId xmlns:p14="http://schemas.microsoft.com/office/powerpoint/2010/main" val="19275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28601</TotalTime>
  <Words>965</Words>
  <Application>Microsoft Macintosh PowerPoint</Application>
  <PresentationFormat>Widescreen</PresentationFormat>
  <Paragraphs>147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Söhne</vt:lpstr>
      <vt:lpstr>Arial</vt:lpstr>
      <vt:lpstr>Calibri</vt:lpstr>
      <vt:lpstr>Calibri Light</vt:lpstr>
      <vt:lpstr>Office Theme</vt:lpstr>
      <vt:lpstr>Progess of the Project</vt:lpstr>
      <vt:lpstr>Outline</vt:lpstr>
      <vt:lpstr>Graph Attention Network - GAT</vt:lpstr>
      <vt:lpstr>Graph Attention Network - GAT</vt:lpstr>
      <vt:lpstr>Experiment 1 and 2</vt:lpstr>
      <vt:lpstr>Experiment 1 and 2</vt:lpstr>
      <vt:lpstr>Dataset</vt:lpstr>
      <vt:lpstr>Dataset</vt:lpstr>
      <vt:lpstr>Experiment 1 and 2</vt:lpstr>
      <vt:lpstr>Experiment 1</vt:lpstr>
      <vt:lpstr>Experiment 2</vt:lpstr>
      <vt:lpstr>Experiment 3</vt:lpstr>
      <vt:lpstr>Experiment 3</vt:lpstr>
      <vt:lpstr>Dataset</vt:lpstr>
      <vt:lpstr>Future Work</vt:lpstr>
      <vt:lpstr>Future Work</vt:lpstr>
      <vt:lpstr>Thanks!!</vt:lpstr>
      <vt:lpstr>Appendix</vt:lpstr>
      <vt:lpstr>Graph Convolutional Network - GCN</vt:lpstr>
      <vt:lpstr>Graph Convolutional Network - GCN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54</cp:revision>
  <dcterms:created xsi:type="dcterms:W3CDTF">2023-07-11T02:48:10Z</dcterms:created>
  <dcterms:modified xsi:type="dcterms:W3CDTF">2023-09-05T14:51:57Z</dcterms:modified>
</cp:coreProperties>
</file>