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80" r:id="rId4"/>
    <p:sldId id="281" r:id="rId5"/>
    <p:sldId id="258" r:id="rId6"/>
    <p:sldId id="259" r:id="rId7"/>
    <p:sldId id="260" r:id="rId8"/>
    <p:sldId id="283" r:id="rId9"/>
    <p:sldId id="282" r:id="rId10"/>
    <p:sldId id="284" r:id="rId11"/>
    <p:sldId id="285" r:id="rId12"/>
    <p:sldId id="261" r:id="rId13"/>
    <p:sldId id="262" r:id="rId14"/>
    <p:sldId id="263" r:id="rId15"/>
    <p:sldId id="264" r:id="rId16"/>
    <p:sldId id="265" r:id="rId17"/>
    <p:sldId id="274" r:id="rId18"/>
    <p:sldId id="275" r:id="rId19"/>
    <p:sldId id="266" r:id="rId20"/>
    <p:sldId id="273" r:id="rId21"/>
    <p:sldId id="276" r:id="rId22"/>
    <p:sldId id="277" r:id="rId23"/>
    <p:sldId id="278" r:id="rId24"/>
    <p:sldId id="279" r:id="rId25"/>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81264"/>
  </p:normalViewPr>
  <p:slideViewPr>
    <p:cSldViewPr snapToGrid="0">
      <p:cViewPr varScale="1">
        <p:scale>
          <a:sx n="130" d="100"/>
          <a:sy n="130" d="100"/>
        </p:scale>
        <p:origin x="30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F46E7-AC74-B24A-8D7A-61E847F3340B}" type="datetimeFigureOut">
              <a:rPr lang="en-TW" smtClean="0"/>
              <a:t>2023/7/11</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6F491-1A87-C04E-B10B-064C4551D64B}" type="slidenum">
              <a:rPr lang="en-TW" smtClean="0"/>
              <a:t>‹#›</a:t>
            </a:fld>
            <a:endParaRPr lang="en-TW"/>
          </a:p>
        </p:txBody>
      </p:sp>
    </p:spTree>
    <p:extLst>
      <p:ext uri="{BB962C8B-B14F-4D97-AF65-F5344CB8AC3E}">
        <p14:creationId xmlns:p14="http://schemas.microsoft.com/office/powerpoint/2010/main" val="32767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r>
              <a:rPr lang="en-TW" dirty="0"/>
              <a:t>dge 有料，像是兩個原子間的鍵，但這個模型就考慮了整張圖的所有節點，或許有點浪費？</a:t>
            </a:r>
            <a:r>
              <a:rPr lang="zh-TW" altLang="en-US" dirty="0"/>
              <a:t> 感覺可以只觀察鄰居節點</a:t>
            </a:r>
            <a:endParaRPr lang="en-US" altLang="zh-TW" dirty="0"/>
          </a:p>
          <a:p>
            <a:endParaRPr lang="en-US" altLang="zh-TW" dirty="0"/>
          </a:p>
          <a:p>
            <a:r>
              <a:rPr lang="zh-TW" altLang="en-US" b="0" i="0" u="none" strike="noStrike" dirty="0">
                <a:solidFill>
                  <a:srgbClr val="121212"/>
                </a:solidFill>
                <a:effectLst/>
                <a:latin typeface="-apple-system"/>
              </a:rPr>
              <a:t>除了</a:t>
            </a:r>
            <a:r>
              <a:rPr lang="zh-TW" altLang="en-US" b="1" i="0" u="none" strike="noStrike" dirty="0">
                <a:solidFill>
                  <a:srgbClr val="121212"/>
                </a:solidFill>
                <a:effectLst/>
                <a:latin typeface="-apple-system"/>
              </a:rPr>
              <a:t>节点的中心性编码</a:t>
            </a:r>
            <a:r>
              <a:rPr lang="zh-TW" altLang="en-US" b="0" i="0" u="none" strike="noStrike" dirty="0">
                <a:solidFill>
                  <a:srgbClr val="121212"/>
                </a:solidFill>
                <a:effectLst/>
                <a:latin typeface="-apple-system"/>
              </a:rPr>
              <a:t>和</a:t>
            </a:r>
            <a:r>
              <a:rPr lang="zh-TW" altLang="en-US" b="1" i="0" u="none" strike="noStrike" dirty="0">
                <a:solidFill>
                  <a:srgbClr val="121212"/>
                </a:solidFill>
                <a:effectLst/>
                <a:latin typeface="-apple-system"/>
              </a:rPr>
              <a:t>节点间的结构信息编码</a:t>
            </a:r>
            <a:r>
              <a:rPr lang="zh-TW" altLang="en-US" b="0" i="0" u="none" strike="noStrike" dirty="0">
                <a:solidFill>
                  <a:srgbClr val="121212"/>
                </a:solidFill>
                <a:effectLst/>
                <a:latin typeface="-apple-system"/>
              </a:rPr>
              <a:t>可以捕捉图数据的结构信息外，还有一些结构信息保存在</a:t>
            </a:r>
            <a:r>
              <a:rPr lang="zh-TW" altLang="en-US" b="1" i="0" u="none" strike="noStrike" dirty="0">
                <a:solidFill>
                  <a:srgbClr val="121212"/>
                </a:solidFill>
                <a:effectLst/>
                <a:latin typeface="-apple-system"/>
              </a:rPr>
              <a:t>边的特征</a:t>
            </a:r>
            <a:r>
              <a:rPr lang="zh-TW" altLang="en-US" b="0" i="0" u="none" strike="noStrike" dirty="0">
                <a:solidFill>
                  <a:srgbClr val="121212"/>
                </a:solidFill>
                <a:effectLst/>
                <a:latin typeface="-apple-system"/>
              </a:rPr>
              <a:t>中。比如分子图中两个原子之间的键的类型就属于边的的特征，保存了图数据的结构信息。</a:t>
            </a:r>
            <a:endParaRPr lang="en-US" altLang="zh-TW" dirty="0"/>
          </a:p>
          <a:p>
            <a:endParaRPr lang="en-US" altLang="zh-TW" dirty="0"/>
          </a:p>
          <a:p>
            <a:r>
              <a:rPr lang="zh-TW" dirty="0"/>
              <a:t>Graphormer 模型通過編碼圖結構更多的結構特徵取得了更好的結果，但是自註意力模型的二次方復雜度限制了其不能在大規模的圖上使用。未來的研究方向：1.效率更高的模型，可用於大規模的圖數據；2.圖信息編碼的改進；3.應用更好的採樣策略，提取節點特徵表示。</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7</a:t>
            </a:fld>
            <a:endParaRPr lang="en-TW"/>
          </a:p>
        </p:txBody>
      </p:sp>
    </p:spTree>
    <p:extLst>
      <p:ext uri="{BB962C8B-B14F-4D97-AF65-F5344CB8AC3E}">
        <p14:creationId xmlns:p14="http://schemas.microsoft.com/office/powerpoint/2010/main" val="1631782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21</a:t>
            </a:fld>
            <a:endParaRPr lang="en-TW"/>
          </a:p>
        </p:txBody>
      </p:sp>
    </p:spTree>
    <p:extLst>
      <p:ext uri="{BB962C8B-B14F-4D97-AF65-F5344CB8AC3E}">
        <p14:creationId xmlns:p14="http://schemas.microsoft.com/office/powerpoint/2010/main" val="1636573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If use NLP, what kind of task it is.</a:t>
            </a:r>
          </a:p>
        </p:txBody>
      </p:sp>
      <p:sp>
        <p:nvSpPr>
          <p:cNvPr id="4" name="Slide Number Placeholder 3"/>
          <p:cNvSpPr>
            <a:spLocks noGrp="1"/>
          </p:cNvSpPr>
          <p:nvPr>
            <p:ph type="sldNum" sz="quarter" idx="5"/>
          </p:nvPr>
        </p:nvSpPr>
        <p:spPr/>
        <p:txBody>
          <a:bodyPr/>
          <a:lstStyle/>
          <a:p>
            <a:fld id="{50B9CB7D-C514-3544-A72A-E200086B53CC}" type="slidenum">
              <a:rPr lang="en-TW" smtClean="0"/>
              <a:t>23</a:t>
            </a:fld>
            <a:endParaRPr lang="en-TW"/>
          </a:p>
        </p:txBody>
      </p:sp>
    </p:spTree>
    <p:extLst>
      <p:ext uri="{BB962C8B-B14F-4D97-AF65-F5344CB8AC3E}">
        <p14:creationId xmlns:p14="http://schemas.microsoft.com/office/powerpoint/2010/main" val="2287449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If use NLP, what kind of task it is.</a:t>
            </a:r>
          </a:p>
        </p:txBody>
      </p:sp>
      <p:sp>
        <p:nvSpPr>
          <p:cNvPr id="4" name="Slide Number Placeholder 3"/>
          <p:cNvSpPr>
            <a:spLocks noGrp="1"/>
          </p:cNvSpPr>
          <p:nvPr>
            <p:ph type="sldNum" sz="quarter" idx="5"/>
          </p:nvPr>
        </p:nvSpPr>
        <p:spPr/>
        <p:txBody>
          <a:bodyPr/>
          <a:lstStyle/>
          <a:p>
            <a:fld id="{50B9CB7D-C514-3544-A72A-E200086B53CC}" type="slidenum">
              <a:rPr lang="en-TW" smtClean="0"/>
              <a:t>24</a:t>
            </a:fld>
            <a:endParaRPr lang="en-TW"/>
          </a:p>
        </p:txBody>
      </p:sp>
    </p:spTree>
    <p:extLst>
      <p:ext uri="{BB962C8B-B14F-4D97-AF65-F5344CB8AC3E}">
        <p14:creationId xmlns:p14="http://schemas.microsoft.com/office/powerpoint/2010/main" val="56207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8</a:t>
            </a:fld>
            <a:endParaRPr lang="en-TW"/>
          </a:p>
        </p:txBody>
      </p:sp>
    </p:spTree>
    <p:extLst>
      <p:ext uri="{BB962C8B-B14F-4D97-AF65-F5344CB8AC3E}">
        <p14:creationId xmlns:p14="http://schemas.microsoft.com/office/powerpoint/2010/main" val="2787547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r>
              <a:rPr lang="en-TW" dirty="0"/>
              <a:t>dge 有料，像是兩個原子間的鍵，但這個模型就考慮了整張圖的所有節點，或許有點浪費？</a:t>
            </a:r>
            <a:r>
              <a:rPr lang="zh-TW" altLang="en-US" dirty="0"/>
              <a:t> 感覺可以只觀察鄰居節點</a:t>
            </a:r>
            <a:endParaRPr lang="en-US" altLang="zh-TW" dirty="0"/>
          </a:p>
          <a:p>
            <a:endParaRPr lang="en-US" altLang="zh-TW" dirty="0"/>
          </a:p>
          <a:p>
            <a:r>
              <a:rPr lang="zh-TW" dirty="0"/>
              <a:t>Graphormer 模型通過編碼圖結構更多的結構特徵取得了更好的結果，但是自註意力模型的二次方復雜度限制了其不能在大規模的圖上使用。未來的研究方向：1.效率更高的模型，可用於大規模的圖數據；2.圖信息編碼的改進；3.應用更好的採樣策略，提取節點特徵表示。</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9</a:t>
            </a:fld>
            <a:endParaRPr lang="en-TW"/>
          </a:p>
        </p:txBody>
      </p:sp>
    </p:spTree>
    <p:extLst>
      <p:ext uri="{BB962C8B-B14F-4D97-AF65-F5344CB8AC3E}">
        <p14:creationId xmlns:p14="http://schemas.microsoft.com/office/powerpoint/2010/main" val="169312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r>
              <a:rPr lang="en-TW" dirty="0"/>
              <a:t>dge 有料，像是兩個原子間的鍵，但這個模型就考慮了整張圖的所有節點，或許有點浪費？</a:t>
            </a:r>
            <a:r>
              <a:rPr lang="zh-TW" altLang="en-US" dirty="0"/>
              <a:t> 感覺可以只觀察鄰居節點</a:t>
            </a:r>
            <a:endParaRPr lang="en-US" altLang="zh-TW" dirty="0"/>
          </a:p>
          <a:p>
            <a:endParaRPr lang="en-US" altLang="zh-TW" dirty="0"/>
          </a:p>
          <a:p>
            <a:r>
              <a:rPr lang="zh-TW" dirty="0"/>
              <a:t>Graphormer 模型通過編碼圖結構更多的結構特徵取得了更好的結果，但是自註意力模型的二次方復雜度限制了其不能在大規模的圖上使用。未來的研究方向：1.效率更高的模型，可用於大規模的圖數據；2.圖信息編碼的改進；3.應用更好的採樣策略，提取節點特徵表示。</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10</a:t>
            </a:fld>
            <a:endParaRPr lang="en-TW"/>
          </a:p>
        </p:txBody>
      </p:sp>
    </p:spTree>
    <p:extLst>
      <p:ext uri="{BB962C8B-B14F-4D97-AF65-F5344CB8AC3E}">
        <p14:creationId xmlns:p14="http://schemas.microsoft.com/office/powerpoint/2010/main" val="3124743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0" i="0" u="none" strike="noStrike" dirty="0">
                <a:solidFill>
                  <a:srgbClr val="374151"/>
                </a:solidFill>
                <a:effectLst/>
                <a:latin typeface="Söhne"/>
              </a:rPr>
              <a:t>除了在前一節中描述的傳統方法來編碼邊緣特徵外，還有幾種試圖更好地編碼邊緣特徵的方法：</a:t>
            </a:r>
            <a:r>
              <a:rPr lang="en-US" altLang="zh-TW" b="0" i="0" u="none" strike="noStrike" dirty="0">
                <a:solidFill>
                  <a:srgbClr val="374151"/>
                </a:solidFill>
                <a:effectLst/>
                <a:latin typeface="Söhne"/>
              </a:rPr>
              <a:t>[16]</a:t>
            </a:r>
            <a:r>
              <a:rPr lang="zh-TW" altLang="en-US" b="0" i="0" u="none" strike="noStrike" dirty="0">
                <a:solidFill>
                  <a:srgbClr val="374151"/>
                </a:solidFill>
                <a:effectLst/>
                <a:latin typeface="Söhne"/>
              </a:rPr>
              <a:t>中開發了一種基於注意力的</a:t>
            </a:r>
            <a:r>
              <a:rPr lang="en-US" b="0" i="0" u="none" strike="noStrike" dirty="0">
                <a:solidFill>
                  <a:srgbClr val="374151"/>
                </a:solidFill>
                <a:effectLst/>
                <a:latin typeface="Söhne"/>
              </a:rPr>
              <a:t>GNN</a:t>
            </a:r>
            <a:r>
              <a:rPr lang="zh-TW" altLang="en-US" b="0" i="0" u="none" strike="noStrike" dirty="0">
                <a:solidFill>
                  <a:srgbClr val="374151"/>
                </a:solidFill>
                <a:effectLst/>
                <a:latin typeface="Söhne"/>
              </a:rPr>
              <a:t>層來編碼邊緣特徵，其中邊緣特徵根據其兩個節點特徵的相似性進行加權；在</a:t>
            </a:r>
            <a:r>
              <a:rPr lang="en-US" altLang="zh-TW" b="0" i="0" u="none" strike="noStrike" dirty="0">
                <a:solidFill>
                  <a:srgbClr val="374151"/>
                </a:solidFill>
                <a:effectLst/>
                <a:latin typeface="Söhne"/>
              </a:rPr>
              <a:t>[5]</a:t>
            </a:r>
            <a:r>
              <a:rPr lang="zh-TW" altLang="en-US" b="0" i="0" u="none" strike="noStrike" dirty="0">
                <a:solidFill>
                  <a:srgbClr val="374151"/>
                </a:solidFill>
                <a:effectLst/>
                <a:latin typeface="Söhne"/>
              </a:rPr>
              <a:t>中，已將邊緣特徵編碼到流行的</a:t>
            </a:r>
            <a:r>
              <a:rPr lang="en-US" b="0" i="0" u="none" strike="noStrike" dirty="0">
                <a:solidFill>
                  <a:srgbClr val="374151"/>
                </a:solidFill>
                <a:effectLst/>
                <a:latin typeface="Söhne"/>
              </a:rPr>
              <a:t>GIN [54]</a:t>
            </a:r>
            <a:r>
              <a:rPr lang="zh-TW" altLang="en-US" b="0" i="0" u="none" strike="noStrike" dirty="0">
                <a:solidFill>
                  <a:srgbClr val="374151"/>
                </a:solidFill>
                <a:effectLst/>
                <a:latin typeface="Söhne"/>
              </a:rPr>
              <a:t>中；在</a:t>
            </a:r>
            <a:r>
              <a:rPr lang="en-US" altLang="zh-TW" b="0" i="0" u="none" strike="noStrike" dirty="0">
                <a:solidFill>
                  <a:srgbClr val="374151"/>
                </a:solidFill>
                <a:effectLst/>
                <a:latin typeface="Söhne"/>
              </a:rPr>
              <a:t>[13]</a:t>
            </a:r>
            <a:r>
              <a:rPr lang="zh-TW" altLang="en-US" b="0" i="0" u="none" strike="noStrike" dirty="0">
                <a:solidFill>
                  <a:srgbClr val="374151"/>
                </a:solidFill>
                <a:effectLst/>
                <a:latin typeface="Söhne"/>
              </a:rPr>
              <a:t>中，作者提出將邊緣特徵投影到嵌入向量中，然後將其乘以注意力係數，將結果傳遞給額外的</a:t>
            </a:r>
            <a:r>
              <a:rPr lang="en-US" b="0" i="0" u="none" strike="noStrike" dirty="0">
                <a:solidFill>
                  <a:srgbClr val="374151"/>
                </a:solidFill>
                <a:effectLst/>
                <a:latin typeface="Söhne"/>
              </a:rPr>
              <a:t>FFN</a:t>
            </a:r>
            <a:r>
              <a:rPr lang="zh-TW" altLang="en-US" b="0" i="0" u="none" strike="noStrike" dirty="0">
                <a:solidFill>
                  <a:srgbClr val="374151"/>
                </a:solidFill>
                <a:effectLst/>
                <a:latin typeface="Söhne"/>
              </a:rPr>
              <a:t>子層以生成邊緣表示。</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11</a:t>
            </a:fld>
            <a:endParaRPr lang="en-TW"/>
          </a:p>
        </p:txBody>
      </p:sp>
    </p:spTree>
    <p:extLst>
      <p:ext uri="{BB962C8B-B14F-4D97-AF65-F5344CB8AC3E}">
        <p14:creationId xmlns:p14="http://schemas.microsoft.com/office/powerpoint/2010/main" val="1812984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In this extension, the available edge attributes in a graph is used to explicitly modify the corresponding pairwise attention scores. </a:t>
            </a:r>
            <a:endParaRPr lang="en-US" dirty="0"/>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13</a:t>
            </a:fld>
            <a:endParaRPr lang="en-TW"/>
          </a:p>
        </p:txBody>
      </p:sp>
    </p:spTree>
    <p:extLst>
      <p:ext uri="{BB962C8B-B14F-4D97-AF65-F5344CB8AC3E}">
        <p14:creationId xmlns:p14="http://schemas.microsoft.com/office/powerpoint/2010/main" val="2465606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use </a:t>
            </a:r>
            <a:r>
              <a:rPr lang="en-US" sz="1800" dirty="0" err="1">
                <a:effectLst/>
                <a:latin typeface="NimbusRomNo9L"/>
              </a:rPr>
              <a:t>tensorflow</a:t>
            </a:r>
            <a:r>
              <a:rPr lang="en-US" sz="1800" dirty="0">
                <a:effectLst/>
                <a:latin typeface="NimbusRomNo9L"/>
              </a:rPr>
              <a:t> (need to be</a:t>
            </a:r>
            <a:r>
              <a:rPr lang="zh-TW" altLang="en-US" sz="1800" dirty="0">
                <a:effectLst/>
                <a:latin typeface="NimbusRomNo9L"/>
              </a:rPr>
              <a:t> </a:t>
            </a:r>
            <a:r>
              <a:rPr lang="en-US" sz="1800" dirty="0">
                <a:effectLst/>
                <a:latin typeface="NimbusRomNo9L"/>
              </a:rPr>
              <a:t>changed to </a:t>
            </a:r>
            <a:r>
              <a:rPr lang="en-US" sz="1800" dirty="0" err="1">
                <a:effectLst/>
                <a:latin typeface="NimbusRomNo9L"/>
              </a:rPr>
              <a:t>Pytorch</a:t>
            </a:r>
            <a:r>
              <a:rPr lang="en-US" sz="1800" dirty="0">
                <a:effectLst/>
                <a:latin typeface="NimbusRomNo9L"/>
              </a:rPr>
              <a:t>)</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15</a:t>
            </a:fld>
            <a:endParaRPr lang="en-TW"/>
          </a:p>
        </p:txBody>
      </p:sp>
    </p:spTree>
    <p:extLst>
      <p:ext uri="{BB962C8B-B14F-4D97-AF65-F5344CB8AC3E}">
        <p14:creationId xmlns:p14="http://schemas.microsoft.com/office/powerpoint/2010/main" val="2708321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Based on MATLAB(can use the architecture or change to python maybe)</a:t>
            </a:r>
          </a:p>
        </p:txBody>
      </p:sp>
      <p:sp>
        <p:nvSpPr>
          <p:cNvPr id="4" name="Slide Number Placeholder 3"/>
          <p:cNvSpPr>
            <a:spLocks noGrp="1"/>
          </p:cNvSpPr>
          <p:nvPr>
            <p:ph type="sldNum" sz="quarter" idx="5"/>
          </p:nvPr>
        </p:nvSpPr>
        <p:spPr/>
        <p:txBody>
          <a:bodyPr/>
          <a:lstStyle/>
          <a:p>
            <a:fld id="{50B9CB7D-C514-3544-A72A-E200086B53CC}" type="slidenum">
              <a:rPr lang="en-TW" smtClean="0"/>
              <a:t>17</a:t>
            </a:fld>
            <a:endParaRPr lang="en-TW"/>
          </a:p>
        </p:txBody>
      </p:sp>
    </p:spTree>
    <p:extLst>
      <p:ext uri="{BB962C8B-B14F-4D97-AF65-F5344CB8AC3E}">
        <p14:creationId xmlns:p14="http://schemas.microsoft.com/office/powerpoint/2010/main" val="39826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19</a:t>
            </a:fld>
            <a:endParaRPr lang="en-TW"/>
          </a:p>
        </p:txBody>
      </p:sp>
    </p:spTree>
    <p:extLst>
      <p:ext uri="{BB962C8B-B14F-4D97-AF65-F5344CB8AC3E}">
        <p14:creationId xmlns:p14="http://schemas.microsoft.com/office/powerpoint/2010/main" val="258241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DD59-54F0-A23F-B4F6-62507F4D2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5CFFC29-1808-37CA-0726-C905913C8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FF8F1F7A-6A95-C355-A547-506009BB73DF}"/>
              </a:ext>
            </a:extLst>
          </p:cNvPr>
          <p:cNvSpPr>
            <a:spLocks noGrp="1"/>
          </p:cNvSpPr>
          <p:nvPr>
            <p:ph type="dt" sz="half" idx="10"/>
          </p:nvPr>
        </p:nvSpPr>
        <p:spPr/>
        <p:txBody>
          <a:bodyPr/>
          <a:lstStyle/>
          <a:p>
            <a:fld id="{EB2871C1-8A6E-EA47-9BC1-3E13C67414E0}" type="datetimeFigureOut">
              <a:rPr lang="en-TW" smtClean="0"/>
              <a:t>2023/7/11</a:t>
            </a:fld>
            <a:endParaRPr lang="en-TW"/>
          </a:p>
        </p:txBody>
      </p:sp>
      <p:sp>
        <p:nvSpPr>
          <p:cNvPr id="5" name="Footer Placeholder 4">
            <a:extLst>
              <a:ext uri="{FF2B5EF4-FFF2-40B4-BE49-F238E27FC236}">
                <a16:creationId xmlns:a16="http://schemas.microsoft.com/office/drawing/2014/main" id="{11404F00-51F3-BA74-22FE-0CC051B38B9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80D3EE2B-960C-07FE-DDEE-96CD99C3C20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4558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6FDC-34C4-BFC3-BA64-305C94ED093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A91B8E0D-D469-A673-BC92-B39938BEC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8BB87835-86E1-82AE-A02B-7F25C728C51E}"/>
              </a:ext>
            </a:extLst>
          </p:cNvPr>
          <p:cNvSpPr>
            <a:spLocks noGrp="1"/>
          </p:cNvSpPr>
          <p:nvPr>
            <p:ph type="dt" sz="half" idx="10"/>
          </p:nvPr>
        </p:nvSpPr>
        <p:spPr/>
        <p:txBody>
          <a:bodyPr/>
          <a:lstStyle/>
          <a:p>
            <a:fld id="{EB2871C1-8A6E-EA47-9BC1-3E13C67414E0}" type="datetimeFigureOut">
              <a:rPr lang="en-TW" smtClean="0"/>
              <a:t>2023/7/11</a:t>
            </a:fld>
            <a:endParaRPr lang="en-TW"/>
          </a:p>
        </p:txBody>
      </p:sp>
      <p:sp>
        <p:nvSpPr>
          <p:cNvPr id="5" name="Footer Placeholder 4">
            <a:extLst>
              <a:ext uri="{FF2B5EF4-FFF2-40B4-BE49-F238E27FC236}">
                <a16:creationId xmlns:a16="http://schemas.microsoft.com/office/drawing/2014/main" id="{3CD66066-61ED-03F7-70E9-95AC1CFC032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ECB4C54-D4E8-460B-E801-FE8A8931A4AD}"/>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7719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F4E25-F354-3572-2DCA-751B65054F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4B9BD73B-CF98-C5B8-51FD-C0D22E7293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33DF0CD-404C-8269-A4CD-717DD4ED0151}"/>
              </a:ext>
            </a:extLst>
          </p:cNvPr>
          <p:cNvSpPr>
            <a:spLocks noGrp="1"/>
          </p:cNvSpPr>
          <p:nvPr>
            <p:ph type="dt" sz="half" idx="10"/>
          </p:nvPr>
        </p:nvSpPr>
        <p:spPr/>
        <p:txBody>
          <a:bodyPr/>
          <a:lstStyle/>
          <a:p>
            <a:fld id="{EB2871C1-8A6E-EA47-9BC1-3E13C67414E0}" type="datetimeFigureOut">
              <a:rPr lang="en-TW" smtClean="0"/>
              <a:t>2023/7/11</a:t>
            </a:fld>
            <a:endParaRPr lang="en-TW"/>
          </a:p>
        </p:txBody>
      </p:sp>
      <p:sp>
        <p:nvSpPr>
          <p:cNvPr id="5" name="Footer Placeholder 4">
            <a:extLst>
              <a:ext uri="{FF2B5EF4-FFF2-40B4-BE49-F238E27FC236}">
                <a16:creationId xmlns:a16="http://schemas.microsoft.com/office/drawing/2014/main" id="{89A838DC-032A-A5E8-2849-DBFE641813C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3DD90758-FD94-6611-1BD3-87789B4419E8}"/>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50205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9A60-1021-74DB-DEFF-86316B75845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6887E8B4-6EA8-9142-2DDA-9FB15EF9E2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45F3A3B-50D6-240E-E774-494DA922CE6F}"/>
              </a:ext>
            </a:extLst>
          </p:cNvPr>
          <p:cNvSpPr>
            <a:spLocks noGrp="1"/>
          </p:cNvSpPr>
          <p:nvPr>
            <p:ph type="dt" sz="half" idx="10"/>
          </p:nvPr>
        </p:nvSpPr>
        <p:spPr/>
        <p:txBody>
          <a:bodyPr/>
          <a:lstStyle/>
          <a:p>
            <a:fld id="{EB2871C1-8A6E-EA47-9BC1-3E13C67414E0}" type="datetimeFigureOut">
              <a:rPr lang="en-TW" smtClean="0"/>
              <a:t>2023/7/11</a:t>
            </a:fld>
            <a:endParaRPr lang="en-TW"/>
          </a:p>
        </p:txBody>
      </p:sp>
      <p:sp>
        <p:nvSpPr>
          <p:cNvPr id="5" name="Footer Placeholder 4">
            <a:extLst>
              <a:ext uri="{FF2B5EF4-FFF2-40B4-BE49-F238E27FC236}">
                <a16:creationId xmlns:a16="http://schemas.microsoft.com/office/drawing/2014/main" id="{6192A08B-0CC7-F10B-E78F-AF2410FAD169}"/>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C2EEF6BB-8244-A97F-1239-07E303F3E8C9}"/>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19118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D64D-589F-D2A1-5C59-FA836CC0F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305A9640-1DA7-4890-DE8F-B8971BE45B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B1E9A3-9B69-CA9C-ACD4-A36A9C1EFD41}"/>
              </a:ext>
            </a:extLst>
          </p:cNvPr>
          <p:cNvSpPr>
            <a:spLocks noGrp="1"/>
          </p:cNvSpPr>
          <p:nvPr>
            <p:ph type="dt" sz="half" idx="10"/>
          </p:nvPr>
        </p:nvSpPr>
        <p:spPr/>
        <p:txBody>
          <a:bodyPr/>
          <a:lstStyle/>
          <a:p>
            <a:fld id="{EB2871C1-8A6E-EA47-9BC1-3E13C67414E0}" type="datetimeFigureOut">
              <a:rPr lang="en-TW" smtClean="0"/>
              <a:t>2023/7/11</a:t>
            </a:fld>
            <a:endParaRPr lang="en-TW"/>
          </a:p>
        </p:txBody>
      </p:sp>
      <p:sp>
        <p:nvSpPr>
          <p:cNvPr id="5" name="Footer Placeholder 4">
            <a:extLst>
              <a:ext uri="{FF2B5EF4-FFF2-40B4-BE49-F238E27FC236}">
                <a16:creationId xmlns:a16="http://schemas.microsoft.com/office/drawing/2014/main" id="{856C51C1-9C8D-D120-9E99-759948C1541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1755810-E542-DD8F-A3AC-E53B56EBF3D4}"/>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57565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183A-282A-578B-297F-8C7D697494F4}"/>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EB64AC5C-7642-FB92-981C-50838C11D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3CB112EC-0374-5714-99E8-658D462DA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24F6E5A9-6D34-A5E4-CCD7-3C42D825D5ED}"/>
              </a:ext>
            </a:extLst>
          </p:cNvPr>
          <p:cNvSpPr>
            <a:spLocks noGrp="1"/>
          </p:cNvSpPr>
          <p:nvPr>
            <p:ph type="dt" sz="half" idx="10"/>
          </p:nvPr>
        </p:nvSpPr>
        <p:spPr/>
        <p:txBody>
          <a:bodyPr/>
          <a:lstStyle/>
          <a:p>
            <a:fld id="{EB2871C1-8A6E-EA47-9BC1-3E13C67414E0}" type="datetimeFigureOut">
              <a:rPr lang="en-TW" smtClean="0"/>
              <a:t>2023/7/11</a:t>
            </a:fld>
            <a:endParaRPr lang="en-TW"/>
          </a:p>
        </p:txBody>
      </p:sp>
      <p:sp>
        <p:nvSpPr>
          <p:cNvPr id="6" name="Footer Placeholder 5">
            <a:extLst>
              <a:ext uri="{FF2B5EF4-FFF2-40B4-BE49-F238E27FC236}">
                <a16:creationId xmlns:a16="http://schemas.microsoft.com/office/drawing/2014/main" id="{36D1E5D1-7E2B-CCF2-536D-8B49A096B0AD}"/>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55CD6B72-D72A-4A79-4416-748A895854D9}"/>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286186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5130-0AFF-D064-C2A5-C13D993F5AC0}"/>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2531B809-C290-EA5E-AE8C-8F89AFED9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0F48F-CE7C-1FCB-C518-E293AA5E92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4DECAAE0-2588-9933-3EAE-1F1301975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5BBDCC-D61B-8F1D-71F0-8252B04DB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2E98FF6E-7A48-5F7B-2BF1-1681DECC23F1}"/>
              </a:ext>
            </a:extLst>
          </p:cNvPr>
          <p:cNvSpPr>
            <a:spLocks noGrp="1"/>
          </p:cNvSpPr>
          <p:nvPr>
            <p:ph type="dt" sz="half" idx="10"/>
          </p:nvPr>
        </p:nvSpPr>
        <p:spPr/>
        <p:txBody>
          <a:bodyPr/>
          <a:lstStyle/>
          <a:p>
            <a:fld id="{EB2871C1-8A6E-EA47-9BC1-3E13C67414E0}" type="datetimeFigureOut">
              <a:rPr lang="en-TW" smtClean="0"/>
              <a:t>2023/7/11</a:t>
            </a:fld>
            <a:endParaRPr lang="en-TW"/>
          </a:p>
        </p:txBody>
      </p:sp>
      <p:sp>
        <p:nvSpPr>
          <p:cNvPr id="8" name="Footer Placeholder 7">
            <a:extLst>
              <a:ext uri="{FF2B5EF4-FFF2-40B4-BE49-F238E27FC236}">
                <a16:creationId xmlns:a16="http://schemas.microsoft.com/office/drawing/2014/main" id="{03FF0B16-B5EF-FC72-15ED-248D2C6BDF65}"/>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B3D571A8-A1A8-7DC0-62CC-8CF4F950654F}"/>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02872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E344-B093-DB29-B166-3D9482A6125C}"/>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A7C2422A-F9E1-5CFD-302F-F1C237AA674C}"/>
              </a:ext>
            </a:extLst>
          </p:cNvPr>
          <p:cNvSpPr>
            <a:spLocks noGrp="1"/>
          </p:cNvSpPr>
          <p:nvPr>
            <p:ph type="dt" sz="half" idx="10"/>
          </p:nvPr>
        </p:nvSpPr>
        <p:spPr/>
        <p:txBody>
          <a:bodyPr/>
          <a:lstStyle/>
          <a:p>
            <a:fld id="{EB2871C1-8A6E-EA47-9BC1-3E13C67414E0}" type="datetimeFigureOut">
              <a:rPr lang="en-TW" smtClean="0"/>
              <a:t>2023/7/11</a:t>
            </a:fld>
            <a:endParaRPr lang="en-TW"/>
          </a:p>
        </p:txBody>
      </p:sp>
      <p:sp>
        <p:nvSpPr>
          <p:cNvPr id="4" name="Footer Placeholder 3">
            <a:extLst>
              <a:ext uri="{FF2B5EF4-FFF2-40B4-BE49-F238E27FC236}">
                <a16:creationId xmlns:a16="http://schemas.microsoft.com/office/drawing/2014/main" id="{78F90A2C-6A67-F602-A591-D6C167D5978E}"/>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FC8B2E6E-08F0-A3D8-5365-6D221E4DE59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117956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1EAF2-157D-BF56-0F39-C77780CB46CA}"/>
              </a:ext>
            </a:extLst>
          </p:cNvPr>
          <p:cNvSpPr>
            <a:spLocks noGrp="1"/>
          </p:cNvSpPr>
          <p:nvPr>
            <p:ph type="dt" sz="half" idx="10"/>
          </p:nvPr>
        </p:nvSpPr>
        <p:spPr/>
        <p:txBody>
          <a:bodyPr/>
          <a:lstStyle/>
          <a:p>
            <a:fld id="{EB2871C1-8A6E-EA47-9BC1-3E13C67414E0}" type="datetimeFigureOut">
              <a:rPr lang="en-TW" smtClean="0"/>
              <a:t>2023/7/11</a:t>
            </a:fld>
            <a:endParaRPr lang="en-TW"/>
          </a:p>
        </p:txBody>
      </p:sp>
      <p:sp>
        <p:nvSpPr>
          <p:cNvPr id="3" name="Footer Placeholder 2">
            <a:extLst>
              <a:ext uri="{FF2B5EF4-FFF2-40B4-BE49-F238E27FC236}">
                <a16:creationId xmlns:a16="http://schemas.microsoft.com/office/drawing/2014/main" id="{C0395746-6DDF-2D6C-DF51-00071B62F1BA}"/>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12CF5C7-94F6-8EAC-5C29-8442D0AAC10A}"/>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165756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9896-3EBC-8D98-B516-71A79D590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12DA9688-E508-B0DE-FC5B-34360AAF4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966800E8-5B0C-6543-C859-538D7C556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2B910-1785-6C42-1420-2918848C4F98}"/>
              </a:ext>
            </a:extLst>
          </p:cNvPr>
          <p:cNvSpPr>
            <a:spLocks noGrp="1"/>
          </p:cNvSpPr>
          <p:nvPr>
            <p:ph type="dt" sz="half" idx="10"/>
          </p:nvPr>
        </p:nvSpPr>
        <p:spPr/>
        <p:txBody>
          <a:bodyPr/>
          <a:lstStyle/>
          <a:p>
            <a:fld id="{EB2871C1-8A6E-EA47-9BC1-3E13C67414E0}" type="datetimeFigureOut">
              <a:rPr lang="en-TW" smtClean="0"/>
              <a:t>2023/7/11</a:t>
            </a:fld>
            <a:endParaRPr lang="en-TW"/>
          </a:p>
        </p:txBody>
      </p:sp>
      <p:sp>
        <p:nvSpPr>
          <p:cNvPr id="6" name="Footer Placeholder 5">
            <a:extLst>
              <a:ext uri="{FF2B5EF4-FFF2-40B4-BE49-F238E27FC236}">
                <a16:creationId xmlns:a16="http://schemas.microsoft.com/office/drawing/2014/main" id="{B0CA4E5D-20DD-0AD1-3B64-29A5EF1D29D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8C67F50-995B-0C22-E162-07186DAFC53D}"/>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57141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5109-F1F9-ECD7-52A5-BFD907EE1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559AB6EF-DC40-5CBD-7DFC-AFE5FF84F8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272190F6-29A9-541F-AB1D-51FA92E86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349B1-A4CF-97F5-C959-CEB73B17B03F}"/>
              </a:ext>
            </a:extLst>
          </p:cNvPr>
          <p:cNvSpPr>
            <a:spLocks noGrp="1"/>
          </p:cNvSpPr>
          <p:nvPr>
            <p:ph type="dt" sz="half" idx="10"/>
          </p:nvPr>
        </p:nvSpPr>
        <p:spPr/>
        <p:txBody>
          <a:bodyPr/>
          <a:lstStyle/>
          <a:p>
            <a:fld id="{EB2871C1-8A6E-EA47-9BC1-3E13C67414E0}" type="datetimeFigureOut">
              <a:rPr lang="en-TW" smtClean="0"/>
              <a:t>2023/7/11</a:t>
            </a:fld>
            <a:endParaRPr lang="en-TW"/>
          </a:p>
        </p:txBody>
      </p:sp>
      <p:sp>
        <p:nvSpPr>
          <p:cNvPr id="6" name="Footer Placeholder 5">
            <a:extLst>
              <a:ext uri="{FF2B5EF4-FFF2-40B4-BE49-F238E27FC236}">
                <a16:creationId xmlns:a16="http://schemas.microsoft.com/office/drawing/2014/main" id="{4D36335C-D4EB-FA3C-4D8D-C2363341A47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ECF20B9-F721-CC60-98F3-CF50F396CBD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83062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0D6E51-91AA-0A52-04A2-4EA7C1AC6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4FD4FFCB-F5E4-FE49-EF10-E7B741508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F8218FA-35E5-9FFE-94CF-CC71EF5204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871C1-8A6E-EA47-9BC1-3E13C67414E0}" type="datetimeFigureOut">
              <a:rPr lang="en-TW" smtClean="0"/>
              <a:t>2023/7/11</a:t>
            </a:fld>
            <a:endParaRPr lang="en-TW"/>
          </a:p>
        </p:txBody>
      </p:sp>
      <p:sp>
        <p:nvSpPr>
          <p:cNvPr id="5" name="Footer Placeholder 4">
            <a:extLst>
              <a:ext uri="{FF2B5EF4-FFF2-40B4-BE49-F238E27FC236}">
                <a16:creationId xmlns:a16="http://schemas.microsoft.com/office/drawing/2014/main" id="{42F8DB13-DC06-EE18-D528-2621428DE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2C6A6789-D110-4C45-398C-13211D2C4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56E10-B3DB-CB42-894C-E44038C8B0C4}" type="slidenum">
              <a:rPr lang="en-TW" smtClean="0"/>
              <a:t>‹#›</a:t>
            </a:fld>
            <a:endParaRPr lang="en-TW"/>
          </a:p>
        </p:txBody>
      </p:sp>
    </p:spTree>
    <p:extLst>
      <p:ext uri="{BB962C8B-B14F-4D97-AF65-F5344CB8AC3E}">
        <p14:creationId xmlns:p14="http://schemas.microsoft.com/office/powerpoint/2010/main" val="3321265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2106.05234.pdf" TargetMode="External"/><Relationship Id="rId2" Type="http://schemas.openxmlformats.org/officeDocument/2006/relationships/hyperlink" Target="https://zhuanlan.zhihu.com/p/390446096" TargetMode="External"/><Relationship Id="rId1" Type="http://schemas.openxmlformats.org/officeDocument/2006/relationships/slideLayout" Target="../slideLayouts/slideLayout2.xml"/><Relationship Id="rId4" Type="http://schemas.openxmlformats.org/officeDocument/2006/relationships/hyperlink" Target="https://huggingface.co/blog/graphml-classificat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2012.09699v2.pdf" TargetMode="External"/><Relationship Id="rId2" Type="http://schemas.openxmlformats.org/officeDocument/2006/relationships/hyperlink" Target="https://zhuanlan.zhihu.com/p/390446096" TargetMode="External"/><Relationship Id="rId1" Type="http://schemas.openxmlformats.org/officeDocument/2006/relationships/slideLayout" Target="../slideLayouts/slideLayout2.xml"/><Relationship Id="rId4" Type="http://schemas.openxmlformats.org/officeDocument/2006/relationships/hyperlink" Target="https://github.com/graphdeeplearning/graphtransforme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keras.io/examples/graph/gat_node_classification/" TargetMode="External"/><Relationship Id="rId2" Type="http://schemas.openxmlformats.org/officeDocument/2006/relationships/hyperlink" Target="https://zhuanlan.zhihu.com/p/390446096" TargetMode="External"/><Relationship Id="rId1" Type="http://schemas.openxmlformats.org/officeDocument/2006/relationships/slideLayout" Target="../slideLayouts/slideLayout2.xml"/><Relationship Id="rId5" Type="http://schemas.openxmlformats.org/officeDocument/2006/relationships/hyperlink" Target="https://towardsdatascience.com/graph-attention-networks-in-python-975736ac5c0c" TargetMode="External"/><Relationship Id="rId4" Type="http://schemas.openxmlformats.org/officeDocument/2006/relationships/hyperlink" Target="https://arxiv.org/pdf/1710.10903.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mathworks.com/help/deeplearning/ug/multilabel-graph-classification-using-graph-attention-network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hyperlink" Target="https://pytorch.org/docs/stable/generated/torch.nn.MultiheadAttention.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google-research/google-research/blob/master/memory_efficient_attention/memory_efficient_attention.ipynb" TargetMode="External"/><Relationship Id="rId2" Type="http://schemas.openxmlformats.org/officeDocument/2006/relationships/hyperlink" Target="https://arxiv.org/pdf/2112.05682.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ytorch-geometric.readthedocs.io/en/lates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FD8B-D060-737F-9B17-ED60EDF16823}"/>
              </a:ext>
            </a:extLst>
          </p:cNvPr>
          <p:cNvSpPr>
            <a:spLocks noGrp="1"/>
          </p:cNvSpPr>
          <p:nvPr>
            <p:ph type="ctrTitle"/>
          </p:nvPr>
        </p:nvSpPr>
        <p:spPr/>
        <p:txBody>
          <a:bodyPr/>
          <a:lstStyle/>
          <a:p>
            <a:r>
              <a:rPr lang="en-TW" dirty="0"/>
              <a:t>Discussion of the Model</a:t>
            </a:r>
          </a:p>
        </p:txBody>
      </p:sp>
      <p:sp>
        <p:nvSpPr>
          <p:cNvPr id="3" name="Subtitle 2">
            <a:extLst>
              <a:ext uri="{FF2B5EF4-FFF2-40B4-BE49-F238E27FC236}">
                <a16:creationId xmlns:a16="http://schemas.microsoft.com/office/drawing/2014/main" id="{16453297-90AB-51B6-ECCD-73826C028FFF}"/>
              </a:ext>
            </a:extLst>
          </p:cNvPr>
          <p:cNvSpPr>
            <a:spLocks noGrp="1"/>
          </p:cNvSpPr>
          <p:nvPr>
            <p:ph type="subTitle" idx="1"/>
          </p:nvPr>
        </p:nvSpPr>
        <p:spPr/>
        <p:txBody>
          <a:bodyPr/>
          <a:lstStyle/>
          <a:p>
            <a:r>
              <a:rPr lang="en-TW" dirty="0"/>
              <a:t>Vincent Pai 2023/7/11</a:t>
            </a:r>
          </a:p>
        </p:txBody>
      </p:sp>
    </p:spTree>
    <p:extLst>
      <p:ext uri="{BB962C8B-B14F-4D97-AF65-F5344CB8AC3E}">
        <p14:creationId xmlns:p14="http://schemas.microsoft.com/office/powerpoint/2010/main" val="37303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993B4B-7643-28C0-2F8B-042B5B3AF898}"/>
              </a:ext>
            </a:extLst>
          </p:cNvPr>
          <p:cNvPicPr>
            <a:picLocks noChangeAspect="1"/>
          </p:cNvPicPr>
          <p:nvPr/>
        </p:nvPicPr>
        <p:blipFill>
          <a:blip r:embed="rId3"/>
          <a:stretch>
            <a:fillRect/>
          </a:stretch>
        </p:blipFill>
        <p:spPr>
          <a:xfrm>
            <a:off x="7070261" y="0"/>
            <a:ext cx="5089244" cy="6858000"/>
          </a:xfrm>
          <a:prstGeom prst="rect">
            <a:avLst/>
          </a:prstGeom>
        </p:spPr>
      </p:pic>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540774" y="206659"/>
            <a:ext cx="10515600" cy="1325563"/>
          </a:xfrm>
        </p:spPr>
        <p:txBody>
          <a:bodyPr/>
          <a:lstStyle/>
          <a:p>
            <a:r>
              <a:rPr lang="en-US" b="1" i="0" u="none" strike="noStrike" dirty="0">
                <a:solidFill>
                  <a:srgbClr val="121212"/>
                </a:solidFill>
                <a:effectLst/>
              </a:rPr>
              <a:t>Transformer Architecture</a:t>
            </a:r>
            <a:endParaRPr lang="en-TW" dirty="0"/>
          </a:p>
        </p:txBody>
      </p:sp>
      <p:pic>
        <p:nvPicPr>
          <p:cNvPr id="5" name="Content Placeholder 4">
            <a:extLst>
              <a:ext uri="{FF2B5EF4-FFF2-40B4-BE49-F238E27FC236}">
                <a16:creationId xmlns:a16="http://schemas.microsoft.com/office/drawing/2014/main" id="{92E667DE-7E59-1778-F8D5-76676AA6310F}"/>
              </a:ext>
            </a:extLst>
          </p:cNvPr>
          <p:cNvPicPr>
            <a:picLocks noGrp="1" noChangeAspect="1"/>
          </p:cNvPicPr>
          <p:nvPr>
            <p:ph idx="1"/>
          </p:nvPr>
        </p:nvPicPr>
        <p:blipFill>
          <a:blip r:embed="rId4"/>
          <a:stretch>
            <a:fillRect/>
          </a:stretch>
        </p:blipFill>
        <p:spPr>
          <a:xfrm>
            <a:off x="403121" y="3726426"/>
            <a:ext cx="6582645" cy="2755526"/>
          </a:xfrm>
        </p:spPr>
      </p:pic>
      <p:sp>
        <p:nvSpPr>
          <p:cNvPr id="11" name="TextBox 10">
            <a:extLst>
              <a:ext uri="{FF2B5EF4-FFF2-40B4-BE49-F238E27FC236}">
                <a16:creationId xmlns:a16="http://schemas.microsoft.com/office/drawing/2014/main" id="{3AF9C921-A0E3-F918-1828-35F9949F3120}"/>
              </a:ext>
            </a:extLst>
          </p:cNvPr>
          <p:cNvSpPr txBox="1"/>
          <p:nvPr/>
        </p:nvSpPr>
        <p:spPr>
          <a:xfrm>
            <a:off x="717755" y="1606325"/>
            <a:ext cx="4210127" cy="646331"/>
          </a:xfrm>
          <a:prstGeom prst="rect">
            <a:avLst/>
          </a:prstGeom>
          <a:noFill/>
        </p:spPr>
        <p:txBody>
          <a:bodyPr wrap="none" rtlCol="0">
            <a:spAutoFit/>
          </a:bodyPr>
          <a:lstStyle/>
          <a:p>
            <a:pPr marL="285750" indent="-285750">
              <a:buFont typeface="Arial" panose="020B0604020202020204" pitchFamily="34" charset="0"/>
              <a:buChar char="•"/>
            </a:pPr>
            <a:r>
              <a:rPr lang="en-TW" dirty="0"/>
              <a:t>Input is a sequence (node’s embedding)</a:t>
            </a:r>
          </a:p>
          <a:p>
            <a:pPr marL="285750" indent="-285750">
              <a:buFont typeface="Arial" panose="020B0604020202020204" pitchFamily="34" charset="0"/>
              <a:buChar char="•"/>
            </a:pPr>
            <a:endParaRPr lang="en-TW" dirty="0"/>
          </a:p>
        </p:txBody>
      </p:sp>
    </p:spTree>
    <p:extLst>
      <p:ext uri="{BB962C8B-B14F-4D97-AF65-F5344CB8AC3E}">
        <p14:creationId xmlns:p14="http://schemas.microsoft.com/office/powerpoint/2010/main" val="1163669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727586" y="141047"/>
            <a:ext cx="10515600" cy="1325563"/>
          </a:xfrm>
        </p:spPr>
        <p:txBody>
          <a:bodyPr/>
          <a:lstStyle/>
          <a:p>
            <a:r>
              <a:rPr lang="en-US" b="1" i="0" u="none" strike="noStrike" dirty="0" err="1">
                <a:solidFill>
                  <a:srgbClr val="121212"/>
                </a:solidFill>
                <a:effectLst/>
              </a:rPr>
              <a:t>Graphormer’s</a:t>
            </a:r>
            <a:r>
              <a:rPr lang="en-US" b="1" i="0" u="none" strike="noStrike" dirty="0">
                <a:solidFill>
                  <a:srgbClr val="121212"/>
                </a:solidFill>
                <a:effectLst/>
              </a:rPr>
              <a:t> Encoding</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521109" y="1466610"/>
            <a:ext cx="11149781" cy="5026265"/>
          </a:xfrm>
        </p:spPr>
        <p:txBody>
          <a:bodyPr>
            <a:noAutofit/>
          </a:bodyPr>
          <a:lstStyle/>
          <a:p>
            <a:r>
              <a:rPr lang="en-US" sz="2400" dirty="0">
                <a:effectLst/>
                <a:latin typeface="NimbusRomNo9L"/>
              </a:rPr>
              <a:t>Centrality Encoding: </a:t>
            </a:r>
            <a:r>
              <a:rPr lang="en-US" sz="2400" dirty="0" err="1">
                <a:effectLst/>
                <a:latin typeface="NimbusRomNo9L"/>
              </a:rPr>
              <a:t>可能有某個</a:t>
            </a:r>
            <a:r>
              <a:rPr lang="zh-TW" altLang="en-US" sz="2400" dirty="0">
                <a:effectLst/>
                <a:latin typeface="NimbusRomNo9L"/>
              </a:rPr>
              <a:t> </a:t>
            </a:r>
            <a:r>
              <a:rPr lang="en-US" sz="2400" dirty="0">
                <a:effectLst/>
                <a:latin typeface="NimbusRomNo9L"/>
              </a:rPr>
              <a:t>node</a:t>
            </a:r>
            <a:r>
              <a:rPr lang="zh-TW" altLang="en-US" sz="2400" dirty="0">
                <a:effectLst/>
                <a:latin typeface="NimbusRomNo9L"/>
              </a:rPr>
              <a:t> </a:t>
            </a:r>
            <a:r>
              <a:rPr lang="en-US" sz="2400" dirty="0" err="1">
                <a:effectLst/>
                <a:latin typeface="NimbusRomNo9L"/>
              </a:rPr>
              <a:t>特別重要，we</a:t>
            </a:r>
            <a:r>
              <a:rPr lang="en-US" sz="2400" dirty="0">
                <a:effectLst/>
                <a:latin typeface="NimbusRomNo9L"/>
              </a:rPr>
              <a:t> simply add centrality encoding to the node features as the input. </a:t>
            </a:r>
          </a:p>
          <a:p>
            <a:pPr marL="0" indent="0">
              <a:buNone/>
            </a:pPr>
            <a:endParaRPr lang="en-US" sz="2400" dirty="0">
              <a:effectLst/>
              <a:latin typeface="NimbusRomNo9L"/>
            </a:endParaRPr>
          </a:p>
          <a:p>
            <a:r>
              <a:rPr lang="en-US" sz="2400" dirty="0">
                <a:latin typeface="NimbusRomNo9L"/>
              </a:rPr>
              <a:t>Edge Encoding in attention: </a:t>
            </a:r>
            <a:r>
              <a:rPr lang="zh-TW" altLang="en-US" sz="2400" b="0" i="0" u="none" strike="noStrike" dirty="0">
                <a:solidFill>
                  <a:srgbClr val="374151"/>
                </a:solidFill>
                <a:effectLst/>
                <a:latin typeface="+mj-lt"/>
              </a:rPr>
              <a:t>在許多圖形任務中，邊緣也具有結構特徵，例如在分子圖中，原子對之間的特徵可以描述它們之間的鍵類型。這些特徵對於圖形表示非常重要，將它們與節點特徵一起編碼到網絡中是必不可少的。在先前的研究中，主要有兩種邊編碼方法。</a:t>
            </a:r>
            <a:endParaRPr lang="en-US" altLang="zh-TW" sz="2400" b="0" i="0" u="none" strike="noStrike" dirty="0">
              <a:solidFill>
                <a:srgbClr val="374151"/>
              </a:solidFill>
              <a:effectLst/>
              <a:latin typeface="+mj-lt"/>
            </a:endParaRPr>
          </a:p>
          <a:p>
            <a:pPr lvl="1"/>
            <a:r>
              <a:rPr lang="zh-TW" altLang="en-US" sz="2000" b="0" i="0" u="none" strike="noStrike" dirty="0">
                <a:solidFill>
                  <a:srgbClr val="374151"/>
                </a:solidFill>
                <a:effectLst/>
                <a:latin typeface="+mj-lt"/>
              </a:rPr>
              <a:t>第一種方法是將邊特徵添加到相關節點的特徵中。</a:t>
            </a:r>
            <a:endParaRPr lang="en-US" altLang="zh-TW" sz="2000" b="0" i="0" u="none" strike="noStrike" dirty="0">
              <a:solidFill>
                <a:srgbClr val="374151"/>
              </a:solidFill>
              <a:effectLst/>
              <a:latin typeface="+mj-lt"/>
            </a:endParaRPr>
          </a:p>
          <a:p>
            <a:pPr lvl="1"/>
            <a:r>
              <a:rPr lang="zh-TW" altLang="en-US" sz="2000" b="0" i="0" u="none" strike="noStrike" dirty="0">
                <a:solidFill>
                  <a:srgbClr val="374151"/>
                </a:solidFill>
                <a:effectLst/>
                <a:latin typeface="+mj-lt"/>
              </a:rPr>
              <a:t>第二種方法是對於每個節點，將其相關邊的特徵與節點特徵一起在聚合中使用。</a:t>
            </a:r>
            <a:endParaRPr lang="en-US" altLang="zh-TW" sz="2000" b="0" i="0" u="none" strike="noStrike" dirty="0">
              <a:solidFill>
                <a:srgbClr val="374151"/>
              </a:solidFill>
              <a:effectLst/>
              <a:latin typeface="+mj-lt"/>
            </a:endParaRPr>
          </a:p>
          <a:p>
            <a:pPr lvl="1"/>
            <a:r>
              <a:rPr lang="zh-TW" altLang="en-US" sz="2000" b="0" i="0" u="none" strike="noStrike" dirty="0">
                <a:solidFill>
                  <a:srgbClr val="374151"/>
                </a:solidFill>
                <a:effectLst/>
                <a:latin typeface="+mj-lt"/>
              </a:rPr>
              <a:t>然而，這樣使用邊特徵只將邊的信息傳播到相關的節點，可能不是利用邊信息表示整個圖形的有效方法。 為了更好地將邊特徵編碼到注意力層中，我們在</a:t>
            </a:r>
            <a:r>
              <a:rPr lang="en-US" sz="2000" b="0" i="0" u="none" strike="noStrike" dirty="0" err="1">
                <a:solidFill>
                  <a:srgbClr val="374151"/>
                </a:solidFill>
                <a:effectLst/>
                <a:latin typeface="+mj-lt"/>
              </a:rPr>
              <a:t>Graphormer</a:t>
            </a:r>
            <a:r>
              <a:rPr lang="zh-TW" altLang="en-US" sz="2000" b="0" i="0" u="none" strike="noStrike" dirty="0">
                <a:solidFill>
                  <a:srgbClr val="374151"/>
                </a:solidFill>
                <a:effectLst/>
                <a:latin typeface="+mj-lt"/>
              </a:rPr>
              <a:t>中提出了一種新的邊編碼方法。注意機制需要估計每對節點</a:t>
            </a:r>
            <a:r>
              <a:rPr lang="en-US" altLang="zh-TW" sz="2000" b="0" i="0" u="none" strike="noStrike" dirty="0">
                <a:solidFill>
                  <a:srgbClr val="374151"/>
                </a:solidFill>
                <a:effectLst/>
                <a:latin typeface="+mj-lt"/>
              </a:rPr>
              <a:t>(</a:t>
            </a:r>
            <a:r>
              <a:rPr lang="en-US" sz="2000" b="0" i="0" u="none" strike="noStrike" dirty="0">
                <a:solidFill>
                  <a:srgbClr val="374151"/>
                </a:solidFill>
                <a:effectLst/>
                <a:latin typeface="+mj-lt"/>
              </a:rPr>
              <a:t>vi, </a:t>
            </a:r>
            <a:r>
              <a:rPr lang="en-US" sz="2000" b="0" i="0" u="none" strike="noStrike" dirty="0" err="1">
                <a:solidFill>
                  <a:srgbClr val="374151"/>
                </a:solidFill>
                <a:effectLst/>
                <a:latin typeface="+mj-lt"/>
              </a:rPr>
              <a:t>vj</a:t>
            </a:r>
            <a:r>
              <a:rPr lang="en-US" sz="2000" b="0" i="0" u="none" strike="noStrike" dirty="0">
                <a:solidFill>
                  <a:srgbClr val="374151"/>
                </a:solidFill>
                <a:effectLst/>
                <a:latin typeface="+mj-lt"/>
              </a:rPr>
              <a:t>)</a:t>
            </a:r>
            <a:r>
              <a:rPr lang="zh-TW" altLang="en-US" sz="2000" b="0" i="0" u="none" strike="noStrike" dirty="0">
                <a:solidFill>
                  <a:srgbClr val="374151"/>
                </a:solidFill>
                <a:effectLst/>
                <a:latin typeface="+mj-lt"/>
              </a:rPr>
              <a:t>之間的相關性，我們認為連接它們的邊應該在相關性中考慮，就像</a:t>
            </a:r>
            <a:r>
              <a:rPr lang="en-US" altLang="zh-TW" sz="2000" b="0" i="0" u="none" strike="noStrike" dirty="0">
                <a:solidFill>
                  <a:srgbClr val="374151"/>
                </a:solidFill>
                <a:effectLst/>
                <a:latin typeface="+mj-lt"/>
              </a:rPr>
              <a:t>[34, 51]</a:t>
            </a:r>
            <a:r>
              <a:rPr lang="zh-TW" altLang="en-US" sz="2000" b="0" i="0" u="none" strike="noStrike" dirty="0">
                <a:solidFill>
                  <a:srgbClr val="374151"/>
                </a:solidFill>
                <a:effectLst/>
                <a:latin typeface="+mj-lt"/>
              </a:rPr>
              <a:t>中那樣。對於每對有序節點</a:t>
            </a:r>
            <a:r>
              <a:rPr lang="en-US" altLang="zh-TW" sz="2000" b="0" i="0" u="none" strike="noStrike" dirty="0">
                <a:solidFill>
                  <a:srgbClr val="374151"/>
                </a:solidFill>
                <a:effectLst/>
                <a:latin typeface="+mj-lt"/>
              </a:rPr>
              <a:t>(</a:t>
            </a:r>
            <a:r>
              <a:rPr lang="en-US" sz="2000" b="0" i="0" u="none" strike="noStrike" dirty="0">
                <a:solidFill>
                  <a:srgbClr val="374151"/>
                </a:solidFill>
                <a:effectLst/>
                <a:latin typeface="+mj-lt"/>
              </a:rPr>
              <a:t>vi, </a:t>
            </a:r>
            <a:r>
              <a:rPr lang="en-US" sz="2000" b="0" i="0" u="none" strike="noStrike" dirty="0" err="1">
                <a:solidFill>
                  <a:srgbClr val="374151"/>
                </a:solidFill>
                <a:effectLst/>
                <a:latin typeface="+mj-lt"/>
              </a:rPr>
              <a:t>vj</a:t>
            </a:r>
            <a:r>
              <a:rPr lang="en-US" sz="2000" b="0" i="0" u="none" strike="noStrike" dirty="0">
                <a:solidFill>
                  <a:srgbClr val="374151"/>
                </a:solidFill>
                <a:effectLst/>
                <a:latin typeface="+mj-lt"/>
              </a:rPr>
              <a:t>)，</a:t>
            </a:r>
            <a:r>
              <a:rPr lang="zh-TW" altLang="en-US" sz="2000" b="0" i="0" u="none" strike="noStrike" dirty="0">
                <a:solidFill>
                  <a:srgbClr val="374151"/>
                </a:solidFill>
                <a:effectLst/>
                <a:latin typeface="+mj-lt"/>
              </a:rPr>
              <a:t>我們找到從</a:t>
            </a:r>
            <a:r>
              <a:rPr lang="en-US" sz="2000" b="0" i="0" u="none" strike="noStrike" dirty="0">
                <a:solidFill>
                  <a:srgbClr val="374151"/>
                </a:solidFill>
                <a:effectLst/>
                <a:latin typeface="+mj-lt"/>
              </a:rPr>
              <a:t>vi</a:t>
            </a:r>
            <a:r>
              <a:rPr lang="zh-TW" altLang="en-US" sz="2000" b="0" i="0" u="none" strike="noStrike" dirty="0">
                <a:solidFill>
                  <a:srgbClr val="374151"/>
                </a:solidFill>
                <a:effectLst/>
                <a:latin typeface="+mj-lt"/>
              </a:rPr>
              <a:t>到</a:t>
            </a:r>
            <a:r>
              <a:rPr lang="en-US" sz="2000" b="0" i="0" u="none" strike="noStrike" dirty="0" err="1">
                <a:solidFill>
                  <a:srgbClr val="374151"/>
                </a:solidFill>
                <a:effectLst/>
                <a:latin typeface="+mj-lt"/>
              </a:rPr>
              <a:t>vj</a:t>
            </a:r>
            <a:r>
              <a:rPr lang="zh-TW" altLang="en-US" sz="2000" b="0" i="0" u="none" strike="noStrike" dirty="0">
                <a:solidFill>
                  <a:srgbClr val="374151"/>
                </a:solidFill>
                <a:effectLst/>
                <a:latin typeface="+mj-lt"/>
              </a:rPr>
              <a:t>的</a:t>
            </a:r>
            <a:r>
              <a:rPr lang="en-US" altLang="zh-TW" sz="2000" b="0" i="0" u="none" strike="noStrike" dirty="0">
                <a:solidFill>
                  <a:srgbClr val="374151"/>
                </a:solidFill>
                <a:effectLst/>
                <a:latin typeface="+mj-lt"/>
              </a:rPr>
              <a:t>(</a:t>
            </a:r>
            <a:r>
              <a:rPr lang="zh-TW" altLang="en-US" sz="2000" b="0" i="0" u="none" strike="noStrike" dirty="0">
                <a:solidFill>
                  <a:srgbClr val="374151"/>
                </a:solidFill>
                <a:effectLst/>
                <a:latin typeface="+mj-lt"/>
              </a:rPr>
              <a:t>其中之一</a:t>
            </a:r>
            <a:r>
              <a:rPr lang="en-US" altLang="zh-TW" sz="2000" b="0" i="0" u="none" strike="noStrike" dirty="0">
                <a:solidFill>
                  <a:srgbClr val="374151"/>
                </a:solidFill>
                <a:effectLst/>
                <a:latin typeface="+mj-lt"/>
              </a:rPr>
              <a:t>)</a:t>
            </a:r>
            <a:r>
              <a:rPr lang="zh-TW" altLang="en-US" sz="2000" b="0" i="0" u="none" strike="noStrike" dirty="0">
                <a:solidFill>
                  <a:srgbClr val="374151"/>
                </a:solidFill>
                <a:effectLst/>
                <a:latin typeface="+mj-lt"/>
              </a:rPr>
              <a:t>最短路徑</a:t>
            </a:r>
            <a:r>
              <a:rPr lang="en-US" sz="2000" b="0" i="0" u="none" strike="noStrike" dirty="0" err="1">
                <a:solidFill>
                  <a:srgbClr val="374151"/>
                </a:solidFill>
                <a:effectLst/>
                <a:latin typeface="+mj-lt"/>
              </a:rPr>
              <a:t>SPij</a:t>
            </a:r>
            <a:r>
              <a:rPr lang="en-US" sz="2000" b="0" i="0" u="none" strike="noStrike" dirty="0">
                <a:solidFill>
                  <a:srgbClr val="374151"/>
                </a:solidFill>
                <a:effectLst/>
                <a:latin typeface="+mj-lt"/>
              </a:rPr>
              <a:t> = (e1, e2, ..., </a:t>
            </a:r>
            <a:r>
              <a:rPr lang="en-US" sz="2000" b="0" i="0" u="none" strike="noStrike" dirty="0" err="1">
                <a:solidFill>
                  <a:srgbClr val="374151"/>
                </a:solidFill>
                <a:effectLst/>
                <a:latin typeface="+mj-lt"/>
              </a:rPr>
              <a:t>eN</a:t>
            </a:r>
            <a:r>
              <a:rPr lang="en-US" sz="2000" b="0" i="0" u="none" strike="noStrike" dirty="0">
                <a:solidFill>
                  <a:srgbClr val="374151"/>
                </a:solidFill>
                <a:effectLst/>
                <a:latin typeface="+mj-lt"/>
              </a:rPr>
              <a:t>)，</a:t>
            </a:r>
            <a:r>
              <a:rPr lang="zh-TW" altLang="en-US" sz="2000" b="0" i="0" u="none" strike="noStrike" dirty="0">
                <a:solidFill>
                  <a:srgbClr val="374151"/>
                </a:solidFill>
                <a:effectLst/>
                <a:latin typeface="+mj-lt"/>
              </a:rPr>
              <a:t>並計算沿該路徑的邊特徵與可學習嵌入之間點積的平均值。所提出的邊編碼通過一個偏差項將邊特徵納入注意模塊。</a:t>
            </a:r>
            <a:endParaRPr lang="en-US" altLang="zh-TW" sz="2000" dirty="0">
              <a:solidFill>
                <a:srgbClr val="374151"/>
              </a:solidFill>
              <a:latin typeface="+mj-lt"/>
            </a:endParaRPr>
          </a:p>
        </p:txBody>
      </p:sp>
    </p:spTree>
    <p:extLst>
      <p:ext uri="{BB962C8B-B14F-4D97-AF65-F5344CB8AC3E}">
        <p14:creationId xmlns:p14="http://schemas.microsoft.com/office/powerpoint/2010/main" val="339921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US" b="1" i="0" u="none" strike="noStrike" dirty="0" err="1">
                <a:solidFill>
                  <a:srgbClr val="121212"/>
                </a:solidFill>
                <a:effectLst/>
              </a:rPr>
              <a:t>Graphormer</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p:txBody>
          <a:bodyPr/>
          <a:lstStyle/>
          <a:p>
            <a:pPr marL="0" indent="0">
              <a:buNone/>
            </a:pPr>
            <a:endParaRPr lang="en-US" dirty="0">
              <a:hlinkClick r:id="rId2"/>
            </a:endParaRPr>
          </a:p>
          <a:p>
            <a:r>
              <a:rPr lang="en-US" dirty="0">
                <a:hlinkClick r:id="rId3"/>
              </a:rPr>
              <a:t>Paper</a:t>
            </a:r>
            <a:r>
              <a:rPr lang="en-US" dirty="0"/>
              <a:t> </a:t>
            </a:r>
          </a:p>
          <a:p>
            <a:r>
              <a:rPr lang="en-US" dirty="0">
                <a:hlinkClick r:id="rId2"/>
              </a:rPr>
              <a:t>Explanation of the paper</a:t>
            </a:r>
            <a:endParaRPr lang="en-US" dirty="0"/>
          </a:p>
          <a:p>
            <a:r>
              <a:rPr lang="en-US" dirty="0">
                <a:hlinkClick r:id="rId4"/>
              </a:rPr>
              <a:t>How to use Graphormer to train a graph classification</a:t>
            </a:r>
            <a:endParaRPr lang="en-US" dirty="0"/>
          </a:p>
          <a:p>
            <a:endParaRPr lang="en-TW" dirty="0"/>
          </a:p>
        </p:txBody>
      </p:sp>
    </p:spTree>
    <p:extLst>
      <p:ext uri="{BB962C8B-B14F-4D97-AF65-F5344CB8AC3E}">
        <p14:creationId xmlns:p14="http://schemas.microsoft.com/office/powerpoint/2010/main" val="274522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619246" y="70031"/>
            <a:ext cx="10515600" cy="1325563"/>
          </a:xfrm>
        </p:spPr>
        <p:txBody>
          <a:bodyPr/>
          <a:lstStyle/>
          <a:p>
            <a:r>
              <a:rPr lang="en-US" b="1" dirty="0">
                <a:solidFill>
                  <a:srgbClr val="121212"/>
                </a:solidFill>
              </a:rPr>
              <a:t>Graph Transformer - </a:t>
            </a:r>
            <a:r>
              <a:rPr lang="en-US" b="1" i="0" u="none" strike="noStrike" dirty="0">
                <a:solidFill>
                  <a:srgbClr val="121212"/>
                </a:solidFill>
                <a:effectLst/>
              </a:rPr>
              <a:t>Improvement of GNN</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825626"/>
            <a:ext cx="3463344" cy="2965316"/>
          </a:xfrm>
        </p:spPr>
        <p:txBody>
          <a:bodyPr>
            <a:normAutofit/>
          </a:bodyPr>
          <a:lstStyle/>
          <a:p>
            <a:r>
              <a:rPr lang="en-US" b="0" i="0" u="none" strike="noStrike" dirty="0">
                <a:solidFill>
                  <a:srgbClr val="374151"/>
                </a:solidFill>
                <a:effectLst/>
                <a:latin typeface="Söhne"/>
              </a:rPr>
              <a:t>Improved Graph Transformer, </a:t>
            </a:r>
            <a:r>
              <a:rPr lang="en-US" b="0" i="0" u="none" strike="noStrike" dirty="0">
                <a:solidFill>
                  <a:srgbClr val="343541"/>
                </a:solidFill>
                <a:effectLst/>
                <a:latin typeface="Söhne"/>
              </a:rPr>
              <a:t>which extends the key design components of the NLP transformers to arbitrary graphs.</a:t>
            </a:r>
            <a:endParaRPr lang="en-TW" dirty="0"/>
          </a:p>
        </p:txBody>
      </p:sp>
      <p:pic>
        <p:nvPicPr>
          <p:cNvPr id="6" name="Picture 5">
            <a:extLst>
              <a:ext uri="{FF2B5EF4-FFF2-40B4-BE49-F238E27FC236}">
                <a16:creationId xmlns:a16="http://schemas.microsoft.com/office/drawing/2014/main" id="{E8F6371C-3320-CCA4-D4EB-80855176C4BB}"/>
              </a:ext>
            </a:extLst>
          </p:cNvPr>
          <p:cNvPicPr>
            <a:picLocks noChangeAspect="1"/>
          </p:cNvPicPr>
          <p:nvPr/>
        </p:nvPicPr>
        <p:blipFill>
          <a:blip r:embed="rId3"/>
          <a:stretch>
            <a:fillRect/>
          </a:stretch>
        </p:blipFill>
        <p:spPr>
          <a:xfrm>
            <a:off x="4411072" y="1177151"/>
            <a:ext cx="7543138" cy="5610818"/>
          </a:xfrm>
          <a:prstGeom prst="rect">
            <a:avLst/>
          </a:prstGeom>
        </p:spPr>
      </p:pic>
    </p:spTree>
    <p:extLst>
      <p:ext uri="{BB962C8B-B14F-4D97-AF65-F5344CB8AC3E}">
        <p14:creationId xmlns:p14="http://schemas.microsoft.com/office/powerpoint/2010/main" val="97844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US" b="1" dirty="0">
                <a:solidFill>
                  <a:srgbClr val="121212"/>
                </a:solidFill>
              </a:rPr>
              <a:t>Graph Transformer - </a:t>
            </a:r>
            <a:r>
              <a:rPr lang="en-US" b="1" i="0" u="none" strike="noStrike" dirty="0">
                <a:solidFill>
                  <a:srgbClr val="121212"/>
                </a:solidFill>
                <a:effectLst/>
              </a:rPr>
              <a:t>Improvement of GNN</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p:txBody>
          <a:bodyPr/>
          <a:lstStyle/>
          <a:p>
            <a:pPr marL="0" indent="0">
              <a:buNone/>
            </a:pPr>
            <a:endParaRPr lang="en-US" dirty="0">
              <a:hlinkClick r:id="rId2"/>
            </a:endParaRPr>
          </a:p>
          <a:p>
            <a:r>
              <a:rPr lang="en-US" i="0" u="none" strike="noStrike" dirty="0">
                <a:solidFill>
                  <a:srgbClr val="000000"/>
                </a:solidFill>
                <a:effectLst/>
                <a:latin typeface="-webkit-standard"/>
                <a:hlinkClick r:id="rId3"/>
              </a:rPr>
              <a:t>https://arxiv.org/pdf/2012.09699v2.pdf</a:t>
            </a:r>
            <a:r>
              <a:rPr lang="en-US" dirty="0">
                <a:solidFill>
                  <a:srgbClr val="121212"/>
                </a:solidFill>
                <a:latin typeface="-apple-system"/>
              </a:rPr>
              <a:t> </a:t>
            </a:r>
          </a:p>
          <a:p>
            <a:r>
              <a:rPr lang="en-US" i="0" u="none" strike="noStrike" dirty="0">
                <a:solidFill>
                  <a:srgbClr val="000000"/>
                </a:solidFill>
                <a:effectLst/>
                <a:latin typeface="-webkit-standard"/>
                <a:hlinkClick r:id="rId4"/>
              </a:rPr>
              <a:t>https://github.com/graphdeeplearning/graphtransformer</a:t>
            </a:r>
            <a:r>
              <a:rPr lang="en-US" i="0" u="none" strike="noStrike" dirty="0">
                <a:solidFill>
                  <a:srgbClr val="000000"/>
                </a:solidFill>
                <a:effectLst/>
                <a:latin typeface="-webkit-standard"/>
              </a:rPr>
              <a:t> </a:t>
            </a:r>
          </a:p>
        </p:txBody>
      </p:sp>
    </p:spTree>
    <p:extLst>
      <p:ext uri="{BB962C8B-B14F-4D97-AF65-F5344CB8AC3E}">
        <p14:creationId xmlns:p14="http://schemas.microsoft.com/office/powerpoint/2010/main" val="429129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618670" y="274632"/>
            <a:ext cx="10515600" cy="1325563"/>
          </a:xfrm>
        </p:spPr>
        <p:txBody>
          <a:bodyPr/>
          <a:lstStyle/>
          <a:p>
            <a:pPr algn="l"/>
            <a:r>
              <a:rPr lang="en-US" b="1" i="0" u="none" strike="noStrike" dirty="0">
                <a:solidFill>
                  <a:srgbClr val="212529"/>
                </a:solidFill>
                <a:effectLst/>
              </a:rPr>
              <a:t>Graph attention network (GAT) for node classification</a:t>
            </a:r>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198" y="2028825"/>
            <a:ext cx="10076543" cy="1603375"/>
          </a:xfrm>
        </p:spPr>
        <p:txBody>
          <a:bodyPr>
            <a:normAutofit/>
          </a:bodyPr>
          <a:lstStyle/>
          <a:p>
            <a:r>
              <a:rPr lang="en-US" b="0" i="0" u="none" strike="noStrike" dirty="0">
                <a:solidFill>
                  <a:srgbClr val="212529"/>
                </a:solidFill>
                <a:effectLst/>
              </a:rPr>
              <a:t>In this tutorial, we will implement a specific graph neural network known as a GAT to </a:t>
            </a:r>
            <a:r>
              <a:rPr lang="en-US" b="1" i="0" u="none" strike="noStrike" dirty="0">
                <a:solidFill>
                  <a:srgbClr val="212529"/>
                </a:solidFill>
                <a:effectLst/>
              </a:rPr>
              <a:t>predict labels </a:t>
            </a:r>
            <a:r>
              <a:rPr lang="en-US" b="0" i="0" u="none" strike="noStrike" dirty="0">
                <a:solidFill>
                  <a:srgbClr val="212529"/>
                </a:solidFill>
                <a:effectLst/>
              </a:rPr>
              <a:t>of scientific </a:t>
            </a:r>
            <a:r>
              <a:rPr lang="en-US" b="1" i="0" u="none" strike="noStrike" dirty="0">
                <a:solidFill>
                  <a:srgbClr val="212529"/>
                </a:solidFill>
                <a:effectLst/>
              </a:rPr>
              <a:t>papers</a:t>
            </a:r>
            <a:r>
              <a:rPr lang="en-US" b="0" i="0" u="none" strike="noStrike" dirty="0">
                <a:solidFill>
                  <a:srgbClr val="212529"/>
                </a:solidFill>
                <a:effectLst/>
              </a:rPr>
              <a:t> based on what </a:t>
            </a:r>
            <a:r>
              <a:rPr lang="en-US" b="1" i="0" u="none" strike="noStrike" dirty="0">
                <a:solidFill>
                  <a:srgbClr val="212529"/>
                </a:solidFill>
                <a:effectLst/>
              </a:rPr>
              <a:t>type of papers cite </a:t>
            </a:r>
            <a:r>
              <a:rPr lang="en-US" b="0" i="0" u="none" strike="noStrike" dirty="0">
                <a:solidFill>
                  <a:srgbClr val="212529"/>
                </a:solidFill>
                <a:effectLst/>
              </a:rPr>
              <a:t>them.</a:t>
            </a:r>
            <a:endParaRPr lang="en-TW" dirty="0"/>
          </a:p>
        </p:txBody>
      </p:sp>
      <p:pic>
        <p:nvPicPr>
          <p:cNvPr id="5" name="Picture 4">
            <a:extLst>
              <a:ext uri="{FF2B5EF4-FFF2-40B4-BE49-F238E27FC236}">
                <a16:creationId xmlns:a16="http://schemas.microsoft.com/office/drawing/2014/main" id="{EB8B132B-0F8C-6C43-E8A4-E49566C9C6AF}"/>
              </a:ext>
            </a:extLst>
          </p:cNvPr>
          <p:cNvPicPr>
            <a:picLocks noChangeAspect="1"/>
          </p:cNvPicPr>
          <p:nvPr/>
        </p:nvPicPr>
        <p:blipFill>
          <a:blip r:embed="rId3"/>
          <a:stretch>
            <a:fillRect/>
          </a:stretch>
        </p:blipFill>
        <p:spPr>
          <a:xfrm>
            <a:off x="838198" y="4060830"/>
            <a:ext cx="10295496" cy="1625605"/>
          </a:xfrm>
          <a:prstGeom prst="rect">
            <a:avLst/>
          </a:prstGeom>
        </p:spPr>
      </p:pic>
    </p:spTree>
    <p:extLst>
      <p:ext uri="{BB962C8B-B14F-4D97-AF65-F5344CB8AC3E}">
        <p14:creationId xmlns:p14="http://schemas.microsoft.com/office/powerpoint/2010/main" val="95984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pPr algn="l"/>
            <a:r>
              <a:rPr lang="en-US" b="1" i="0" u="none" strike="noStrike" dirty="0">
                <a:solidFill>
                  <a:srgbClr val="212529"/>
                </a:solidFill>
                <a:effectLst/>
              </a:rPr>
              <a:t>Graph attention network (GAT) for node classification</a:t>
            </a:r>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p:txBody>
          <a:bodyPr/>
          <a:lstStyle/>
          <a:p>
            <a:pPr marL="0" indent="0">
              <a:buNone/>
            </a:pPr>
            <a:endParaRPr lang="en-US" dirty="0">
              <a:hlinkClick r:id="rId2"/>
            </a:endParaRPr>
          </a:p>
          <a:p>
            <a:r>
              <a:rPr lang="en-US" i="0" u="none" strike="noStrike" dirty="0">
                <a:solidFill>
                  <a:srgbClr val="000000"/>
                </a:solidFill>
                <a:effectLst/>
                <a:latin typeface="-webkit-standard"/>
                <a:hlinkClick r:id="rId3"/>
              </a:rPr>
              <a:t>https://keras.io/examples/graph/gat_node_classification/</a:t>
            </a:r>
            <a:r>
              <a:rPr lang="en-US" i="0" u="none" strike="noStrike" dirty="0">
                <a:solidFill>
                  <a:srgbClr val="000000"/>
                </a:solidFill>
                <a:effectLst/>
                <a:latin typeface="-webkit-standard"/>
              </a:rPr>
              <a:t> </a:t>
            </a:r>
          </a:p>
          <a:p>
            <a:r>
              <a:rPr lang="en-US" u="none" strike="noStrike" dirty="0">
                <a:solidFill>
                  <a:srgbClr val="000000"/>
                </a:solidFill>
                <a:effectLst/>
                <a:latin typeface="-webkit-standard"/>
                <a:hlinkClick r:id="rId4"/>
              </a:rPr>
              <a:t>For</a:t>
            </a:r>
            <a:r>
              <a:rPr lang="zh-TW" altLang="en-US" u="none" strike="noStrike" dirty="0">
                <a:solidFill>
                  <a:srgbClr val="000000"/>
                </a:solidFill>
                <a:effectLst/>
                <a:latin typeface="-webkit-standard"/>
                <a:hlinkClick r:id="rId4"/>
              </a:rPr>
              <a:t> </a:t>
            </a:r>
            <a:r>
              <a:rPr lang="en-US" altLang="zh-TW" u="none" strike="noStrike" dirty="0">
                <a:solidFill>
                  <a:srgbClr val="000000"/>
                </a:solidFill>
                <a:effectLst/>
                <a:latin typeface="-webkit-standard"/>
                <a:hlinkClick r:id="rId4"/>
              </a:rPr>
              <a:t>original</a:t>
            </a:r>
            <a:r>
              <a:rPr lang="en-US" u="none" strike="noStrike" dirty="0">
                <a:solidFill>
                  <a:srgbClr val="000000"/>
                </a:solidFill>
                <a:effectLst/>
                <a:latin typeface="-webkit-standard"/>
                <a:hlinkClick r:id="rId4"/>
              </a:rPr>
              <a:t> GAT: https://arxiv.org/pdf/1710.10903.pdf </a:t>
            </a:r>
            <a:endParaRPr lang="en-US" u="none" strike="noStrike" dirty="0">
              <a:solidFill>
                <a:srgbClr val="000000"/>
              </a:solidFill>
              <a:effectLst/>
              <a:latin typeface="-webkit-standard"/>
            </a:endParaRPr>
          </a:p>
          <a:p>
            <a:endParaRPr lang="en-US" i="0" dirty="0">
              <a:solidFill>
                <a:srgbClr val="000000"/>
              </a:solidFill>
              <a:latin typeface="-webkit-standard"/>
            </a:endParaRPr>
          </a:p>
          <a:p>
            <a:r>
              <a:rPr lang="en-US" i="0" u="none" strike="noStrike" dirty="0">
                <a:solidFill>
                  <a:srgbClr val="000000"/>
                </a:solidFill>
                <a:effectLst/>
                <a:latin typeface="-webkit-standard"/>
                <a:hlinkClick r:id="rId5"/>
              </a:rPr>
              <a:t>other: https://towardsdatascience.com/graph-attention-networks-in-python-975736ac5c0c</a:t>
            </a:r>
            <a:r>
              <a:rPr lang="en-US" u="none" strike="noStrike" dirty="0">
                <a:solidFill>
                  <a:srgbClr val="000000"/>
                </a:solidFill>
                <a:effectLst/>
                <a:latin typeface="-webkit-standard"/>
              </a:rPr>
              <a:t> </a:t>
            </a:r>
            <a:endParaRPr lang="en-US" i="0" u="none" strike="noStrike" dirty="0">
              <a:solidFill>
                <a:srgbClr val="000000"/>
              </a:solidFill>
              <a:effectLst/>
              <a:latin typeface="-webkit-standard"/>
            </a:endParaRPr>
          </a:p>
          <a:p>
            <a:endParaRPr lang="en-US" i="0" u="none" strike="noStrike" dirty="0">
              <a:solidFill>
                <a:srgbClr val="000000"/>
              </a:solidFill>
              <a:effectLst/>
              <a:latin typeface="-webkit-standard"/>
            </a:endParaRPr>
          </a:p>
        </p:txBody>
      </p:sp>
    </p:spTree>
    <p:extLst>
      <p:ext uri="{BB962C8B-B14F-4D97-AF65-F5344CB8AC3E}">
        <p14:creationId xmlns:p14="http://schemas.microsoft.com/office/powerpoint/2010/main" val="157557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633249" y="313501"/>
            <a:ext cx="10515600" cy="1325563"/>
          </a:xfrm>
        </p:spPr>
        <p:txBody>
          <a:bodyPr/>
          <a:lstStyle/>
          <a:p>
            <a:r>
              <a:rPr lang="en-TW" b="1" dirty="0"/>
              <a:t>Multilabel graph classification using graph attention networks</a:t>
            </a:r>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633249" y="1960560"/>
            <a:ext cx="10961052" cy="2289175"/>
          </a:xfrm>
        </p:spPr>
        <p:txBody>
          <a:bodyPr>
            <a:noAutofit/>
          </a:bodyPr>
          <a:lstStyle/>
          <a:p>
            <a:pPr algn="l">
              <a:buFont typeface="Arial" panose="020B0604020202020204" pitchFamily="34" charset="0"/>
              <a:buChar char="•"/>
            </a:pPr>
            <a:r>
              <a:rPr lang="en-US" sz="2400" b="0" i="0" u="none" strike="noStrike" dirty="0">
                <a:solidFill>
                  <a:srgbClr val="212121"/>
                </a:solidFill>
                <a:effectLst/>
                <a:latin typeface="Roboto" panose="02000000000000000000" pitchFamily="2" charset="0"/>
              </a:rPr>
              <a:t>The model uses a</a:t>
            </a:r>
            <a:r>
              <a:rPr lang="en-US" sz="2400" b="0" i="1" u="none" strike="noStrike" dirty="0">
                <a:solidFill>
                  <a:srgbClr val="212121"/>
                </a:solidFill>
                <a:effectLst/>
                <a:latin typeface="Roboto" panose="02000000000000000000" pitchFamily="2" charset="0"/>
              </a:rPr>
              <a:t> </a:t>
            </a:r>
            <a:r>
              <a:rPr lang="en-US" sz="2400" b="0" i="0" u="none" strike="noStrike" dirty="0">
                <a:solidFill>
                  <a:srgbClr val="212121"/>
                </a:solidFill>
                <a:effectLst/>
                <a:latin typeface="Roboto" panose="02000000000000000000" pitchFamily="2" charset="0"/>
              </a:rPr>
              <a:t>masked </a:t>
            </a:r>
            <a:r>
              <a:rPr lang="en-US" sz="2400" b="1" i="0" u="none" strike="noStrike" dirty="0">
                <a:solidFill>
                  <a:srgbClr val="212121"/>
                </a:solidFill>
                <a:effectLst/>
                <a:latin typeface="Roboto" panose="02000000000000000000" pitchFamily="2" charset="0"/>
              </a:rPr>
              <a:t>multi-head self-attention</a:t>
            </a:r>
            <a:r>
              <a:rPr lang="en-US" sz="2400" b="0" i="0" u="none" strike="noStrike" dirty="0">
                <a:solidFill>
                  <a:srgbClr val="212121"/>
                </a:solidFill>
                <a:effectLst/>
                <a:latin typeface="Roboto" panose="02000000000000000000" pitchFamily="2" charset="0"/>
              </a:rPr>
              <a:t> mechanism to aggregate features across the </a:t>
            </a:r>
            <a:r>
              <a:rPr lang="en-US" sz="2400" b="1" i="0" u="none" strike="noStrike" dirty="0">
                <a:solidFill>
                  <a:srgbClr val="212121"/>
                </a:solidFill>
                <a:effectLst/>
                <a:latin typeface="Roboto" panose="02000000000000000000" pitchFamily="2" charset="0"/>
              </a:rPr>
              <a:t>neighborhood</a:t>
            </a:r>
            <a:r>
              <a:rPr lang="en-US" sz="2400" b="0" i="0" u="none" strike="noStrike" dirty="0">
                <a:solidFill>
                  <a:srgbClr val="212121"/>
                </a:solidFill>
                <a:effectLst/>
                <a:latin typeface="Roboto" panose="02000000000000000000" pitchFamily="2" charset="0"/>
              </a:rPr>
              <a:t> of a node, that is, the set of nodes that are directly connected to the node. </a:t>
            </a:r>
          </a:p>
          <a:p>
            <a:pPr algn="l">
              <a:buFont typeface="Arial" panose="020B0604020202020204" pitchFamily="34" charset="0"/>
              <a:buChar char="•"/>
            </a:pPr>
            <a:r>
              <a:rPr lang="en-US" sz="2400" b="0" i="0" u="none" strike="noStrike" dirty="0">
                <a:solidFill>
                  <a:srgbClr val="212121"/>
                </a:solidFill>
                <a:effectLst/>
                <a:latin typeface="Roboto" panose="02000000000000000000" pitchFamily="2" charset="0"/>
              </a:rPr>
              <a:t>The </a:t>
            </a:r>
            <a:r>
              <a:rPr lang="en-US" sz="2400" b="1" i="0" u="none" strike="noStrike" dirty="0">
                <a:solidFill>
                  <a:srgbClr val="212121"/>
                </a:solidFill>
                <a:effectLst/>
                <a:latin typeface="Roboto" panose="02000000000000000000" pitchFamily="2" charset="0"/>
              </a:rPr>
              <a:t>mask</a:t>
            </a:r>
            <a:r>
              <a:rPr lang="en-US" sz="2400" b="0" i="0" u="none" strike="noStrike" dirty="0">
                <a:solidFill>
                  <a:srgbClr val="212121"/>
                </a:solidFill>
                <a:effectLst/>
                <a:latin typeface="Roboto" panose="02000000000000000000" pitchFamily="2" charset="0"/>
              </a:rPr>
              <a:t>, which is obtained from the adjacency matrix, is used to prevent </a:t>
            </a:r>
            <a:r>
              <a:rPr lang="en-US" sz="2400" b="0" i="1" u="none" strike="noStrike" dirty="0">
                <a:solidFill>
                  <a:srgbClr val="212121"/>
                </a:solidFill>
                <a:effectLst/>
                <a:latin typeface="Roboto" panose="02000000000000000000" pitchFamily="2" charset="0"/>
              </a:rPr>
              <a:t>attention</a:t>
            </a:r>
            <a:r>
              <a:rPr lang="en-US" sz="2400" b="0" i="0" u="none" strike="noStrike" dirty="0">
                <a:solidFill>
                  <a:srgbClr val="212121"/>
                </a:solidFill>
                <a:effectLst/>
                <a:latin typeface="Roboto" panose="02000000000000000000" pitchFamily="2" charset="0"/>
              </a:rPr>
              <a:t> between nodes that are not in the same neighborhood.</a:t>
            </a:r>
          </a:p>
        </p:txBody>
      </p:sp>
      <p:pic>
        <p:nvPicPr>
          <p:cNvPr id="5" name="Picture 4">
            <a:extLst>
              <a:ext uri="{FF2B5EF4-FFF2-40B4-BE49-F238E27FC236}">
                <a16:creationId xmlns:a16="http://schemas.microsoft.com/office/drawing/2014/main" id="{D86B8B96-DC3F-F726-8AC6-56C5ADE04E6F}"/>
              </a:ext>
            </a:extLst>
          </p:cNvPr>
          <p:cNvPicPr>
            <a:picLocks noChangeAspect="1"/>
          </p:cNvPicPr>
          <p:nvPr/>
        </p:nvPicPr>
        <p:blipFill>
          <a:blip r:embed="rId3"/>
          <a:stretch>
            <a:fillRect/>
          </a:stretch>
        </p:blipFill>
        <p:spPr>
          <a:xfrm>
            <a:off x="273550" y="4249735"/>
            <a:ext cx="11730655" cy="1693865"/>
          </a:xfrm>
          <a:prstGeom prst="rect">
            <a:avLst/>
          </a:prstGeom>
        </p:spPr>
      </p:pic>
    </p:spTree>
    <p:extLst>
      <p:ext uri="{BB962C8B-B14F-4D97-AF65-F5344CB8AC3E}">
        <p14:creationId xmlns:p14="http://schemas.microsoft.com/office/powerpoint/2010/main" val="2660968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TW" b="1" dirty="0"/>
              <a:t>Multilabel graph classification using graph attention networks</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2141537"/>
            <a:ext cx="9632324" cy="1287463"/>
          </a:xfrm>
        </p:spPr>
        <p:txBody>
          <a:bodyPr/>
          <a:lstStyle/>
          <a:p>
            <a:r>
              <a:rPr lang="en-US" dirty="0">
                <a:hlinkClick r:id="rId2"/>
              </a:rPr>
              <a:t>https://www.mathworks.com/help/deeplearning/ug/multilabel-graph-classification-using-graph-attention-networks.html</a:t>
            </a:r>
            <a:r>
              <a:rPr lang="en-US" dirty="0"/>
              <a:t> </a:t>
            </a:r>
            <a:endParaRPr lang="en-TW" dirty="0"/>
          </a:p>
        </p:txBody>
      </p:sp>
    </p:spTree>
    <p:extLst>
      <p:ext uri="{BB962C8B-B14F-4D97-AF65-F5344CB8AC3E}">
        <p14:creationId xmlns:p14="http://schemas.microsoft.com/office/powerpoint/2010/main" val="2712712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838200" y="568325"/>
            <a:ext cx="10515600" cy="1325563"/>
          </a:xfrm>
        </p:spPr>
        <p:txBody>
          <a:bodyPr>
            <a:normAutofit/>
          </a:bodyPr>
          <a:lstStyle/>
          <a:p>
            <a:r>
              <a:rPr lang="en-US" b="1" i="0" u="none" strike="noStrike" cap="all" dirty="0">
                <a:solidFill>
                  <a:srgbClr val="212529"/>
                </a:solidFill>
                <a:effectLst/>
              </a:rPr>
              <a:t>MULTIHEADATTENTION</a:t>
            </a:r>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893888"/>
            <a:ext cx="10728960" cy="1181100"/>
          </a:xfrm>
        </p:spPr>
        <p:txBody>
          <a:bodyPr>
            <a:noAutofit/>
          </a:bodyPr>
          <a:lstStyle/>
          <a:p>
            <a:r>
              <a:rPr lang="en-US" b="0" i="0" u="none" strike="noStrike" dirty="0">
                <a:solidFill>
                  <a:srgbClr val="262626"/>
                </a:solidFill>
                <a:effectLst/>
                <a:latin typeface="FreightSans"/>
              </a:rPr>
              <a:t>Allows the model to jointly attend to information from different representation subspaces</a:t>
            </a:r>
            <a:endParaRPr lang="en-TW" dirty="0"/>
          </a:p>
        </p:txBody>
      </p:sp>
      <p:pic>
        <p:nvPicPr>
          <p:cNvPr id="5" name="Picture 4">
            <a:extLst>
              <a:ext uri="{FF2B5EF4-FFF2-40B4-BE49-F238E27FC236}">
                <a16:creationId xmlns:a16="http://schemas.microsoft.com/office/drawing/2014/main" id="{87816011-1FCA-E9A2-C1F9-D3554FA18E53}"/>
              </a:ext>
            </a:extLst>
          </p:cNvPr>
          <p:cNvPicPr>
            <a:picLocks noChangeAspect="1"/>
          </p:cNvPicPr>
          <p:nvPr/>
        </p:nvPicPr>
        <p:blipFill>
          <a:blip r:embed="rId3"/>
          <a:stretch>
            <a:fillRect/>
          </a:stretch>
        </p:blipFill>
        <p:spPr>
          <a:xfrm>
            <a:off x="3610428" y="2851514"/>
            <a:ext cx="7378700" cy="1181100"/>
          </a:xfrm>
          <a:prstGeom prst="rect">
            <a:avLst/>
          </a:prstGeom>
        </p:spPr>
      </p:pic>
      <p:pic>
        <p:nvPicPr>
          <p:cNvPr id="8" name="Picture 7">
            <a:extLst>
              <a:ext uri="{FF2B5EF4-FFF2-40B4-BE49-F238E27FC236}">
                <a16:creationId xmlns:a16="http://schemas.microsoft.com/office/drawing/2014/main" id="{6479A497-6CEE-325C-FED0-672CE8232712}"/>
              </a:ext>
            </a:extLst>
          </p:cNvPr>
          <p:cNvPicPr>
            <a:picLocks noChangeAspect="1"/>
          </p:cNvPicPr>
          <p:nvPr/>
        </p:nvPicPr>
        <p:blipFill>
          <a:blip r:embed="rId4"/>
          <a:stretch>
            <a:fillRect/>
          </a:stretch>
        </p:blipFill>
        <p:spPr>
          <a:xfrm>
            <a:off x="1095828" y="5278893"/>
            <a:ext cx="5029200" cy="660400"/>
          </a:xfrm>
          <a:prstGeom prst="rect">
            <a:avLst/>
          </a:prstGeom>
        </p:spPr>
      </p:pic>
      <p:sp>
        <p:nvSpPr>
          <p:cNvPr id="10" name="Content Placeholder 2">
            <a:extLst>
              <a:ext uri="{FF2B5EF4-FFF2-40B4-BE49-F238E27FC236}">
                <a16:creationId xmlns:a16="http://schemas.microsoft.com/office/drawing/2014/main" id="{358D870A-BAE1-6033-2480-21A7D65F347B}"/>
              </a:ext>
            </a:extLst>
          </p:cNvPr>
          <p:cNvSpPr txBox="1">
            <a:spLocks/>
          </p:cNvSpPr>
          <p:nvPr/>
        </p:nvSpPr>
        <p:spPr>
          <a:xfrm>
            <a:off x="838200" y="4651467"/>
            <a:ext cx="10728960" cy="677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u="none" strike="noStrike" dirty="0">
                <a:solidFill>
                  <a:srgbClr val="262626"/>
                </a:solidFill>
                <a:effectLst/>
                <a:latin typeface="FreightSans"/>
              </a:rPr>
              <a:t>Determine mask type and combine masks if necessary.</a:t>
            </a:r>
            <a:endParaRPr lang="en-TW" dirty="0"/>
          </a:p>
        </p:txBody>
      </p:sp>
    </p:spTree>
    <p:extLst>
      <p:ext uri="{BB962C8B-B14F-4D97-AF65-F5344CB8AC3E}">
        <p14:creationId xmlns:p14="http://schemas.microsoft.com/office/powerpoint/2010/main" val="42947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p:txBody>
          <a:bodyPr/>
          <a:lstStyle/>
          <a:p>
            <a:r>
              <a:rPr lang="en-TW" dirty="0"/>
              <a:t>Outline</a:t>
            </a:r>
          </a:p>
        </p:txBody>
      </p:sp>
      <p:sp>
        <p:nvSpPr>
          <p:cNvPr id="3" name="Content Placeholder 2">
            <a:extLst>
              <a:ext uri="{FF2B5EF4-FFF2-40B4-BE49-F238E27FC236}">
                <a16:creationId xmlns:a16="http://schemas.microsoft.com/office/drawing/2014/main" id="{B2F97F4C-A696-D3C3-AB2B-F5D8B5959A58}"/>
              </a:ext>
            </a:extLst>
          </p:cNvPr>
          <p:cNvSpPr>
            <a:spLocks noGrp="1"/>
          </p:cNvSpPr>
          <p:nvPr>
            <p:ph idx="1"/>
          </p:nvPr>
        </p:nvSpPr>
        <p:spPr>
          <a:xfrm>
            <a:off x="838200" y="1908073"/>
            <a:ext cx="10515600" cy="4351338"/>
          </a:xfrm>
        </p:spPr>
        <p:txBody>
          <a:bodyPr/>
          <a:lstStyle/>
          <a:p>
            <a:r>
              <a:rPr lang="en-TW" dirty="0"/>
              <a:t>TRAM</a:t>
            </a:r>
          </a:p>
          <a:p>
            <a:endParaRPr lang="en-TW" dirty="0"/>
          </a:p>
          <a:p>
            <a:r>
              <a:rPr lang="en-TW" dirty="0"/>
              <a:t>Automation</a:t>
            </a:r>
          </a:p>
          <a:p>
            <a:endParaRPr lang="en-TW" dirty="0"/>
          </a:p>
          <a:p>
            <a:r>
              <a:rPr lang="en-TW" dirty="0"/>
              <a:t>Finding the model and architecture</a:t>
            </a:r>
          </a:p>
          <a:p>
            <a:pPr lvl="1"/>
            <a:r>
              <a:rPr lang="en-TW" dirty="0"/>
              <a:t>Multi-head self-attention in graph classification</a:t>
            </a:r>
          </a:p>
          <a:p>
            <a:endParaRPr lang="en-TW" dirty="0"/>
          </a:p>
          <a:p>
            <a:endParaRPr lang="en-TW" dirty="0"/>
          </a:p>
        </p:txBody>
      </p:sp>
    </p:spTree>
    <p:extLst>
      <p:ext uri="{BB962C8B-B14F-4D97-AF65-F5344CB8AC3E}">
        <p14:creationId xmlns:p14="http://schemas.microsoft.com/office/powerpoint/2010/main" val="168948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US" b="1" i="0" u="none" strike="noStrike" cap="all" dirty="0">
                <a:solidFill>
                  <a:srgbClr val="212529"/>
                </a:solidFill>
                <a:effectLst/>
              </a:rPr>
              <a:t>MULTIHEADATTENTION</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p:txBody>
          <a:bodyPr/>
          <a:lstStyle/>
          <a:p>
            <a:r>
              <a:rPr lang="en-US" dirty="0">
                <a:hlinkClick r:id="rId2"/>
              </a:rPr>
              <a:t>https://pytorch.org/docs/stable/generated/torch.nn.MultiheadAttention.html</a:t>
            </a:r>
            <a:r>
              <a:rPr lang="en-US" dirty="0"/>
              <a:t> </a:t>
            </a:r>
          </a:p>
          <a:p>
            <a:r>
              <a:rPr lang="en-US" dirty="0">
                <a:hlinkClick r:id="rId3"/>
              </a:rPr>
              <a:t>https://arxiv.org/abs/1706.03762</a:t>
            </a:r>
            <a:r>
              <a:rPr lang="en-US" dirty="0"/>
              <a:t>  </a:t>
            </a:r>
            <a:endParaRPr lang="en-TW" dirty="0"/>
          </a:p>
        </p:txBody>
      </p:sp>
    </p:spTree>
    <p:extLst>
      <p:ext uri="{BB962C8B-B14F-4D97-AF65-F5344CB8AC3E}">
        <p14:creationId xmlns:p14="http://schemas.microsoft.com/office/powerpoint/2010/main" val="144844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TW" b="1" dirty="0"/>
              <a:t>Self-attention does not need O(n^2) memory</a:t>
            </a:r>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825625"/>
            <a:ext cx="10728960" cy="677545"/>
          </a:xfrm>
        </p:spPr>
        <p:txBody>
          <a:bodyPr/>
          <a:lstStyle/>
          <a:p>
            <a:r>
              <a:rPr lang="en-US" dirty="0"/>
              <a:t>O</a:t>
            </a:r>
            <a:r>
              <a:rPr lang="en-TW" dirty="0"/>
              <a:t>nly need O(log n) space complexity (usually considered to be O(n^2) )</a:t>
            </a:r>
          </a:p>
        </p:txBody>
      </p:sp>
      <p:pic>
        <p:nvPicPr>
          <p:cNvPr id="6" name="Picture 5">
            <a:extLst>
              <a:ext uri="{FF2B5EF4-FFF2-40B4-BE49-F238E27FC236}">
                <a16:creationId xmlns:a16="http://schemas.microsoft.com/office/drawing/2014/main" id="{917EE557-E483-15A7-F213-B797CA0C3B49}"/>
              </a:ext>
            </a:extLst>
          </p:cNvPr>
          <p:cNvPicPr>
            <a:picLocks noChangeAspect="1"/>
          </p:cNvPicPr>
          <p:nvPr/>
        </p:nvPicPr>
        <p:blipFill>
          <a:blip r:embed="rId3"/>
          <a:stretch>
            <a:fillRect/>
          </a:stretch>
        </p:blipFill>
        <p:spPr>
          <a:xfrm>
            <a:off x="838200" y="2948798"/>
            <a:ext cx="10477620" cy="2247315"/>
          </a:xfrm>
          <a:prstGeom prst="rect">
            <a:avLst/>
          </a:prstGeom>
        </p:spPr>
      </p:pic>
    </p:spTree>
    <p:extLst>
      <p:ext uri="{BB962C8B-B14F-4D97-AF65-F5344CB8AC3E}">
        <p14:creationId xmlns:p14="http://schemas.microsoft.com/office/powerpoint/2010/main" val="371042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TW" b="1" dirty="0"/>
              <a:t>Self-attention does not need O(n^2) memory</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p:txBody>
          <a:bodyPr/>
          <a:lstStyle/>
          <a:p>
            <a:r>
              <a:rPr lang="en-US" dirty="0">
                <a:hlinkClick r:id="rId2"/>
              </a:rPr>
              <a:t>https://arxiv.org/pdf/2112.05682.pdf</a:t>
            </a:r>
            <a:r>
              <a:rPr lang="en-US" dirty="0"/>
              <a:t> </a:t>
            </a:r>
          </a:p>
          <a:p>
            <a:r>
              <a:rPr lang="en-US" dirty="0">
                <a:hlinkClick r:id="rId3"/>
              </a:rPr>
              <a:t>https://github.com/google-research/google-research/blob/master/memory_efficient_attention/memory_efficient_attention.ipynb</a:t>
            </a:r>
            <a:r>
              <a:rPr lang="en-US" dirty="0"/>
              <a:t> </a:t>
            </a:r>
            <a:endParaRPr lang="en-TW" dirty="0"/>
          </a:p>
        </p:txBody>
      </p:sp>
    </p:spTree>
    <p:extLst>
      <p:ext uri="{BB962C8B-B14F-4D97-AF65-F5344CB8AC3E}">
        <p14:creationId xmlns:p14="http://schemas.microsoft.com/office/powerpoint/2010/main" val="419192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TW" b="1" dirty="0"/>
              <a:t>Appendix</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p:txBody>
          <a:bodyPr/>
          <a:lstStyle/>
          <a:p>
            <a:r>
              <a:rPr lang="en-US" dirty="0"/>
              <a:t>QA? BERT? Can it explain the multi-relation? </a:t>
            </a:r>
          </a:p>
          <a:p>
            <a:r>
              <a:rPr lang="en-TW" dirty="0"/>
              <a:t>If use GNN: </a:t>
            </a:r>
            <a:r>
              <a:rPr lang="en-US" b="0" i="0" u="none" strike="noStrike" dirty="0">
                <a:solidFill>
                  <a:srgbClr val="374151"/>
                </a:solidFill>
                <a:effectLst/>
                <a:latin typeface="Söhne"/>
              </a:rPr>
              <a:t>Graph Convolutional Networks (GCNs), Graph Attention Networks (GATs), Graph Isomorphism Networks (GINs), </a:t>
            </a:r>
            <a:r>
              <a:rPr lang="en-US" b="0" i="0" u="none" strike="noStrike" dirty="0" err="1">
                <a:solidFill>
                  <a:srgbClr val="374151"/>
                </a:solidFill>
                <a:effectLst/>
                <a:latin typeface="Söhne"/>
              </a:rPr>
              <a:t>GraphSAGE</a:t>
            </a:r>
            <a:r>
              <a:rPr lang="en-US" dirty="0">
                <a:solidFill>
                  <a:srgbClr val="374151"/>
                </a:solidFill>
                <a:latin typeface="Söhne"/>
              </a:rPr>
              <a:t>. </a:t>
            </a:r>
          </a:p>
          <a:p>
            <a:endParaRPr lang="en-US" dirty="0">
              <a:solidFill>
                <a:srgbClr val="374151"/>
              </a:solidFill>
              <a:latin typeface="Söhne"/>
            </a:endParaRPr>
          </a:p>
          <a:p>
            <a:endParaRPr lang="en-US" dirty="0">
              <a:solidFill>
                <a:srgbClr val="374151"/>
              </a:solidFill>
              <a:latin typeface="Söhne"/>
            </a:endParaRPr>
          </a:p>
          <a:p>
            <a:r>
              <a:rPr lang="en-US" dirty="0">
                <a:hlinkClick r:id="rId3"/>
              </a:rPr>
              <a:t>https://pytorch-geometric.readthedocs.io/en/latest/</a:t>
            </a:r>
            <a:r>
              <a:rPr lang="en-US" dirty="0"/>
              <a:t> </a:t>
            </a:r>
            <a:endParaRPr lang="en-TW" dirty="0"/>
          </a:p>
        </p:txBody>
      </p:sp>
    </p:spTree>
    <p:extLst>
      <p:ext uri="{BB962C8B-B14F-4D97-AF65-F5344CB8AC3E}">
        <p14:creationId xmlns:p14="http://schemas.microsoft.com/office/powerpoint/2010/main" val="272794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TW" b="1" dirty="0"/>
              <a:t>Appendix</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825625"/>
            <a:ext cx="5875116" cy="4285808"/>
          </a:xfrm>
        </p:spPr>
        <p:txBody>
          <a:bodyPr/>
          <a:lstStyle/>
          <a:p>
            <a:r>
              <a:rPr lang="en-TW" dirty="0"/>
              <a:t>Basically, the only useful model that can be directly imported in the realm of graph classifier is Graphomer.</a:t>
            </a:r>
          </a:p>
        </p:txBody>
      </p:sp>
      <p:pic>
        <p:nvPicPr>
          <p:cNvPr id="5" name="Picture 4">
            <a:extLst>
              <a:ext uri="{FF2B5EF4-FFF2-40B4-BE49-F238E27FC236}">
                <a16:creationId xmlns:a16="http://schemas.microsoft.com/office/drawing/2014/main" id="{40EC066D-EDF4-6510-E6B2-C59FFCCFB38F}"/>
              </a:ext>
            </a:extLst>
          </p:cNvPr>
          <p:cNvPicPr>
            <a:picLocks noChangeAspect="1"/>
          </p:cNvPicPr>
          <p:nvPr/>
        </p:nvPicPr>
        <p:blipFill>
          <a:blip r:embed="rId3"/>
          <a:stretch>
            <a:fillRect/>
          </a:stretch>
        </p:blipFill>
        <p:spPr>
          <a:xfrm>
            <a:off x="6917696" y="1883796"/>
            <a:ext cx="4980114" cy="4609079"/>
          </a:xfrm>
          <a:prstGeom prst="rect">
            <a:avLst/>
          </a:prstGeom>
        </p:spPr>
      </p:pic>
    </p:spTree>
    <p:extLst>
      <p:ext uri="{BB962C8B-B14F-4D97-AF65-F5344CB8AC3E}">
        <p14:creationId xmlns:p14="http://schemas.microsoft.com/office/powerpoint/2010/main" val="9069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p:txBody>
          <a:bodyPr/>
          <a:lstStyle/>
          <a:p>
            <a:r>
              <a:rPr lang="en-TW" dirty="0"/>
              <a:t>TRAM</a:t>
            </a:r>
          </a:p>
        </p:txBody>
      </p:sp>
      <p:sp>
        <p:nvSpPr>
          <p:cNvPr id="3" name="Content Placeholder 2">
            <a:extLst>
              <a:ext uri="{FF2B5EF4-FFF2-40B4-BE49-F238E27FC236}">
                <a16:creationId xmlns:a16="http://schemas.microsoft.com/office/drawing/2014/main" id="{B2F97F4C-A696-D3C3-AB2B-F5D8B5959A58}"/>
              </a:ext>
            </a:extLst>
          </p:cNvPr>
          <p:cNvSpPr>
            <a:spLocks noGrp="1"/>
          </p:cNvSpPr>
          <p:nvPr>
            <p:ph idx="1"/>
          </p:nvPr>
        </p:nvSpPr>
        <p:spPr/>
        <p:txBody>
          <a:bodyPr/>
          <a:lstStyle/>
          <a:p>
            <a:endParaRPr lang="en-TW" dirty="0"/>
          </a:p>
        </p:txBody>
      </p:sp>
    </p:spTree>
    <p:extLst>
      <p:ext uri="{BB962C8B-B14F-4D97-AF65-F5344CB8AC3E}">
        <p14:creationId xmlns:p14="http://schemas.microsoft.com/office/powerpoint/2010/main" val="176797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p:txBody>
          <a:bodyPr/>
          <a:lstStyle/>
          <a:p>
            <a:r>
              <a:rPr lang="en-TW" dirty="0"/>
              <a:t>Automation</a:t>
            </a:r>
          </a:p>
        </p:txBody>
      </p:sp>
      <p:sp>
        <p:nvSpPr>
          <p:cNvPr id="3" name="Content Placeholder 2">
            <a:extLst>
              <a:ext uri="{FF2B5EF4-FFF2-40B4-BE49-F238E27FC236}">
                <a16:creationId xmlns:a16="http://schemas.microsoft.com/office/drawing/2014/main" id="{B2F97F4C-A696-D3C3-AB2B-F5D8B5959A58}"/>
              </a:ext>
            </a:extLst>
          </p:cNvPr>
          <p:cNvSpPr>
            <a:spLocks noGrp="1"/>
          </p:cNvSpPr>
          <p:nvPr>
            <p:ph idx="1"/>
          </p:nvPr>
        </p:nvSpPr>
        <p:spPr/>
        <p:txBody>
          <a:bodyPr/>
          <a:lstStyle/>
          <a:p>
            <a:endParaRPr lang="en-TW" dirty="0"/>
          </a:p>
        </p:txBody>
      </p:sp>
    </p:spTree>
    <p:extLst>
      <p:ext uri="{BB962C8B-B14F-4D97-AF65-F5344CB8AC3E}">
        <p14:creationId xmlns:p14="http://schemas.microsoft.com/office/powerpoint/2010/main" val="41548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524000" y="1492885"/>
            <a:ext cx="9144000" cy="2387600"/>
          </a:xfrm>
        </p:spPr>
        <p:txBody>
          <a:bodyPr/>
          <a:lstStyle/>
          <a:p>
            <a:r>
              <a:rPr lang="en-TW" b="1" dirty="0"/>
              <a:t>Some models may be suitable for our task</a:t>
            </a:r>
          </a:p>
        </p:txBody>
      </p:sp>
      <p:sp>
        <p:nvSpPr>
          <p:cNvPr id="3" name="Subtitle 2">
            <a:extLst>
              <a:ext uri="{FF2B5EF4-FFF2-40B4-BE49-F238E27FC236}">
                <a16:creationId xmlns:a16="http://schemas.microsoft.com/office/drawing/2014/main" id="{73C3E37F-6E44-FE14-4901-9043AB563B9A}"/>
              </a:ext>
            </a:extLst>
          </p:cNvPr>
          <p:cNvSpPr>
            <a:spLocks noGrp="1"/>
          </p:cNvSpPr>
          <p:nvPr>
            <p:ph type="subTitle" idx="1"/>
          </p:nvPr>
        </p:nvSpPr>
        <p:spPr>
          <a:xfrm>
            <a:off x="1524000" y="4283075"/>
            <a:ext cx="9144000" cy="1655762"/>
          </a:xfrm>
        </p:spPr>
        <p:txBody>
          <a:bodyPr/>
          <a:lstStyle/>
          <a:p>
            <a:r>
              <a:rPr lang="en-TW" dirty="0"/>
              <a:t>Vincent Pai 2023/7/11</a:t>
            </a:r>
          </a:p>
        </p:txBody>
      </p:sp>
    </p:spTree>
    <p:extLst>
      <p:ext uri="{BB962C8B-B14F-4D97-AF65-F5344CB8AC3E}">
        <p14:creationId xmlns:p14="http://schemas.microsoft.com/office/powerpoint/2010/main" val="408298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18B64-C1F6-066C-A648-21EF8E0F6DB9}"/>
              </a:ext>
            </a:extLst>
          </p:cNvPr>
          <p:cNvSpPr>
            <a:spLocks noGrp="1"/>
          </p:cNvSpPr>
          <p:nvPr>
            <p:ph type="title"/>
          </p:nvPr>
        </p:nvSpPr>
        <p:spPr/>
        <p:txBody>
          <a:bodyPr/>
          <a:lstStyle/>
          <a:p>
            <a:r>
              <a:rPr lang="en-TW" b="1" dirty="0"/>
              <a:t>List of Models and Useful Techniques</a:t>
            </a:r>
          </a:p>
        </p:txBody>
      </p:sp>
      <p:sp>
        <p:nvSpPr>
          <p:cNvPr id="3" name="Content Placeholder 2">
            <a:extLst>
              <a:ext uri="{FF2B5EF4-FFF2-40B4-BE49-F238E27FC236}">
                <a16:creationId xmlns:a16="http://schemas.microsoft.com/office/drawing/2014/main" id="{F519DC01-AE14-4C93-81EA-BE7102D9B4BB}"/>
              </a:ext>
            </a:extLst>
          </p:cNvPr>
          <p:cNvSpPr>
            <a:spLocks noGrp="1"/>
          </p:cNvSpPr>
          <p:nvPr>
            <p:ph idx="1"/>
          </p:nvPr>
        </p:nvSpPr>
        <p:spPr/>
        <p:txBody>
          <a:bodyPr/>
          <a:lstStyle/>
          <a:p>
            <a:r>
              <a:rPr lang="en-US" i="0" u="none" strike="noStrike" dirty="0" err="1">
                <a:solidFill>
                  <a:srgbClr val="121212"/>
                </a:solidFill>
                <a:effectLst/>
              </a:rPr>
              <a:t>Graphormer</a:t>
            </a:r>
            <a:endParaRPr lang="en-US" dirty="0">
              <a:solidFill>
                <a:srgbClr val="121212"/>
              </a:solidFill>
            </a:endParaRPr>
          </a:p>
          <a:p>
            <a:r>
              <a:rPr lang="en-US" i="0" u="none" strike="noStrike" dirty="0">
                <a:solidFill>
                  <a:srgbClr val="121212"/>
                </a:solidFill>
                <a:effectLst/>
              </a:rPr>
              <a:t>Graph Transformer</a:t>
            </a:r>
          </a:p>
          <a:p>
            <a:r>
              <a:rPr lang="en-US" i="0" u="none" strike="noStrike" dirty="0">
                <a:solidFill>
                  <a:srgbClr val="212529"/>
                </a:solidFill>
                <a:effectLst/>
              </a:rPr>
              <a:t>Graph attention network (GAT) for node classification</a:t>
            </a:r>
            <a:r>
              <a:rPr lang="en-US" i="0" u="none" strike="noStrike" dirty="0">
                <a:solidFill>
                  <a:srgbClr val="121212"/>
                </a:solidFill>
                <a:effectLst/>
              </a:rPr>
              <a:t> </a:t>
            </a:r>
          </a:p>
          <a:p>
            <a:r>
              <a:rPr lang="en-TW" dirty="0"/>
              <a:t>Multilabel graph classification using graph attention networks</a:t>
            </a:r>
            <a:endParaRPr lang="en-US" i="0" u="none" strike="noStrike" dirty="0">
              <a:solidFill>
                <a:srgbClr val="121212"/>
              </a:solidFill>
              <a:effectLst/>
            </a:endParaRPr>
          </a:p>
          <a:p>
            <a:r>
              <a:rPr lang="en-US" dirty="0">
                <a:solidFill>
                  <a:srgbClr val="121212"/>
                </a:solidFill>
              </a:rPr>
              <a:t>MULTIHEADATTENTION</a:t>
            </a:r>
            <a:endParaRPr lang="en-US" i="0" u="none" strike="noStrike" dirty="0">
              <a:solidFill>
                <a:srgbClr val="121212"/>
              </a:solidFill>
              <a:effectLst/>
            </a:endParaRPr>
          </a:p>
          <a:p>
            <a:endParaRPr lang="en-US" dirty="0">
              <a:solidFill>
                <a:srgbClr val="121212"/>
              </a:solidFill>
            </a:endParaRPr>
          </a:p>
          <a:p>
            <a:r>
              <a:rPr lang="en-TW" dirty="0"/>
              <a:t>Self-attention does not need O(n^2) memory</a:t>
            </a:r>
            <a:r>
              <a:rPr lang="en-US" dirty="0">
                <a:solidFill>
                  <a:srgbClr val="121212"/>
                </a:solidFill>
              </a:rPr>
              <a:t> </a:t>
            </a:r>
            <a:endParaRPr lang="en-US" i="0" u="none" strike="noStrike" dirty="0">
              <a:solidFill>
                <a:srgbClr val="121212"/>
              </a:solidFill>
              <a:effectLst/>
            </a:endParaRPr>
          </a:p>
          <a:p>
            <a:endParaRPr lang="en-TW" dirty="0"/>
          </a:p>
        </p:txBody>
      </p:sp>
    </p:spTree>
    <p:extLst>
      <p:ext uri="{BB962C8B-B14F-4D97-AF65-F5344CB8AC3E}">
        <p14:creationId xmlns:p14="http://schemas.microsoft.com/office/powerpoint/2010/main" val="40650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US" b="1" i="0" u="none" strike="noStrike" dirty="0" err="1">
                <a:solidFill>
                  <a:srgbClr val="121212"/>
                </a:solidFill>
                <a:effectLst/>
              </a:rPr>
              <a:t>Graphormer</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726441" y="1708832"/>
            <a:ext cx="11030858" cy="1549524"/>
          </a:xfrm>
        </p:spPr>
        <p:txBody>
          <a:bodyPr>
            <a:noAutofit/>
          </a:bodyPr>
          <a:lstStyle/>
          <a:p>
            <a:r>
              <a:rPr lang="en-US" dirty="0"/>
              <a:t>Encoding: Spatial Encoding, Centrality Encoding, </a:t>
            </a:r>
            <a:r>
              <a:rPr lang="en-US" b="1" dirty="0"/>
              <a:t>Edge</a:t>
            </a:r>
            <a:r>
              <a:rPr lang="en-US" dirty="0"/>
              <a:t> Encoding</a:t>
            </a:r>
          </a:p>
          <a:p>
            <a:r>
              <a:rPr lang="en-US" b="0" i="0" u="none" strike="noStrike" dirty="0">
                <a:solidFill>
                  <a:srgbClr val="111827"/>
                </a:solidFill>
                <a:effectLst/>
                <a:latin typeface="Charter" panose="02040503050506020203" pitchFamily="18" charset="0"/>
              </a:rPr>
              <a:t>At the moment, the only graph transformer model available in Transformers</a:t>
            </a:r>
            <a:endParaRPr lang="en-US" dirty="0"/>
          </a:p>
          <a:p>
            <a:endParaRPr lang="en-TW" dirty="0"/>
          </a:p>
        </p:txBody>
      </p:sp>
      <p:pic>
        <p:nvPicPr>
          <p:cNvPr id="5" name="Picture 4">
            <a:extLst>
              <a:ext uri="{FF2B5EF4-FFF2-40B4-BE49-F238E27FC236}">
                <a16:creationId xmlns:a16="http://schemas.microsoft.com/office/drawing/2014/main" id="{5C1CCB92-0D1D-2939-64F2-C351158024E7}"/>
              </a:ext>
            </a:extLst>
          </p:cNvPr>
          <p:cNvPicPr>
            <a:picLocks noChangeAspect="1"/>
          </p:cNvPicPr>
          <p:nvPr/>
        </p:nvPicPr>
        <p:blipFill>
          <a:blip r:embed="rId3"/>
          <a:stretch>
            <a:fillRect/>
          </a:stretch>
        </p:blipFill>
        <p:spPr>
          <a:xfrm>
            <a:off x="6365266" y="2823030"/>
            <a:ext cx="5198741" cy="3718193"/>
          </a:xfrm>
          <a:prstGeom prst="rect">
            <a:avLst/>
          </a:prstGeom>
        </p:spPr>
      </p:pic>
      <p:sp>
        <p:nvSpPr>
          <p:cNvPr id="8" name="TextBox 7">
            <a:extLst>
              <a:ext uri="{FF2B5EF4-FFF2-40B4-BE49-F238E27FC236}">
                <a16:creationId xmlns:a16="http://schemas.microsoft.com/office/drawing/2014/main" id="{049D4A8E-7A2F-1977-1A2A-98D9B049206E}"/>
              </a:ext>
            </a:extLst>
          </p:cNvPr>
          <p:cNvSpPr txBox="1"/>
          <p:nvPr/>
        </p:nvSpPr>
        <p:spPr>
          <a:xfrm>
            <a:off x="838200" y="3903135"/>
            <a:ext cx="5257800" cy="2246769"/>
          </a:xfrm>
          <a:prstGeom prst="rect">
            <a:avLst/>
          </a:prstGeom>
          <a:noFill/>
        </p:spPr>
        <p:txBody>
          <a:bodyPr wrap="square">
            <a:spAutoFit/>
          </a:bodyPr>
          <a:lstStyle/>
          <a:p>
            <a:pPr marL="457200" indent="-457200">
              <a:buFont typeface="Arial" panose="020B0604020202020204" pitchFamily="34" charset="0"/>
              <a:buChar char="•"/>
            </a:pPr>
            <a:r>
              <a:rPr lang="en-US" altLang="zh-TW" sz="2800" dirty="0">
                <a:latin typeface="+mj-lt"/>
              </a:rPr>
              <a:t>Realize on Transformer</a:t>
            </a:r>
          </a:p>
          <a:p>
            <a:pPr marL="457200" indent="-457200">
              <a:buFont typeface="Arial" panose="020B0604020202020204" pitchFamily="34" charset="0"/>
              <a:buChar char="•"/>
            </a:pPr>
            <a:r>
              <a:rPr lang="en-US" altLang="zh-TW" sz="2800" dirty="0">
                <a:latin typeface="+mj-lt"/>
              </a:rPr>
              <a:t>Do </a:t>
            </a:r>
            <a:r>
              <a:rPr lang="zh-TW" sz="2800" dirty="0">
                <a:latin typeface="+mj-lt"/>
              </a:rPr>
              <a:t>layer</a:t>
            </a:r>
            <a:r>
              <a:rPr lang="en-US" altLang="zh-TW" sz="2800" dirty="0">
                <a:latin typeface="+mj-lt"/>
              </a:rPr>
              <a:t> </a:t>
            </a:r>
            <a:r>
              <a:rPr lang="zh-TW" sz="2800" dirty="0">
                <a:latin typeface="+mj-lt"/>
              </a:rPr>
              <a:t>normalization (LN)</a:t>
            </a:r>
            <a:r>
              <a:rPr lang="en-US" altLang="zh-TW" sz="2800" dirty="0">
                <a:latin typeface="+mj-lt"/>
              </a:rPr>
              <a:t> and </a:t>
            </a:r>
            <a:r>
              <a:rPr lang="zh-TW" sz="2800" dirty="0">
                <a:latin typeface="+mj-lt"/>
              </a:rPr>
              <a:t>feed-forward blocks (FFN)</a:t>
            </a:r>
            <a:r>
              <a:rPr lang="en-US" altLang="zh-TW" sz="2800" dirty="0">
                <a:latin typeface="+mj-lt"/>
              </a:rPr>
              <a:t> before applying </a:t>
            </a:r>
            <a:r>
              <a:rPr lang="zh-TW" sz="2800" b="1" dirty="0">
                <a:latin typeface="+mj-lt"/>
              </a:rPr>
              <a:t>multi-head self-attention (MHA)</a:t>
            </a:r>
            <a:r>
              <a:rPr lang="en-US" altLang="zh-TW" sz="2800" b="1" dirty="0">
                <a:latin typeface="+mj-lt"/>
              </a:rPr>
              <a:t> </a:t>
            </a:r>
            <a:endParaRPr lang="en-TW" sz="2800" dirty="0">
              <a:latin typeface="+mj-lt"/>
            </a:endParaRPr>
          </a:p>
        </p:txBody>
      </p:sp>
    </p:spTree>
    <p:extLst>
      <p:ext uri="{BB962C8B-B14F-4D97-AF65-F5344CB8AC3E}">
        <p14:creationId xmlns:p14="http://schemas.microsoft.com/office/powerpoint/2010/main" val="249800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US" b="1" i="0" u="none" strike="noStrike" dirty="0" err="1">
                <a:solidFill>
                  <a:srgbClr val="121212"/>
                </a:solidFill>
                <a:effectLst/>
              </a:rPr>
              <a:t>Graphormer’s</a:t>
            </a:r>
            <a:r>
              <a:rPr lang="en-US" b="1" i="0" u="none" strike="noStrike" dirty="0">
                <a:solidFill>
                  <a:srgbClr val="121212"/>
                </a:solidFill>
                <a:effectLst/>
              </a:rPr>
              <a:t> Input</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502355"/>
            <a:ext cx="11030858" cy="1549524"/>
          </a:xfrm>
        </p:spPr>
        <p:txBody>
          <a:bodyPr>
            <a:noAutofit/>
          </a:bodyPr>
          <a:lstStyle/>
          <a:p>
            <a:r>
              <a:rPr lang="en-US" sz="2400" dirty="0">
                <a:effectLst/>
                <a:latin typeface="NimbusRomNo9L"/>
              </a:rPr>
              <a:t>By using the centrality encoding in the input, the </a:t>
            </a:r>
            <a:r>
              <a:rPr lang="en-US" sz="2400" dirty="0" err="1">
                <a:effectLst/>
                <a:latin typeface="NimbusRomNo9L"/>
              </a:rPr>
              <a:t>softmax</a:t>
            </a:r>
            <a:r>
              <a:rPr lang="en-US" sz="2400" dirty="0">
                <a:effectLst/>
                <a:latin typeface="NimbusRomNo9L"/>
              </a:rPr>
              <a:t> attention can catch the node importance signal in the queries and the keys. </a:t>
            </a:r>
          </a:p>
          <a:p>
            <a:r>
              <a:rPr lang="en-US" sz="2400" dirty="0"/>
              <a:t>Someone use the </a:t>
            </a:r>
            <a:r>
              <a:rPr lang="en-US" sz="2400" dirty="0" err="1"/>
              <a:t>ogbg-mohiv</a:t>
            </a:r>
            <a:r>
              <a:rPr lang="en-US" sz="2400" b="0" i="0" u="none" strike="noStrike" dirty="0">
                <a:solidFill>
                  <a:srgbClr val="111827"/>
                </a:solidFill>
                <a:effectLst/>
                <a:latin typeface="Charter" panose="02040503050506020203" pitchFamily="18" charset="0"/>
              </a:rPr>
              <a:t> dataset </a:t>
            </a:r>
            <a:endParaRPr lang="en-US" sz="2400" dirty="0"/>
          </a:p>
          <a:p>
            <a:endParaRPr lang="en-US" sz="2400" dirty="0"/>
          </a:p>
        </p:txBody>
      </p:sp>
      <p:pic>
        <p:nvPicPr>
          <p:cNvPr id="6" name="Picture 5">
            <a:extLst>
              <a:ext uri="{FF2B5EF4-FFF2-40B4-BE49-F238E27FC236}">
                <a16:creationId xmlns:a16="http://schemas.microsoft.com/office/drawing/2014/main" id="{0F91CE2F-FC88-20D9-D8CA-9A6DEBDD9C8E}"/>
              </a:ext>
            </a:extLst>
          </p:cNvPr>
          <p:cNvPicPr>
            <a:picLocks noChangeAspect="1"/>
          </p:cNvPicPr>
          <p:nvPr/>
        </p:nvPicPr>
        <p:blipFill>
          <a:blip r:embed="rId3"/>
          <a:stretch>
            <a:fillRect/>
          </a:stretch>
        </p:blipFill>
        <p:spPr>
          <a:xfrm>
            <a:off x="1877348" y="3175504"/>
            <a:ext cx="7772400" cy="3317371"/>
          </a:xfrm>
          <a:prstGeom prst="rect">
            <a:avLst/>
          </a:prstGeom>
        </p:spPr>
      </p:pic>
    </p:spTree>
    <p:extLst>
      <p:ext uri="{BB962C8B-B14F-4D97-AF65-F5344CB8AC3E}">
        <p14:creationId xmlns:p14="http://schemas.microsoft.com/office/powerpoint/2010/main" val="542931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726441" y="245480"/>
            <a:ext cx="10515600" cy="1325563"/>
          </a:xfrm>
        </p:spPr>
        <p:txBody>
          <a:bodyPr/>
          <a:lstStyle/>
          <a:p>
            <a:r>
              <a:rPr lang="en-US" b="1" i="0" u="none" strike="noStrike" dirty="0" err="1">
                <a:solidFill>
                  <a:srgbClr val="121212"/>
                </a:solidFill>
                <a:effectLst/>
              </a:rPr>
              <a:t>Graphormer’s</a:t>
            </a:r>
            <a:r>
              <a:rPr lang="en-US" b="1" i="0" u="none" strike="noStrike" dirty="0">
                <a:solidFill>
                  <a:srgbClr val="121212"/>
                </a:solidFill>
                <a:effectLst/>
              </a:rPr>
              <a:t> Implementation</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726441" y="1708832"/>
            <a:ext cx="11030858" cy="1549524"/>
          </a:xfrm>
        </p:spPr>
        <p:txBody>
          <a:bodyPr>
            <a:noAutofit/>
          </a:bodyPr>
          <a:lstStyle/>
          <a:p>
            <a:r>
              <a:rPr lang="en-US" dirty="0"/>
              <a:t>Based on the classic Transformer</a:t>
            </a:r>
            <a:r>
              <a:rPr lang="zh-TW" altLang="en-US" dirty="0"/>
              <a:t> </a:t>
            </a:r>
            <a:r>
              <a:rPr lang="en-US" altLang="zh-TW" dirty="0"/>
              <a:t>-&gt; do I think the input may be same as the transformer(embedding).</a:t>
            </a:r>
            <a:endParaRPr lang="en-TW" dirty="0"/>
          </a:p>
        </p:txBody>
      </p:sp>
      <p:pic>
        <p:nvPicPr>
          <p:cNvPr id="9" name="Picture 8">
            <a:extLst>
              <a:ext uri="{FF2B5EF4-FFF2-40B4-BE49-F238E27FC236}">
                <a16:creationId xmlns:a16="http://schemas.microsoft.com/office/drawing/2014/main" id="{5245A886-F5B4-4B9B-6804-35B36DACDB4B}"/>
              </a:ext>
            </a:extLst>
          </p:cNvPr>
          <p:cNvPicPr>
            <a:picLocks noChangeAspect="1"/>
          </p:cNvPicPr>
          <p:nvPr/>
        </p:nvPicPr>
        <p:blipFill>
          <a:blip r:embed="rId3"/>
          <a:stretch>
            <a:fillRect/>
          </a:stretch>
        </p:blipFill>
        <p:spPr>
          <a:xfrm>
            <a:off x="2209800" y="2907882"/>
            <a:ext cx="7772400" cy="2933700"/>
          </a:xfrm>
          <a:prstGeom prst="rect">
            <a:avLst/>
          </a:prstGeom>
        </p:spPr>
      </p:pic>
    </p:spTree>
    <p:extLst>
      <p:ext uri="{BB962C8B-B14F-4D97-AF65-F5344CB8AC3E}">
        <p14:creationId xmlns:p14="http://schemas.microsoft.com/office/powerpoint/2010/main" val="3406087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1498</Words>
  <Application>Microsoft Macintosh PowerPoint</Application>
  <PresentationFormat>Widescreen</PresentationFormat>
  <Paragraphs>112</Paragraphs>
  <Slides>24</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-apple-system</vt:lpstr>
      <vt:lpstr>-webkit-standard</vt:lpstr>
      <vt:lpstr>FreightSans</vt:lpstr>
      <vt:lpstr>NimbusRomNo9L</vt:lpstr>
      <vt:lpstr>Söhne</vt:lpstr>
      <vt:lpstr>Arial</vt:lpstr>
      <vt:lpstr>Calibri</vt:lpstr>
      <vt:lpstr>Calibri Light</vt:lpstr>
      <vt:lpstr>Charter</vt:lpstr>
      <vt:lpstr>Roboto</vt:lpstr>
      <vt:lpstr>Office Theme</vt:lpstr>
      <vt:lpstr>Discussion of the Model</vt:lpstr>
      <vt:lpstr>Outline</vt:lpstr>
      <vt:lpstr>TRAM</vt:lpstr>
      <vt:lpstr>Automation</vt:lpstr>
      <vt:lpstr>Some models may be suitable for our task</vt:lpstr>
      <vt:lpstr>List of Models and Useful Techniques</vt:lpstr>
      <vt:lpstr>Graphormer</vt:lpstr>
      <vt:lpstr>Graphormer’s Input</vt:lpstr>
      <vt:lpstr>Graphormer’s Implementation</vt:lpstr>
      <vt:lpstr>Transformer Architecture</vt:lpstr>
      <vt:lpstr>Graphormer’s Encoding</vt:lpstr>
      <vt:lpstr>Graphormer</vt:lpstr>
      <vt:lpstr>Graph Transformer - Improvement of GNN</vt:lpstr>
      <vt:lpstr>Graph Transformer - Improvement of GNN</vt:lpstr>
      <vt:lpstr>Graph attention network (GAT) for node classification</vt:lpstr>
      <vt:lpstr>Graph attention network (GAT) for node classification</vt:lpstr>
      <vt:lpstr>Multilabel graph classification using graph attention networks</vt:lpstr>
      <vt:lpstr>Multilabel graph classification using graph attention networks</vt:lpstr>
      <vt:lpstr>MULTIHEADATTENTION</vt:lpstr>
      <vt:lpstr>MULTIHEADATTENTION</vt:lpstr>
      <vt:lpstr>Self-attention does not need O(n^2) memory</vt:lpstr>
      <vt:lpstr>Self-attention does not need O(n^2) memory</vt:lpstr>
      <vt:lpstr>Appendix</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of My Project</dc:title>
  <dc:creator>白宗民</dc:creator>
  <cp:lastModifiedBy>白宗民</cp:lastModifiedBy>
  <cp:revision>2</cp:revision>
  <dcterms:created xsi:type="dcterms:W3CDTF">2023-07-11T02:48:10Z</dcterms:created>
  <dcterms:modified xsi:type="dcterms:W3CDTF">2023-07-11T08:10:25Z</dcterms:modified>
</cp:coreProperties>
</file>