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340" r:id="rId5"/>
    <p:sldId id="326" r:id="rId6"/>
    <p:sldId id="346" r:id="rId7"/>
    <p:sldId id="308" r:id="rId8"/>
    <p:sldId id="322" r:id="rId9"/>
    <p:sldId id="343" r:id="rId10"/>
    <p:sldId id="345" r:id="rId11"/>
    <p:sldId id="324" r:id="rId12"/>
    <p:sldId id="342" r:id="rId13"/>
    <p:sldId id="344" r:id="rId14"/>
    <p:sldId id="309" r:id="rId15"/>
    <p:sldId id="311" r:id="rId16"/>
    <p:sldId id="310" r:id="rId17"/>
    <p:sldId id="312" r:id="rId18"/>
    <p:sldId id="320" r:id="rId19"/>
    <p:sldId id="339" r:id="rId20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/>
    <p:restoredTop sz="94118"/>
  </p:normalViewPr>
  <p:slideViewPr>
    <p:cSldViewPr snapToGrid="0">
      <p:cViewPr>
        <p:scale>
          <a:sx n="105" d="100"/>
          <a:sy n="105" d="100"/>
        </p:scale>
        <p:origin x="486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2023/8/8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用 </a:t>
            </a:r>
            <a:r>
              <a:rPr lang="en-US" dirty="0" err="1"/>
              <a:t>graph_self</a:t>
            </a:r>
            <a:r>
              <a:rPr lang="en-US" dirty="0"/>
              <a:t> </a:t>
            </a:r>
            <a:r>
              <a:rPr lang="zh-TW" altLang="en-US" dirty="0"/>
              <a:t>的圖畫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之前有用 </a:t>
            </a:r>
            <a:r>
              <a:rPr lang="en-US" dirty="0"/>
              <a:t>Sigma </a:t>
            </a:r>
            <a:r>
              <a:rPr lang="zh-TW" altLang="en-US" dirty="0"/>
              <a:t>替每個 </a:t>
            </a:r>
            <a:r>
              <a:rPr lang="en-US" dirty="0"/>
              <a:t>triplet </a:t>
            </a:r>
            <a:r>
              <a:rPr lang="zh-TW" altLang="en-US" dirty="0"/>
              <a:t>標上 </a:t>
            </a:r>
            <a:r>
              <a:rPr lang="en-US" dirty="0"/>
              <a:t>TTP，</a:t>
            </a:r>
            <a:r>
              <a:rPr lang="zh-TW" altLang="en-US" dirty="0"/>
              <a:t>用 </a:t>
            </a:r>
            <a:r>
              <a:rPr lang="en-US" dirty="0"/>
              <a:t>Sigma </a:t>
            </a:r>
            <a:r>
              <a:rPr lang="zh-TW" altLang="en-US" dirty="0"/>
              <a:t>規則可能會標到一個以上的 </a:t>
            </a:r>
            <a:r>
              <a:rPr lang="en-US" dirty="0"/>
              <a:t>TTP</a:t>
            </a:r>
          </a:p>
          <a:p>
            <a:r>
              <a:rPr lang="en-US" dirty="0"/>
              <a:t>3. Sigma </a:t>
            </a:r>
            <a:r>
              <a:rPr lang="zh-TW" altLang="en-US" dirty="0"/>
              <a:t>標到的 </a:t>
            </a:r>
            <a:r>
              <a:rPr lang="en-US" dirty="0"/>
              <a:t>TTPs </a:t>
            </a:r>
            <a:r>
              <a:rPr lang="zh-TW" altLang="en-US" dirty="0"/>
              <a:t>中，只要有一個與 </a:t>
            </a:r>
            <a:r>
              <a:rPr lang="en-US" dirty="0"/>
              <a:t>truth label </a:t>
            </a:r>
            <a:r>
              <a:rPr lang="zh-TW" altLang="en-US" dirty="0"/>
              <a:t>的 </a:t>
            </a:r>
            <a:r>
              <a:rPr lang="en-US" dirty="0"/>
              <a:t>TTP </a:t>
            </a:r>
            <a:r>
              <a:rPr lang="zh-TW" altLang="en-US" dirty="0"/>
              <a:t>一樣，就算標對</a:t>
            </a:r>
          </a:p>
          <a:p>
            <a:r>
              <a:rPr lang="en-US" altLang="zh-TW" dirty="0"/>
              <a:t>4. </a:t>
            </a:r>
            <a:r>
              <a:rPr lang="zh-TW" altLang="en-US" dirty="0"/>
              <a:t>這個檔案中，</a:t>
            </a:r>
            <a:r>
              <a:rPr lang="en-US" dirty="0"/>
              <a:t>Truth Label </a:t>
            </a:r>
            <a:r>
              <a:rPr lang="zh-TW" altLang="en-US" dirty="0"/>
              <a:t>和 </a:t>
            </a:r>
            <a:r>
              <a:rPr lang="en-US" dirty="0"/>
              <a:t>Sigma Labels </a:t>
            </a:r>
            <a:r>
              <a:rPr lang="zh-TW" altLang="en-US" dirty="0"/>
              <a:t>用空格分開（</a:t>
            </a:r>
            <a:r>
              <a:rPr lang="en-US" altLang="zh-TW" dirty="0"/>
              <a:t>`</a:t>
            </a:r>
            <a:r>
              <a:rPr lang="en-US" dirty="0"/>
              <a:t>http://140.109.19.22:8888/edit/</a:t>
            </a:r>
            <a:r>
              <a:rPr lang="en-US" dirty="0" err="1"/>
              <a:t>euni_final</a:t>
            </a:r>
            <a:r>
              <a:rPr lang="en-US" dirty="0"/>
              <a:t>/Sigma/</a:t>
            </a:r>
            <a:r>
              <a:rPr lang="en-US" dirty="0" err="1"/>
              <a:t>result_metrics</a:t>
            </a:r>
            <a:r>
              <a:rPr lang="en-US" dirty="0"/>
              <a:t>/20230708_all/synthesize/v3`）</a:t>
            </a:r>
          </a:p>
          <a:p>
            <a:r>
              <a:rPr lang="en-US" dirty="0"/>
              <a:t>5. </a:t>
            </a:r>
            <a:r>
              <a:rPr lang="zh-TW" altLang="en-US" dirty="0"/>
              <a:t>原本的圖用虛線，標到的用實線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406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用 </a:t>
            </a:r>
            <a:r>
              <a:rPr lang="en-US" dirty="0" err="1"/>
              <a:t>graph_self</a:t>
            </a:r>
            <a:r>
              <a:rPr lang="en-US" dirty="0"/>
              <a:t> </a:t>
            </a:r>
            <a:r>
              <a:rPr lang="zh-TW" altLang="en-US" dirty="0"/>
              <a:t>的圖畫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之前有用 </a:t>
            </a:r>
            <a:r>
              <a:rPr lang="en-US" dirty="0"/>
              <a:t>Sigma </a:t>
            </a:r>
            <a:r>
              <a:rPr lang="zh-TW" altLang="en-US" dirty="0"/>
              <a:t>替每個 </a:t>
            </a:r>
            <a:r>
              <a:rPr lang="en-US" dirty="0"/>
              <a:t>triplet </a:t>
            </a:r>
            <a:r>
              <a:rPr lang="zh-TW" altLang="en-US" dirty="0"/>
              <a:t>標上 </a:t>
            </a:r>
            <a:r>
              <a:rPr lang="en-US" dirty="0"/>
              <a:t>TTP，</a:t>
            </a:r>
            <a:r>
              <a:rPr lang="zh-TW" altLang="en-US" dirty="0"/>
              <a:t>用 </a:t>
            </a:r>
            <a:r>
              <a:rPr lang="en-US" dirty="0"/>
              <a:t>Sigma </a:t>
            </a:r>
            <a:r>
              <a:rPr lang="zh-TW" altLang="en-US" dirty="0"/>
              <a:t>規則可能會標到一個以上的 </a:t>
            </a:r>
            <a:r>
              <a:rPr lang="en-US" dirty="0"/>
              <a:t>TTP</a:t>
            </a:r>
          </a:p>
          <a:p>
            <a:r>
              <a:rPr lang="en-US" dirty="0"/>
              <a:t>3. Sigma </a:t>
            </a:r>
            <a:r>
              <a:rPr lang="zh-TW" altLang="en-US" dirty="0"/>
              <a:t>標到的 </a:t>
            </a:r>
            <a:r>
              <a:rPr lang="en-US" dirty="0"/>
              <a:t>TTPs </a:t>
            </a:r>
            <a:r>
              <a:rPr lang="zh-TW" altLang="en-US" dirty="0"/>
              <a:t>中，只要有一個與 </a:t>
            </a:r>
            <a:r>
              <a:rPr lang="en-US" dirty="0"/>
              <a:t>truth label </a:t>
            </a:r>
            <a:r>
              <a:rPr lang="zh-TW" altLang="en-US" dirty="0"/>
              <a:t>的 </a:t>
            </a:r>
            <a:r>
              <a:rPr lang="en-US" dirty="0"/>
              <a:t>TTP </a:t>
            </a:r>
            <a:r>
              <a:rPr lang="zh-TW" altLang="en-US" dirty="0"/>
              <a:t>一樣，就算標對</a:t>
            </a:r>
          </a:p>
          <a:p>
            <a:r>
              <a:rPr lang="en-US" altLang="zh-TW" dirty="0"/>
              <a:t>4. </a:t>
            </a:r>
            <a:r>
              <a:rPr lang="zh-TW" altLang="en-US" dirty="0"/>
              <a:t>這個檔案中，</a:t>
            </a:r>
            <a:r>
              <a:rPr lang="en-US" dirty="0"/>
              <a:t>Truth Label </a:t>
            </a:r>
            <a:r>
              <a:rPr lang="zh-TW" altLang="en-US" dirty="0"/>
              <a:t>和 </a:t>
            </a:r>
            <a:r>
              <a:rPr lang="en-US" dirty="0"/>
              <a:t>Sigma Labels </a:t>
            </a:r>
            <a:r>
              <a:rPr lang="zh-TW" altLang="en-US" dirty="0"/>
              <a:t>用空格分開（</a:t>
            </a:r>
            <a:r>
              <a:rPr lang="en-US" altLang="zh-TW" dirty="0"/>
              <a:t>`</a:t>
            </a:r>
            <a:r>
              <a:rPr lang="en-US" dirty="0"/>
              <a:t>http://140.109.19.22:8888/edit/</a:t>
            </a:r>
            <a:r>
              <a:rPr lang="en-US" dirty="0" err="1"/>
              <a:t>euni_final</a:t>
            </a:r>
            <a:r>
              <a:rPr lang="en-US" dirty="0"/>
              <a:t>/Sigma/</a:t>
            </a:r>
            <a:r>
              <a:rPr lang="en-US" dirty="0" err="1"/>
              <a:t>result_metrics</a:t>
            </a:r>
            <a:r>
              <a:rPr lang="en-US" dirty="0"/>
              <a:t>/20230708_all/synthesize/v3`）</a:t>
            </a:r>
          </a:p>
          <a:p>
            <a:r>
              <a:rPr lang="en-US" dirty="0"/>
              <a:t>5. </a:t>
            </a:r>
            <a:r>
              <a:rPr lang="zh-TW" altLang="en-US" dirty="0"/>
              <a:t>原本的圖用虛線，標到的用實線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760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280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7721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9520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61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885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567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8/8/23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8/8/23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8/8/23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8/8/23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8/8/23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8/8/23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2023/8/9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03C663-C527-79B3-490D-9A9C2C4E3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889" y="1945819"/>
            <a:ext cx="4513869" cy="3555942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861040-F47E-4AC6-4D25-1ED5C9580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208" y="1945819"/>
            <a:ext cx="4718592" cy="36840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A82A71-AEAD-5C50-16A4-B9695024A0DE}"/>
              </a:ext>
            </a:extLst>
          </p:cNvPr>
          <p:cNvSpPr txBox="1"/>
          <p:nvPr/>
        </p:nvSpPr>
        <p:spPr>
          <a:xfrm>
            <a:off x="535889" y="1578634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TW" dirty="0"/>
              <a:t>urrent version: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63AC0AB-5D62-47B5-2B27-43D65E38B9FD}"/>
              </a:ext>
            </a:extLst>
          </p:cNvPr>
          <p:cNvSpPr/>
          <p:nvPr/>
        </p:nvSpPr>
        <p:spPr>
          <a:xfrm>
            <a:off x="5556793" y="3546639"/>
            <a:ext cx="707136" cy="4824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479F7-D177-A214-EF9D-71E6A0E95164}"/>
              </a:ext>
            </a:extLst>
          </p:cNvPr>
          <p:cNvSpPr txBox="1"/>
          <p:nvPr/>
        </p:nvSpPr>
        <p:spPr>
          <a:xfrm>
            <a:off x="9604539" y="5683750"/>
            <a:ext cx="139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Q: H</a:t>
            </a:r>
            <a:r>
              <a:rPr lang="en-TW" sz="1400" dirty="0"/>
              <a:t>ow to label?</a:t>
            </a:r>
          </a:p>
        </p:txBody>
      </p:sp>
    </p:spTree>
    <p:extLst>
      <p:ext uri="{BB962C8B-B14F-4D97-AF65-F5344CB8AC3E}">
        <p14:creationId xmlns:p14="http://schemas.microsoft.com/office/powerpoint/2010/main" val="285392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6761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39794" y="5987018"/>
            <a:ext cx="374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new</a:t>
            </a:r>
            <a:r>
              <a:rPr lang="en-TW" dirty="0"/>
              <a:t> verison of the dataset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461B62-884D-678E-13E5-C0C0952D7135}"/>
              </a:ext>
            </a:extLst>
          </p:cNvPr>
          <p:cNvSpPr/>
          <p:nvPr/>
        </p:nvSpPr>
        <p:spPr>
          <a:xfrm>
            <a:off x="1348953" y="1995821"/>
            <a:ext cx="2656406" cy="20897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997F1F-458C-A4A0-25ED-88B6D1776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7447"/>
            <a:ext cx="8159496" cy="1303253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B345103-8A62-9CD1-55F8-78FCFBE94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47863" y="2877058"/>
            <a:ext cx="4858299" cy="1548638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1D2B5E-7961-E4E2-255A-C0AA37DF6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78970"/>
            <a:ext cx="4691732" cy="15608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5F4688-B639-C3E9-8202-569830807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77058"/>
            <a:ext cx="4691732" cy="15486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2EB75E-88CD-0638-569A-7A1673222B82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3184066" y="4425696"/>
            <a:ext cx="0" cy="253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2FB6A3-D510-CEBA-4B95-740161ACCFB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529932" y="3651377"/>
            <a:ext cx="517931" cy="10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BF230E-99AC-905C-7E03-4371B16F6759}"/>
              </a:ext>
            </a:extLst>
          </p:cNvPr>
          <p:cNvSpPr txBox="1"/>
          <p:nvPr/>
        </p:nvSpPr>
        <p:spPr>
          <a:xfrm>
            <a:off x="6047863" y="4876507"/>
            <a:ext cx="5122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Validation accuracy stop at 0.4796 since epoch 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Model? Dataset? Preprocessing? Training steps?</a:t>
            </a:r>
          </a:p>
        </p:txBody>
      </p:sp>
    </p:spTree>
    <p:extLst>
      <p:ext uri="{BB962C8B-B14F-4D97-AF65-F5344CB8AC3E}">
        <p14:creationId xmlns:p14="http://schemas.microsoft.com/office/powerpoint/2010/main" val="3549132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8059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TW" b="1" dirty="0"/>
              <a:t>Automation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A74B-6281-327F-44E6-1E41A778A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02" y="4396671"/>
                <a:ext cx="10343911" cy="2142241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TW" sz="2800" dirty="0"/>
                  <a:t>Successfully </a:t>
                </a:r>
                <a:r>
                  <a:rPr lang="en-TW" sz="2800" b="1" dirty="0"/>
                  <a:t>upload</a:t>
                </a:r>
                <a:r>
                  <a:rPr lang="en-TW" sz="2800" dirty="0"/>
                  <a:t> the pdf files</a:t>
                </a:r>
              </a:p>
              <a:p>
                <a:pPr lvl="1"/>
                <a:r>
                  <a:rPr lang="en-TW" sz="2800" dirty="0"/>
                  <a:t>Successfully </a:t>
                </a:r>
                <a:r>
                  <a:rPr lang="en-US" sz="2800" b="1" dirty="0"/>
                  <a:t>export</a:t>
                </a:r>
                <a:r>
                  <a:rPr lang="en-US" sz="2800" dirty="0"/>
                  <a:t> the pdf files</a:t>
                </a:r>
              </a:p>
              <a:p>
                <a:pPr lvl="2"/>
                <a:r>
                  <a:rPr lang="en-US" dirty="0"/>
                  <a:t>Click 3 times and then scroll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of the window size</a:t>
                </a:r>
                <a:endParaRPr lang="en-T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A74B-6281-327F-44E6-1E41A778A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02" y="4396671"/>
                <a:ext cx="10343911" cy="2142241"/>
              </a:xfrm>
              <a:blipFill>
                <a:blip r:embed="rId3"/>
                <a:stretch>
                  <a:fillRect t="-529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46E4E-632E-7157-26B3-2160A0BCE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55877"/>
            <a:ext cx="9898117" cy="3025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C6975-B6D6-3E69-C959-BBFFABE9B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463" y="5829222"/>
            <a:ext cx="6283206" cy="7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5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29300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32" y="1389358"/>
            <a:ext cx="10800644" cy="483288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Figure out the reason causing the currently bad performance on both GCN, GAT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Read some paper about these GNN models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the GraphSAGE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Delete.py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to upload and export HTML files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Transfer them into labeled data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Graphormer </a:t>
            </a:r>
            <a:r>
              <a:rPr lang="en-TW" dirty="0"/>
              <a:t>(if available)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Write the trainer (training part) 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51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2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GAT 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GCN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2983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56" y="89228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6" y="1414791"/>
            <a:ext cx="10641724" cy="41539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dirty="0"/>
              <a:t>Considering the </a:t>
            </a:r>
            <a:r>
              <a:rPr lang="en-TW" b="1" dirty="0"/>
              <a:t>entity</a:t>
            </a:r>
            <a:r>
              <a:rPr lang="en-TW" dirty="0"/>
              <a:t> of each nodes </a:t>
            </a:r>
            <a:r>
              <a:rPr lang="en-TW" sz="20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Give each different shapes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Process</a:t>
            </a:r>
            <a:r>
              <a:rPr lang="en-US" dirty="0"/>
              <a:t>: circle,</a:t>
            </a:r>
            <a:r>
              <a:rPr lang="zh-TW" altLang="en-US" dirty="0"/>
              <a:t> </a:t>
            </a:r>
            <a:r>
              <a:rPr lang="en-US" b="1" dirty="0"/>
              <a:t>Registry</a:t>
            </a:r>
            <a:r>
              <a:rPr lang="en-US" dirty="0"/>
              <a:t>: hexagon, </a:t>
            </a:r>
            <a:r>
              <a:rPr lang="en-US" b="1" dirty="0"/>
              <a:t>File</a:t>
            </a:r>
            <a:r>
              <a:rPr lang="en-US" dirty="0"/>
              <a:t>: square, </a:t>
            </a:r>
            <a:r>
              <a:rPr lang="en-US" b="1" dirty="0"/>
              <a:t>Network</a:t>
            </a:r>
            <a:r>
              <a:rPr lang="en-US" dirty="0"/>
              <a:t>: diamond</a:t>
            </a:r>
            <a:endParaRPr lang="en-TW" dirty="0"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en-TW" dirty="0">
                <a:sym typeface="Wingdings" pitchFamily="2" charset="2"/>
              </a:rPr>
              <a:t>Plot a big graph contains </a:t>
            </a:r>
            <a:r>
              <a:rPr lang="en-TW" b="1" dirty="0">
                <a:sym typeface="Wingdings" pitchFamily="2" charset="2"/>
              </a:rPr>
              <a:t>165 A</a:t>
            </a:r>
            <a:r>
              <a:rPr lang="en-US" b="1" dirty="0">
                <a:sym typeface="Wingdings" pitchFamily="2" charset="2"/>
              </a:rPr>
              <a:t>Ps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Compare the real labels with the predicted labels of </a:t>
            </a:r>
            <a:r>
              <a:rPr lang="en-US" b="1" dirty="0">
                <a:sym typeface="Wingdings" pitchFamily="2" charset="2"/>
              </a:rPr>
              <a:t>Sigma</a:t>
            </a:r>
            <a:r>
              <a:rPr lang="en-US" dirty="0">
                <a:sym typeface="Wingdings" pitchFamily="2" charset="2"/>
              </a:rPr>
              <a:t> Rule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If matched: </a:t>
            </a:r>
            <a:r>
              <a:rPr lang="en-US" b="1" dirty="0">
                <a:sym typeface="Wingdings" pitchFamily="2" charset="2"/>
              </a:rPr>
              <a:t>red</a:t>
            </a:r>
            <a:r>
              <a:rPr lang="en-US" dirty="0">
                <a:sym typeface="Wingdings" pitchFamily="2" charset="2"/>
              </a:rPr>
              <a:t> nodes with red </a:t>
            </a:r>
            <a:r>
              <a:rPr lang="en-US" b="1" dirty="0">
                <a:sym typeface="Wingdings" pitchFamily="2" charset="2"/>
              </a:rPr>
              <a:t>solid</a:t>
            </a:r>
            <a:r>
              <a:rPr lang="en-US" dirty="0">
                <a:sym typeface="Wingdings" pitchFamily="2" charset="2"/>
              </a:rPr>
              <a:t> line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If not matched: half </a:t>
            </a:r>
            <a:r>
              <a:rPr lang="en-US" b="1" dirty="0">
                <a:sym typeface="Wingdings" pitchFamily="2" charset="2"/>
              </a:rPr>
              <a:t>transparent</a:t>
            </a:r>
            <a:r>
              <a:rPr lang="en-US" dirty="0">
                <a:sym typeface="Wingdings" pitchFamily="2" charset="2"/>
              </a:rPr>
              <a:t> red nodes with black </a:t>
            </a:r>
            <a:r>
              <a:rPr lang="en-US" b="1" dirty="0">
                <a:sym typeface="Wingdings" pitchFamily="2" charset="2"/>
              </a:rPr>
              <a:t>dotted</a:t>
            </a:r>
            <a:r>
              <a:rPr lang="en-US" dirty="0">
                <a:sym typeface="Wingdings" pitchFamily="2" charset="2"/>
              </a:rPr>
              <a:t> line</a:t>
            </a:r>
          </a:p>
          <a:p>
            <a:pPr>
              <a:lnSpc>
                <a:spcPct val="110000"/>
              </a:lnSpc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endParaRPr lang="en-TW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EC431-1622-7562-205F-693A0703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28" y="4738359"/>
            <a:ext cx="535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11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1" y="89398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6" y="3022780"/>
            <a:ext cx="3971823" cy="21424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Many of them are not matched!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7C1A4-B5F2-1ACE-A2B4-2D10E4E3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6" y="3472438"/>
            <a:ext cx="11810254" cy="338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36444-253E-617B-C33E-08C1B0F6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854" y="89398"/>
            <a:ext cx="7772400" cy="34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8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1" y="89398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952" y="3974592"/>
            <a:ext cx="927617" cy="119062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7C1A4-B5F2-1ACE-A2B4-2D10E4E3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92" y="1665694"/>
            <a:ext cx="5608319" cy="1607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36444-253E-617B-C33E-08C1B0F6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015" y="227038"/>
            <a:ext cx="3168759" cy="14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30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7249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22" y="42396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E6027-B6B3-ACA7-BBED-2E9701F2F18E}"/>
              </a:ext>
            </a:extLst>
          </p:cNvPr>
          <p:cNvSpPr txBox="1"/>
          <p:nvPr/>
        </p:nvSpPr>
        <p:spPr>
          <a:xfrm>
            <a:off x="996126" y="5843454"/>
            <a:ext cx="477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165 A</a:t>
            </a:r>
            <a:r>
              <a:rPr lang="en-US" dirty="0"/>
              <a:t>Ps + 35 benign (connected subgraph)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is come from the </a:t>
            </a:r>
            <a:r>
              <a:rPr lang="en-US" b="1" dirty="0" err="1"/>
              <a:t>LabelEncoder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AF80F-C3B6-B3B2-0641-CE0120C7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309359"/>
            <a:ext cx="10515600" cy="4351338"/>
          </a:xfrm>
        </p:spPr>
        <p:txBody>
          <a:bodyPr/>
          <a:lstStyle/>
          <a:p>
            <a:r>
              <a:rPr lang="en-TW" dirty="0"/>
              <a:t>Old Version:</a:t>
            </a:r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r>
              <a:rPr lang="en-TW" dirty="0"/>
              <a:t>New Version: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E7652-DD5D-63A7-1CF5-14D008E5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3972"/>
            <a:ext cx="11075695" cy="10563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8D2A5C-B586-4B4F-FFBA-BBDD65CA3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67654"/>
            <a:ext cx="11165546" cy="1155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B2616A-C3BA-5F1B-6353-7641BB607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12339"/>
            <a:ext cx="11165546" cy="6269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2F1BE1-1ACB-53E0-AEE8-DFD143457FD6}"/>
              </a:ext>
            </a:extLst>
          </p:cNvPr>
          <p:cNvSpPr txBox="1"/>
          <p:nvPr/>
        </p:nvSpPr>
        <p:spPr>
          <a:xfrm>
            <a:off x="6420973" y="5843454"/>
            <a:ext cx="454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Multiply 200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Train:Validation:Test = 3:1:1</a:t>
            </a:r>
          </a:p>
        </p:txBody>
      </p:sp>
    </p:spTree>
    <p:extLst>
      <p:ext uri="{BB962C8B-B14F-4D97-AF65-F5344CB8AC3E}">
        <p14:creationId xmlns:p14="http://schemas.microsoft.com/office/powerpoint/2010/main" val="3476769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AF80F-C3B6-B3B2-0641-CE0120C7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13" y="1253331"/>
            <a:ext cx="10260106" cy="683045"/>
          </a:xfrm>
        </p:spPr>
        <p:txBody>
          <a:bodyPr/>
          <a:lstStyle/>
          <a:p>
            <a:r>
              <a:rPr lang="en-TW" dirty="0"/>
              <a:t>New Version:</a:t>
            </a:r>
          </a:p>
          <a:p>
            <a:pPr marL="0" indent="0">
              <a:buNone/>
            </a:pPr>
            <a:endParaRPr lang="en-TW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D2A5C-B586-4B4F-FFBA-BBDD65CA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0" y="1771957"/>
            <a:ext cx="11165546" cy="1155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474512-C61D-47D4-AE20-A16BE72BD29E}"/>
              </a:ext>
            </a:extLst>
          </p:cNvPr>
          <p:cNvSpPr txBox="1"/>
          <p:nvPr/>
        </p:nvSpPr>
        <p:spPr>
          <a:xfrm>
            <a:off x="468913" y="3678694"/>
            <a:ext cx="117583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assigning the node id as the node feature is a little bit weird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Map the </a:t>
            </a:r>
            <a:r>
              <a:rPr lang="en-US" b="1" dirty="0"/>
              <a:t>n</a:t>
            </a:r>
            <a:r>
              <a:rPr lang="en-TW" b="1" dirty="0"/>
              <a:t>ode_feat </a:t>
            </a:r>
            <a:r>
              <a:rPr lang="en-TW" dirty="0"/>
              <a:t>to its </a:t>
            </a:r>
            <a:r>
              <a:rPr lang="en-TW" b="1" dirty="0"/>
              <a:t>embedding</a:t>
            </a:r>
            <a:r>
              <a:rPr lang="en-TW" dirty="0"/>
              <a:t> based on the </a:t>
            </a:r>
            <a:r>
              <a:rPr lang="en-US" b="1" dirty="0"/>
              <a:t>transR_50.vec.json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node id correspond to a vector of </a:t>
            </a:r>
            <a:r>
              <a:rPr lang="en-US" b="1" dirty="0">
                <a:sym typeface="Wingdings" pitchFamily="2" charset="2"/>
              </a:rPr>
              <a:t>50-dim</a:t>
            </a:r>
            <a:endParaRPr lang="en-US" sz="2400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the maps recording the:</a:t>
            </a:r>
          </a:p>
          <a:p>
            <a:pPr marL="914400" lvl="1" indent="-457200">
              <a:buAutoNum type="arabicPeriod"/>
            </a:pPr>
            <a:r>
              <a:rPr lang="en-US" b="1" dirty="0"/>
              <a:t>label</a:t>
            </a:r>
            <a:r>
              <a:rPr lang="en-US" dirty="0"/>
              <a:t> to original </a:t>
            </a:r>
            <a:r>
              <a:rPr lang="en-US" b="1" dirty="0"/>
              <a:t>name</a:t>
            </a:r>
            <a:r>
              <a:rPr lang="en-US" dirty="0"/>
              <a:t> of AP</a:t>
            </a:r>
          </a:p>
          <a:p>
            <a:pPr marL="914400" lvl="1" indent="-457200">
              <a:buAutoNum type="arabicPeriod"/>
            </a:pPr>
            <a:r>
              <a:rPr lang="en-US" b="1" dirty="0"/>
              <a:t>Real node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to the </a:t>
            </a:r>
            <a:r>
              <a:rPr lang="en-US" b="1" dirty="0"/>
              <a:t>DGL</a:t>
            </a:r>
            <a:r>
              <a:rPr lang="en-US" dirty="0"/>
              <a:t> (Deep Graph Library) node id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0DDAD47B-8858-3345-48AC-298C2D284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524" y="5017522"/>
            <a:ext cx="4599242" cy="925135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6B42BFCC-067E-EC71-DC09-F2B602487D40}"/>
              </a:ext>
            </a:extLst>
          </p:cNvPr>
          <p:cNvSpPr/>
          <p:nvPr/>
        </p:nvSpPr>
        <p:spPr>
          <a:xfrm>
            <a:off x="9672145" y="4443001"/>
            <a:ext cx="508175" cy="45266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9397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13796</TotalTime>
  <Words>808</Words>
  <Application>Microsoft Macintosh PowerPoint</Application>
  <PresentationFormat>Widescreen</PresentationFormat>
  <Paragraphs>125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Söhne</vt:lpstr>
      <vt:lpstr>Arial</vt:lpstr>
      <vt:lpstr>Calibri</vt:lpstr>
      <vt:lpstr>Calibri Light</vt:lpstr>
      <vt:lpstr>Cambria Math</vt:lpstr>
      <vt:lpstr>Office Theme</vt:lpstr>
      <vt:lpstr>Progess of the Project</vt:lpstr>
      <vt:lpstr>Outline</vt:lpstr>
      <vt:lpstr>Graph - Data Analysis</vt:lpstr>
      <vt:lpstr>Graph</vt:lpstr>
      <vt:lpstr>Graph</vt:lpstr>
      <vt:lpstr>Graph</vt:lpstr>
      <vt:lpstr>GNN</vt:lpstr>
      <vt:lpstr>Data Format</vt:lpstr>
      <vt:lpstr>Data Format</vt:lpstr>
      <vt:lpstr>Data Format</vt:lpstr>
      <vt:lpstr>Graph Convolutional Network - GCN</vt:lpstr>
      <vt:lpstr>Graph Attention Network - GAT</vt:lpstr>
      <vt:lpstr>Graph Attention Network - GAT</vt:lpstr>
      <vt:lpstr>TRAM</vt:lpstr>
      <vt:lpstr>Automation</vt:lpstr>
      <vt:lpstr>Future Work</vt:lpstr>
      <vt:lpstr>Future Work</vt:lpstr>
      <vt:lpstr>Thanks!!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35</cp:revision>
  <dcterms:created xsi:type="dcterms:W3CDTF">2023-07-11T02:48:10Z</dcterms:created>
  <dcterms:modified xsi:type="dcterms:W3CDTF">2023-08-09T05:51:14Z</dcterms:modified>
</cp:coreProperties>
</file>