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08" r:id="rId4"/>
    <p:sldId id="322" r:id="rId5"/>
    <p:sldId id="343" r:id="rId6"/>
    <p:sldId id="345" r:id="rId7"/>
    <p:sldId id="354" r:id="rId8"/>
    <p:sldId id="342" r:id="rId9"/>
    <p:sldId id="349" r:id="rId10"/>
    <p:sldId id="359" r:id="rId11"/>
    <p:sldId id="348" r:id="rId12"/>
    <p:sldId id="355" r:id="rId13"/>
    <p:sldId id="358" r:id="rId14"/>
    <p:sldId id="351" r:id="rId15"/>
    <p:sldId id="310" r:id="rId16"/>
    <p:sldId id="312" r:id="rId17"/>
    <p:sldId id="320" r:id="rId18"/>
    <p:sldId id="339" r:id="rId19"/>
    <p:sldId id="353" r:id="rId20"/>
    <p:sldId id="324" r:id="rId21"/>
    <p:sldId id="309" r:id="rId22"/>
    <p:sldId id="311" r:id="rId2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4"/>
    <p:restoredTop sz="88282"/>
  </p:normalViewPr>
  <p:slideViewPr>
    <p:cSldViewPr snapToGrid="0">
      <p:cViewPr>
        <p:scale>
          <a:sx n="140" d="100"/>
          <a:sy n="140" d="100"/>
        </p:scale>
        <p:origin x="328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2023/8/10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5280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43457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1471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0133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7721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9520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你定義了一個基於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(Graph Attention Network)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的神經網路模型。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是一種圖卷積神經網路，其中每個節點通過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attention mechanism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而不僅僅是平均鄰居特徵來更新其特徵。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TW" dirty="0"/>
          </a:p>
          <a:p>
            <a:pPr algn="l"/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前向方法 </a:t>
            </a: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forward)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首先，它通過第一個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層將輸入特徵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轉換成新的特徵。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方法來重塑特徵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tensor，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使其維度適應多頭注意力的輸出。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進行正則化。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通過第二個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層進行另一次特徵轉換。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將這些輸出特徵存儲為新的節點特徵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h_out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最後，使用平均池化來彙總整個圖的節點特徵，得到一個圖級別的輸出特徵。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PyTorch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中的一個方法，它允許您重塑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tensor。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換句話說，您可以使用它來改變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的維度和大小，但是內容和數據順序保持不變。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901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31016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38436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91544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01645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3542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8/10/23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8/10/23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8/10/23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8/10/23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8/10/23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8/10/23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8/10/23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8/10/23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8/10/23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8/10/23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8/10/23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8/10/23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</a:t>
            </a:r>
          </a:p>
          <a:p>
            <a:r>
              <a:rPr lang="en-TW" dirty="0"/>
              <a:t>2023/8/16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27" y="63373"/>
            <a:ext cx="10515600" cy="1325563"/>
          </a:xfrm>
        </p:spPr>
        <p:txBody>
          <a:bodyPr/>
          <a:lstStyle/>
          <a:p>
            <a:r>
              <a:rPr lang="en-TW" b="1" dirty="0"/>
              <a:t>Prerequesite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7D575D-583B-0F85-9C18-73C1B8CBE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1253331"/>
            <a:ext cx="10515600" cy="4351338"/>
          </a:xfrm>
        </p:spPr>
        <p:txBody>
          <a:bodyPr/>
          <a:lstStyle/>
          <a:p>
            <a:r>
              <a:rPr lang="en-TW" dirty="0"/>
              <a:t>Try to find where the problem comes from</a:t>
            </a:r>
          </a:p>
          <a:p>
            <a:pPr lvl="1"/>
            <a:r>
              <a:rPr lang="en-TW" dirty="0"/>
              <a:t>Dataset, Data Format, Model, Training Code… </a:t>
            </a:r>
          </a:p>
          <a:p>
            <a:endParaRPr lang="en-TW" dirty="0"/>
          </a:p>
          <a:p>
            <a:r>
              <a:rPr lang="en-TW" dirty="0"/>
              <a:t>Fix the random seed , initial weight, seqeunce and</a:t>
            </a:r>
            <a:r>
              <a:rPr lang="zh-TW" altLang="en-US" dirty="0"/>
              <a:t> </a:t>
            </a:r>
            <a:r>
              <a:rPr lang="en-TW" dirty="0"/>
              <a:t>learning rate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7852BD-6994-6635-27D1-D4687CF76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610" y="3261075"/>
            <a:ext cx="5224120" cy="1710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B11AD3-D8D7-0BFC-0755-01E70D6D1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02" y="3261075"/>
            <a:ext cx="5217398" cy="8223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07068D-E6E5-EAED-1E94-18CAD13FF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02" y="5468684"/>
            <a:ext cx="7772400" cy="74136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E0CEA3-5B6B-C716-BF86-75D4E30C6B97}"/>
              </a:ext>
            </a:extLst>
          </p:cNvPr>
          <p:cNvCxnSpPr/>
          <p:nvPr/>
        </p:nvCxnSpPr>
        <p:spPr>
          <a:xfrm flipH="1">
            <a:off x="2057400" y="3035618"/>
            <a:ext cx="704088" cy="39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773409-6C7F-96E7-6843-E8DE5F542ADE}"/>
              </a:ext>
            </a:extLst>
          </p:cNvPr>
          <p:cNvCxnSpPr>
            <a:cxnSpLocks/>
          </p:cNvCxnSpPr>
          <p:nvPr/>
        </p:nvCxnSpPr>
        <p:spPr>
          <a:xfrm flipH="1">
            <a:off x="3703320" y="3059134"/>
            <a:ext cx="1194816" cy="80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3A9222-012C-772F-4E0A-0AD52E1712F9}"/>
              </a:ext>
            </a:extLst>
          </p:cNvPr>
          <p:cNvCxnSpPr>
            <a:cxnSpLocks/>
          </p:cNvCxnSpPr>
          <p:nvPr/>
        </p:nvCxnSpPr>
        <p:spPr>
          <a:xfrm flipH="1">
            <a:off x="6438154" y="3059415"/>
            <a:ext cx="133334" cy="274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16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78" y="124438"/>
            <a:ext cx="10515600" cy="1325563"/>
          </a:xfrm>
        </p:spPr>
        <p:txBody>
          <a:bodyPr/>
          <a:lstStyle/>
          <a:p>
            <a:r>
              <a:rPr lang="en-TW" b="1" dirty="0"/>
              <a:t>Modification – Repeat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2663AA-86A2-B3DF-0A1E-214EABEC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62" y="921982"/>
            <a:ext cx="12008952" cy="2287802"/>
          </a:xfrm>
        </p:spPr>
        <p:txBody>
          <a:bodyPr/>
          <a:lstStyle/>
          <a:p>
            <a:pPr marL="457200" lvl="1" indent="0">
              <a:buNone/>
            </a:pPr>
            <a:endParaRPr lang="en-TW" dirty="0"/>
          </a:p>
          <a:p>
            <a:r>
              <a:rPr lang="en-TW" dirty="0"/>
              <a:t>While batch size </a:t>
            </a:r>
            <a:r>
              <a:rPr lang="en-US" altLang="zh-TW" dirty="0"/>
              <a:t>is small or the training data repeat many times: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D0B91-AD57-50AA-E1C9-B5A1F55CA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60" y="1908946"/>
            <a:ext cx="5554060" cy="1396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287612-2CDC-58AE-DEA2-39E4DDF6653A}"/>
              </a:ext>
            </a:extLst>
          </p:cNvPr>
          <p:cNvSpPr txBox="1"/>
          <p:nvPr/>
        </p:nvSpPr>
        <p:spPr>
          <a:xfrm>
            <a:off x="6178020" y="2986993"/>
            <a:ext cx="267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/>
              <a:t>(5 A</a:t>
            </a:r>
            <a:r>
              <a:rPr lang="en-US" sz="1400" dirty="0"/>
              <a:t>P</a:t>
            </a:r>
            <a:r>
              <a:rPr lang="en-TW" sz="1400" dirty="0"/>
              <a:t>s x 500 times, batch size =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47A81B-3F62-0AEE-2EB7-59CAD677BA03}"/>
              </a:ext>
            </a:extLst>
          </p:cNvPr>
          <p:cNvSpPr/>
          <p:nvPr/>
        </p:nvSpPr>
        <p:spPr>
          <a:xfrm>
            <a:off x="623960" y="1908946"/>
            <a:ext cx="5554060" cy="13858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B62CAF-9239-D14F-D8DB-542BFBEA238C}"/>
              </a:ext>
            </a:extLst>
          </p:cNvPr>
          <p:cNvSpPr txBox="1"/>
          <p:nvPr/>
        </p:nvSpPr>
        <p:spPr>
          <a:xfrm>
            <a:off x="6219264" y="2367584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Test Accuracy = 1</a:t>
            </a:r>
            <a:endParaRPr lang="en-TW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ECEDE6-89B7-9CFD-AA3F-80E262357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60" y="3601926"/>
            <a:ext cx="5554060" cy="12592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EDECB7D-0E07-34E3-53C7-BD8BEAB7CEB6}"/>
              </a:ext>
            </a:extLst>
          </p:cNvPr>
          <p:cNvSpPr/>
          <p:nvPr/>
        </p:nvSpPr>
        <p:spPr>
          <a:xfrm>
            <a:off x="623960" y="3644404"/>
            <a:ext cx="5554060" cy="13433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DF0E74-6A44-5EA2-7DFA-2F30823BECF1}"/>
              </a:ext>
            </a:extLst>
          </p:cNvPr>
          <p:cNvSpPr txBox="1"/>
          <p:nvPr/>
        </p:nvSpPr>
        <p:spPr>
          <a:xfrm>
            <a:off x="6219263" y="3995105"/>
            <a:ext cx="310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Validation Accuracy = 0.6923</a:t>
            </a:r>
            <a:endParaRPr lang="en-TW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636F1F-EB96-BC00-21E8-1FFADF42BB27}"/>
              </a:ext>
            </a:extLst>
          </p:cNvPr>
          <p:cNvSpPr txBox="1"/>
          <p:nvPr/>
        </p:nvSpPr>
        <p:spPr>
          <a:xfrm>
            <a:off x="6219263" y="4638726"/>
            <a:ext cx="2905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/>
              <a:t>(51 A</a:t>
            </a:r>
            <a:r>
              <a:rPr lang="en-US" sz="1400" dirty="0"/>
              <a:t>P</a:t>
            </a:r>
            <a:r>
              <a:rPr lang="en-TW" sz="1400" dirty="0"/>
              <a:t>s x 20000 times, batch size = 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904B6-5FE4-E34D-8E84-E08AACD75C17}"/>
              </a:ext>
            </a:extLst>
          </p:cNvPr>
          <p:cNvSpPr txBox="1"/>
          <p:nvPr/>
        </p:nvSpPr>
        <p:spPr>
          <a:xfrm>
            <a:off x="531072" y="5281952"/>
            <a:ext cx="108227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</a:t>
            </a:r>
            <a:r>
              <a:rPr lang="en-TW" dirty="0">
                <a:sym typeface="Wingdings" pitchFamily="2" charset="2"/>
              </a:rPr>
              <a:t>poch is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>
                <a:sym typeface="Wingdings" pitchFamily="2" charset="2"/>
              </a:rPr>
              <a:t>Training data appear in validation and testing data </a:t>
            </a:r>
            <a:r>
              <a:rPr lang="en-TW" sz="14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check the capability of derectly reme</a:t>
            </a:r>
            <a:r>
              <a:rPr lang="en-US" dirty="0">
                <a:sym typeface="Wingdings" pitchFamily="2" charset="2"/>
              </a:rPr>
              <a:t>m</a:t>
            </a:r>
            <a:r>
              <a:rPr lang="en-TW" dirty="0">
                <a:sym typeface="Wingdings" pitchFamily="2" charset="2"/>
              </a:rPr>
              <a:t>bering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>
                <a:sym typeface="Wingdings" pitchFamily="2" charset="2"/>
              </a:rPr>
              <a:t>Data probably is not </a:t>
            </a:r>
            <a:r>
              <a:rPr lang="en-US" dirty="0" err="1">
                <a:sym typeface="Wingdings" pitchFamily="2" charset="2"/>
              </a:rPr>
              <a:t>th</a:t>
            </a:r>
            <a:r>
              <a:rPr lang="en-TW" dirty="0">
                <a:sym typeface="Wingdings" pitchFamily="2" charset="2"/>
              </a:rPr>
              <a:t>e problem causing the bad performance</a:t>
            </a:r>
            <a:endParaRPr lang="en-TW" sz="14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1400" dirty="0">
                <a:sym typeface="Wingdings" pitchFamily="2" charset="2"/>
              </a:rPr>
              <a:t>suspected that maybe some A</a:t>
            </a:r>
            <a:r>
              <a:rPr lang="en-US" sz="1400" dirty="0">
                <a:sym typeface="Wingdings" pitchFamily="2" charset="2"/>
              </a:rPr>
              <a:t>P</a:t>
            </a:r>
            <a:r>
              <a:rPr lang="en-TW" sz="1400" dirty="0">
                <a:sym typeface="Wingdings" pitchFamily="2" charset="2"/>
              </a:rPr>
              <a:t>s’ embedding is far away from others</a:t>
            </a:r>
            <a:endParaRPr lang="en-TW" sz="1400" dirty="0"/>
          </a:p>
        </p:txBody>
      </p:sp>
    </p:spTree>
    <p:extLst>
      <p:ext uri="{BB962C8B-B14F-4D97-AF65-F5344CB8AC3E}">
        <p14:creationId xmlns:p14="http://schemas.microsoft.com/office/powerpoint/2010/main" val="3556924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9" y="70553"/>
            <a:ext cx="10515600" cy="1325563"/>
          </a:xfrm>
        </p:spPr>
        <p:txBody>
          <a:bodyPr/>
          <a:lstStyle/>
          <a:p>
            <a:r>
              <a:rPr lang="en-TW" b="1" dirty="0"/>
              <a:t>Modification –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AA29D6-25ED-BA78-19EC-E26FE954A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6790" y="1175279"/>
            <a:ext cx="9992229" cy="4894361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BB050DB-9472-E774-271E-E56D7E10304B}"/>
              </a:ext>
            </a:extLst>
          </p:cNvPr>
          <p:cNvSpPr/>
          <p:nvPr/>
        </p:nvSpPr>
        <p:spPr>
          <a:xfrm>
            <a:off x="1289687" y="4451153"/>
            <a:ext cx="2350980" cy="38331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120271-B6CC-57FE-DD9F-7749131A1466}"/>
              </a:ext>
            </a:extLst>
          </p:cNvPr>
          <p:cNvSpPr/>
          <p:nvPr/>
        </p:nvSpPr>
        <p:spPr>
          <a:xfrm>
            <a:off x="6335820" y="1871133"/>
            <a:ext cx="1089447" cy="19473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92C6F8-A15B-6347-05FD-4A0250362E5C}"/>
              </a:ext>
            </a:extLst>
          </p:cNvPr>
          <p:cNvSpPr/>
          <p:nvPr/>
        </p:nvSpPr>
        <p:spPr>
          <a:xfrm>
            <a:off x="5065820" y="2065867"/>
            <a:ext cx="1089447" cy="19473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D11D3-CCBC-F5A7-8B6E-51E28AF543E8}"/>
              </a:ext>
            </a:extLst>
          </p:cNvPr>
          <p:cNvSpPr txBox="1"/>
          <p:nvPr/>
        </p:nvSpPr>
        <p:spPr>
          <a:xfrm>
            <a:off x="736790" y="6133229"/>
            <a:ext cx="85313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Performance is worse then model 1 with t</a:t>
            </a:r>
            <a:r>
              <a:rPr lang="en-US" dirty="0"/>
              <a:t>he</a:t>
            </a:r>
            <a:r>
              <a:rPr lang="en-TW" dirty="0"/>
              <a:t> same dataset, repeat time and batch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1600" dirty="0"/>
              <a:t>Maybe need more training steps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123162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9" y="70553"/>
            <a:ext cx="10515600" cy="1325563"/>
          </a:xfrm>
        </p:spPr>
        <p:txBody>
          <a:bodyPr/>
          <a:lstStyle/>
          <a:p>
            <a:r>
              <a:rPr lang="en-TW" b="1" dirty="0"/>
              <a:t>Modification – Data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2663AA-86A2-B3DF-0A1E-214EABEC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38" y="1396116"/>
            <a:ext cx="11237324" cy="4351338"/>
          </a:xfrm>
        </p:spPr>
        <p:txBody>
          <a:bodyPr/>
          <a:lstStyle/>
          <a:p>
            <a:r>
              <a:rPr lang="en-TW" dirty="0"/>
              <a:t>Use the new format:</a:t>
            </a:r>
          </a:p>
          <a:p>
            <a:pPr lvl="1"/>
            <a:r>
              <a:rPr lang="en-TW" sz="2000" dirty="0"/>
              <a:t>training data do not appear in the validation and testing data</a:t>
            </a:r>
          </a:p>
          <a:p>
            <a:pPr lvl="1"/>
            <a:r>
              <a:rPr lang="en-US" sz="2000" dirty="0"/>
              <a:t>V</a:t>
            </a:r>
            <a:r>
              <a:rPr lang="en-TW" sz="2000" dirty="0"/>
              <a:t>alidation and testing data are triplets not in the training graph</a:t>
            </a:r>
            <a:r>
              <a:rPr lang="en-TW" sz="1600" dirty="0"/>
              <a:t> </a:t>
            </a:r>
            <a:r>
              <a:rPr lang="en-TW" sz="1600" dirty="0">
                <a:sym typeface="Wingdings" pitchFamily="2" charset="2"/>
              </a:rPr>
              <a:t> </a:t>
            </a:r>
            <a:r>
              <a:rPr lang="en-TW" sz="2000" dirty="0">
                <a:sym typeface="Wingdings" pitchFamily="2" charset="2"/>
              </a:rPr>
              <a:t>extract from the original graph</a:t>
            </a:r>
            <a:endParaRPr lang="en-TW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90485-79E8-9F9B-8566-2F2A9DC727D1}"/>
              </a:ext>
            </a:extLst>
          </p:cNvPr>
          <p:cNvSpPr txBox="1"/>
          <p:nvPr/>
        </p:nvSpPr>
        <p:spPr>
          <a:xfrm>
            <a:off x="9648135" y="6079351"/>
            <a:ext cx="268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200" dirty="0"/>
              <a:t>(23 A</a:t>
            </a:r>
            <a:r>
              <a:rPr lang="en-US" sz="1200" dirty="0"/>
              <a:t>P</a:t>
            </a:r>
            <a:r>
              <a:rPr lang="en-TW" sz="1200" dirty="0"/>
              <a:t>s x 5000 times, batch size = 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5024BD-A129-A6DA-24B7-016DCE98C1D4}"/>
              </a:ext>
            </a:extLst>
          </p:cNvPr>
          <p:cNvSpPr/>
          <p:nvPr/>
        </p:nvSpPr>
        <p:spPr>
          <a:xfrm>
            <a:off x="1131328" y="5032524"/>
            <a:ext cx="8287990" cy="13867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D1B81E-F1FF-C8A1-90F4-900A801BE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062" y="2837557"/>
            <a:ext cx="7772400" cy="184339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9371D0-682C-ADC7-A225-3FFF9B74C0AF}"/>
              </a:ext>
            </a:extLst>
          </p:cNvPr>
          <p:cNvSpPr/>
          <p:nvPr/>
        </p:nvSpPr>
        <p:spPr>
          <a:xfrm>
            <a:off x="1131329" y="2834288"/>
            <a:ext cx="7840134" cy="1846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051D66-CDA4-5332-68E4-9952DE951A3E}"/>
              </a:ext>
            </a:extLst>
          </p:cNvPr>
          <p:cNvSpPr txBox="1"/>
          <p:nvPr/>
        </p:nvSpPr>
        <p:spPr>
          <a:xfrm>
            <a:off x="9025059" y="4425474"/>
            <a:ext cx="268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200" dirty="0"/>
              <a:t>(23 A</a:t>
            </a:r>
            <a:r>
              <a:rPr lang="en-US" sz="1200" dirty="0"/>
              <a:t>P</a:t>
            </a:r>
            <a:r>
              <a:rPr lang="en-TW" sz="1200" dirty="0"/>
              <a:t>s x 5000 times, batch size = 4)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4697E5-5225-7D37-F94C-5FCA60B15E96}"/>
              </a:ext>
            </a:extLst>
          </p:cNvPr>
          <p:cNvSpPr/>
          <p:nvPr/>
        </p:nvSpPr>
        <p:spPr>
          <a:xfrm>
            <a:off x="5123329" y="5426026"/>
            <a:ext cx="1667436" cy="15151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65034B-2707-5E8F-7A57-D0745FE05504}"/>
              </a:ext>
            </a:extLst>
          </p:cNvPr>
          <p:cNvSpPr/>
          <p:nvPr/>
        </p:nvSpPr>
        <p:spPr>
          <a:xfrm>
            <a:off x="5168153" y="5743158"/>
            <a:ext cx="1667436" cy="15151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E12632-C9F6-7880-C9C6-88A4161BA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309" y="5054043"/>
            <a:ext cx="8219009" cy="13023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6E8172-3182-B316-BBBB-4466BB718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328" y="3644350"/>
            <a:ext cx="8287990" cy="131360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F2E9753-1B99-8FAA-F0FB-0F226EB91725}"/>
              </a:ext>
            </a:extLst>
          </p:cNvPr>
          <p:cNvSpPr/>
          <p:nvPr/>
        </p:nvSpPr>
        <p:spPr>
          <a:xfrm>
            <a:off x="5123329" y="5358147"/>
            <a:ext cx="1393360" cy="20747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749FE-CCB9-15B7-5076-4187B1176468}"/>
              </a:ext>
            </a:extLst>
          </p:cNvPr>
          <p:cNvSpPr/>
          <p:nvPr/>
        </p:nvSpPr>
        <p:spPr>
          <a:xfrm>
            <a:off x="5260367" y="5685528"/>
            <a:ext cx="1393360" cy="20747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FFBE09-569B-61EE-F05C-B935D7A74802}"/>
              </a:ext>
            </a:extLst>
          </p:cNvPr>
          <p:cNvSpPr/>
          <p:nvPr/>
        </p:nvSpPr>
        <p:spPr>
          <a:xfrm>
            <a:off x="5069453" y="3970860"/>
            <a:ext cx="1584273" cy="17990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7D455A6-F042-F09A-8D2A-766B8B008437}"/>
              </a:ext>
            </a:extLst>
          </p:cNvPr>
          <p:cNvSpPr/>
          <p:nvPr/>
        </p:nvSpPr>
        <p:spPr>
          <a:xfrm>
            <a:off x="5123329" y="4316380"/>
            <a:ext cx="1530397" cy="14761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6B02C67F-A3E4-B992-BACB-03D48C21E9E5}"/>
              </a:ext>
            </a:extLst>
          </p:cNvPr>
          <p:cNvSpPr/>
          <p:nvPr/>
        </p:nvSpPr>
        <p:spPr>
          <a:xfrm>
            <a:off x="5625389" y="4543339"/>
            <a:ext cx="470611" cy="735466"/>
          </a:xfrm>
          <a:prstGeom prst="up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44621-4B66-B96C-1FC7-E0599EFFCFBC}"/>
              </a:ext>
            </a:extLst>
          </p:cNvPr>
          <p:cNvSpPr/>
          <p:nvPr/>
        </p:nvSpPr>
        <p:spPr>
          <a:xfrm>
            <a:off x="1131326" y="3640640"/>
            <a:ext cx="8287989" cy="13237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456304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9" y="70553"/>
            <a:ext cx="10515600" cy="1325563"/>
          </a:xfrm>
        </p:spPr>
        <p:txBody>
          <a:bodyPr/>
          <a:lstStyle/>
          <a:p>
            <a:r>
              <a:rPr lang="en-TW" b="1" dirty="0"/>
              <a:t>Modification – Data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2663AA-86A2-B3DF-0A1E-214EABEC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38" y="1396116"/>
            <a:ext cx="10515600" cy="4351338"/>
          </a:xfrm>
        </p:spPr>
        <p:txBody>
          <a:bodyPr/>
          <a:lstStyle/>
          <a:p>
            <a:r>
              <a:rPr lang="en-TW" dirty="0"/>
              <a:t>With new version(triplet) of dataset</a:t>
            </a:r>
          </a:p>
          <a:p>
            <a:pPr lvl="1"/>
            <a:r>
              <a:rPr lang="en-TW" dirty="0"/>
              <a:t>But training data would be in the validation and testing data</a:t>
            </a:r>
          </a:p>
          <a:p>
            <a:pPr lvl="1"/>
            <a:r>
              <a:rPr lang="en-TW" dirty="0"/>
              <a:t>Not shuffle but the predction of validation is different</a:t>
            </a:r>
          </a:p>
          <a:p>
            <a:pPr lvl="1"/>
            <a:r>
              <a:rPr lang="en-TW" dirty="0"/>
              <a:t>Training accuracy slowly increase </a:t>
            </a:r>
            <a:r>
              <a:rPr lang="en-TW" sz="20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6h, from 0.05 to 0.13</a:t>
            </a:r>
            <a:endParaRPr lang="en-TW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26A8B9-AB0C-B4FA-C2C6-EB3CF430E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062" y="3331054"/>
            <a:ext cx="5562600" cy="1155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8537C3-129C-2EE2-A3AA-AE00CE57E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062" y="4731989"/>
            <a:ext cx="5562600" cy="1097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E11E9A-1F5B-B45C-0350-BDE1D10ABE63}"/>
              </a:ext>
            </a:extLst>
          </p:cNvPr>
          <p:cNvSpPr txBox="1"/>
          <p:nvPr/>
        </p:nvSpPr>
        <p:spPr>
          <a:xfrm>
            <a:off x="6761662" y="4197926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TW" sz="1400" dirty="0"/>
              <a:t>poch 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A8297-9831-44E2-061E-8C731AA33138}"/>
              </a:ext>
            </a:extLst>
          </p:cNvPr>
          <p:cNvSpPr txBox="1"/>
          <p:nvPr/>
        </p:nvSpPr>
        <p:spPr>
          <a:xfrm>
            <a:off x="6761662" y="5553325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TW" sz="1400" dirty="0"/>
              <a:t>poch 32</a:t>
            </a:r>
          </a:p>
        </p:txBody>
      </p:sp>
    </p:spTree>
    <p:extLst>
      <p:ext uri="{BB962C8B-B14F-4D97-AF65-F5344CB8AC3E}">
        <p14:creationId xmlns:p14="http://schemas.microsoft.com/office/powerpoint/2010/main" val="4030707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29300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907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608814"/>
            <a:ext cx="10800644" cy="483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Figure out the reason causing the currently bad performance on both GCN, GAT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Read some paper about these GNN models in classification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Try the </a:t>
            </a:r>
            <a:r>
              <a:rPr lang="en-TW" b="1" dirty="0"/>
              <a:t>GraphSAGE</a:t>
            </a:r>
          </a:p>
          <a:p>
            <a:pPr lvl="1">
              <a:lnSpc>
                <a:spcPct val="110000"/>
              </a:lnSpc>
            </a:pP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Graphormer </a:t>
            </a:r>
            <a:r>
              <a:rPr lang="en-TW" dirty="0"/>
              <a:t>(if available)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Write the trainer (training part) 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17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18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64676" y="-328064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  <a:br>
              <a:rPr lang="en-TW" dirty="0"/>
            </a:br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B9031-7499-0304-FF13-6304A170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72" y="1432254"/>
            <a:ext cx="7696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51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7879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136525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332" y="1326198"/>
            <a:ext cx="10689336" cy="5030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 - </a:t>
            </a:r>
            <a:r>
              <a:rPr lang="en-TW" dirty="0"/>
              <a:t>Graph Attention Network 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D</a:t>
            </a:r>
            <a:r>
              <a:rPr lang="en-US" dirty="0"/>
              <a:t>a</a:t>
            </a:r>
            <a:r>
              <a:rPr lang="en-TW" dirty="0"/>
              <a:t>taset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Model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Observation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Modification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R</a:t>
            </a:r>
            <a:r>
              <a:rPr lang="en-TW" dirty="0"/>
              <a:t>epeat time</a:t>
            </a:r>
          </a:p>
          <a:p>
            <a:pPr lvl="2">
              <a:lnSpc>
                <a:spcPct val="110000"/>
              </a:lnSpc>
            </a:pPr>
            <a:r>
              <a:rPr lang="en-TW" dirty="0"/>
              <a:t>Model </a:t>
            </a:r>
          </a:p>
          <a:p>
            <a:pPr lvl="2">
              <a:lnSpc>
                <a:spcPct val="110000"/>
              </a:lnSpc>
            </a:pPr>
            <a:r>
              <a:rPr lang="en-TW" dirty="0"/>
              <a:t>Data Format</a:t>
            </a:r>
          </a:p>
          <a:p>
            <a:pPr>
              <a:lnSpc>
                <a:spcPct val="110000"/>
              </a:lnSpc>
            </a:pP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68" y="89416"/>
            <a:ext cx="10515600" cy="1325563"/>
          </a:xfrm>
        </p:spPr>
        <p:txBody>
          <a:bodyPr/>
          <a:lstStyle/>
          <a:p>
            <a:r>
              <a:rPr lang="en-TW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20</a:t>
            </a:fld>
            <a:endParaRPr lang="en-TW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075D65-603F-E7BD-FF0A-E28275FB4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717" r="-802"/>
          <a:stretch/>
        </p:blipFill>
        <p:spPr>
          <a:xfrm>
            <a:off x="6390975" y="2904613"/>
            <a:ext cx="4642785" cy="181284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D493DF-B104-2035-8CD7-9859B3500D0C}"/>
              </a:ext>
            </a:extLst>
          </p:cNvPr>
          <p:cNvSpPr txBox="1"/>
          <p:nvPr/>
        </p:nvSpPr>
        <p:spPr>
          <a:xfrm>
            <a:off x="709757" y="137775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A12C0-2602-E5B4-8576-C720FB9E8447}"/>
              </a:ext>
            </a:extLst>
          </p:cNvPr>
          <p:cNvSpPr txBox="1"/>
          <p:nvPr/>
        </p:nvSpPr>
        <p:spPr>
          <a:xfrm>
            <a:off x="6283399" y="1342175"/>
            <a:ext cx="82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Result: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D95ADF-1DB1-CF1A-7B38-B4DED6AA3FE2}"/>
              </a:ext>
            </a:extLst>
          </p:cNvPr>
          <p:cNvSpPr txBox="1"/>
          <p:nvPr/>
        </p:nvSpPr>
        <p:spPr>
          <a:xfrm>
            <a:off x="787680" y="4481862"/>
            <a:ext cx="3646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old</a:t>
            </a:r>
            <a:r>
              <a:rPr lang="en-TW" dirty="0"/>
              <a:t> verison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</a:t>
            </a:r>
            <a:r>
              <a:rPr lang="en-TW" b="1" dirty="0"/>
              <a:t>DGL</a:t>
            </a:r>
            <a:r>
              <a:rPr lang="en-TW" dirty="0"/>
              <a:t> to be our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d</a:t>
            </a:r>
            <a:r>
              <a:rPr lang="en-TW" dirty="0"/>
              <a:t>ata format: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57EE74-8DFB-BD2B-AEEC-4E638001D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80" y="1828699"/>
            <a:ext cx="5340360" cy="257810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C01F5AC-DBC1-6FBD-403E-69E9F481E06E}"/>
              </a:ext>
            </a:extLst>
          </p:cNvPr>
          <p:cNvSpPr/>
          <p:nvPr/>
        </p:nvSpPr>
        <p:spPr>
          <a:xfrm>
            <a:off x="1379032" y="2208928"/>
            <a:ext cx="2756647" cy="21932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69830F-596E-1291-E501-39B14D8B0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919" y="5435622"/>
            <a:ext cx="9670835" cy="12201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0806CC1-35A7-5B5B-031D-6D78F04D5AEF}"/>
              </a:ext>
            </a:extLst>
          </p:cNvPr>
          <p:cNvSpPr txBox="1"/>
          <p:nvPr/>
        </p:nvSpPr>
        <p:spPr>
          <a:xfrm>
            <a:off x="6390975" y="4710462"/>
            <a:ext cx="508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GAT applied on the old data has the similar result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0EAF99B-3460-2F10-E1F6-BF9E8D3FE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974" y="1763376"/>
            <a:ext cx="4642785" cy="108936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C6C6D121-95AE-DC20-F0B8-386109DBACAE}"/>
              </a:ext>
            </a:extLst>
          </p:cNvPr>
          <p:cNvSpPr/>
          <p:nvPr/>
        </p:nvSpPr>
        <p:spPr>
          <a:xfrm>
            <a:off x="6390974" y="2318591"/>
            <a:ext cx="607234" cy="98544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27286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171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TW" b="1" dirty="0"/>
              <a:t>Automation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0A74B-6281-327F-44E6-1E41A778A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02" y="4396671"/>
                <a:ext cx="10343911" cy="2142241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TW" sz="2800" dirty="0"/>
                  <a:t>Successfully </a:t>
                </a:r>
                <a:r>
                  <a:rPr lang="en-TW" sz="2800" b="1" dirty="0"/>
                  <a:t>upload</a:t>
                </a:r>
                <a:r>
                  <a:rPr lang="en-TW" sz="2800" dirty="0"/>
                  <a:t> the pdf files</a:t>
                </a:r>
              </a:p>
              <a:p>
                <a:pPr lvl="1"/>
                <a:r>
                  <a:rPr lang="en-TW" sz="2800" dirty="0"/>
                  <a:t>Successfully </a:t>
                </a:r>
                <a:r>
                  <a:rPr lang="en-US" sz="2800" b="1" dirty="0"/>
                  <a:t>export</a:t>
                </a:r>
                <a:r>
                  <a:rPr lang="en-US" sz="2800" dirty="0"/>
                  <a:t> the pdf files</a:t>
                </a:r>
              </a:p>
              <a:p>
                <a:pPr lvl="2"/>
                <a:r>
                  <a:rPr lang="en-US" dirty="0"/>
                  <a:t>Click 3 times and then scroll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of the window size</a:t>
                </a: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0A74B-6281-327F-44E6-1E41A778A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02" y="4396671"/>
                <a:ext cx="10343911" cy="2142241"/>
              </a:xfrm>
              <a:blipFill>
                <a:blip r:embed="rId3"/>
                <a:stretch>
                  <a:fillRect t="-529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22</a:t>
            </a:fld>
            <a:endParaRPr lang="en-T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46E4E-632E-7157-26B3-2160A0BCE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55877"/>
            <a:ext cx="9898117" cy="3025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C6975-B6D6-3E69-C959-BBFFABE9B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463" y="5829222"/>
            <a:ext cx="6283206" cy="7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5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17249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22" y="42396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AF80F-C3B6-B3B2-0641-CE0120C7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309359"/>
            <a:ext cx="10515600" cy="4351338"/>
          </a:xfrm>
        </p:spPr>
        <p:txBody>
          <a:bodyPr/>
          <a:lstStyle/>
          <a:p>
            <a:r>
              <a:rPr lang="en-TW" dirty="0"/>
              <a:t>Old Version:</a:t>
            </a:r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r>
              <a:rPr lang="en-TW" dirty="0"/>
              <a:t>New Version: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8D2A5C-B586-4B4F-FFBA-BBDD65CA3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34200"/>
            <a:ext cx="11165546" cy="11550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B2616A-C3BA-5F1B-6353-7641BB607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89256"/>
            <a:ext cx="11165546" cy="626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5A19A-E5F2-E1A4-B1D4-9E1E05C8655C}"/>
              </a:ext>
            </a:extLst>
          </p:cNvPr>
          <p:cNvSpPr txBox="1"/>
          <p:nvPr/>
        </p:nvSpPr>
        <p:spPr>
          <a:xfrm>
            <a:off x="838200" y="3560703"/>
            <a:ext cx="703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TW" dirty="0"/>
              <a:t>rain, Validation, Test all in this format </a:t>
            </a:r>
            <a:r>
              <a:rPr lang="en-TW" sz="14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graph</a:t>
            </a:r>
            <a:endParaRPr lang="en-TW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492CA4-04E4-2058-4E63-3843181A8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92762"/>
            <a:ext cx="11165546" cy="7679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B5E43A-E2BD-0BD5-0315-175A61F92C2F}"/>
              </a:ext>
            </a:extLst>
          </p:cNvPr>
          <p:cNvSpPr txBox="1"/>
          <p:nvPr/>
        </p:nvSpPr>
        <p:spPr>
          <a:xfrm>
            <a:off x="838200" y="5748899"/>
            <a:ext cx="762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TW" dirty="0"/>
              <a:t>Validation, Test in this format(triplet </a:t>
            </a:r>
            <a:r>
              <a:rPr lang="en-TW" sz="14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</a:t>
            </a:r>
            <a:r>
              <a:rPr lang="en-TW" dirty="0"/>
              <a:t>subgraph)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W" dirty="0"/>
              <a:t>Triplets woud not repeat</a:t>
            </a:r>
          </a:p>
        </p:txBody>
      </p:sp>
    </p:spTree>
    <p:extLst>
      <p:ext uri="{BB962C8B-B14F-4D97-AF65-F5344CB8AC3E}">
        <p14:creationId xmlns:p14="http://schemas.microsoft.com/office/powerpoint/2010/main" val="3476769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9" y="70553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AF80F-C3B6-B3B2-0641-CE0120C7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13" y="1253331"/>
            <a:ext cx="10260106" cy="683045"/>
          </a:xfrm>
        </p:spPr>
        <p:txBody>
          <a:bodyPr/>
          <a:lstStyle/>
          <a:p>
            <a:r>
              <a:rPr lang="en-TW" dirty="0"/>
              <a:t>Original data format:</a:t>
            </a:r>
          </a:p>
          <a:p>
            <a:pPr marL="0" indent="0">
              <a:buNone/>
            </a:pPr>
            <a:endParaRPr lang="en-TW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8D2A5C-B586-4B4F-FFBA-BBDD65CA3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20" y="1771957"/>
            <a:ext cx="11165546" cy="1155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474512-C61D-47D4-AE20-A16BE72BD29E}"/>
              </a:ext>
            </a:extLst>
          </p:cNvPr>
          <p:cNvSpPr txBox="1"/>
          <p:nvPr/>
        </p:nvSpPr>
        <p:spPr>
          <a:xfrm>
            <a:off x="468913" y="3678694"/>
            <a:ext cx="117583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Since assigning the node id as the node feature is a little bit weird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Map the </a:t>
            </a:r>
            <a:r>
              <a:rPr lang="en-US" b="1" dirty="0"/>
              <a:t>n</a:t>
            </a:r>
            <a:r>
              <a:rPr lang="en-TW" b="1" dirty="0"/>
              <a:t>ode_feat </a:t>
            </a:r>
            <a:r>
              <a:rPr lang="en-TW" dirty="0"/>
              <a:t>to its </a:t>
            </a:r>
            <a:r>
              <a:rPr lang="en-TW" b="1" dirty="0"/>
              <a:t>embedding</a:t>
            </a:r>
            <a:r>
              <a:rPr lang="en-TW" dirty="0"/>
              <a:t> based on the </a:t>
            </a:r>
            <a:r>
              <a:rPr lang="en-US" b="1" dirty="0"/>
              <a:t>transR_50.vec.json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node id correspond to a vector of </a:t>
            </a:r>
            <a:r>
              <a:rPr lang="en-US" b="1" dirty="0">
                <a:sym typeface="Wingdings" pitchFamily="2" charset="2"/>
              </a:rPr>
              <a:t>50-dim</a:t>
            </a:r>
            <a:endParaRPr lang="en-US" sz="2400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have the maps recording the:</a:t>
            </a:r>
          </a:p>
          <a:p>
            <a:pPr marL="914400" lvl="1" indent="-457200">
              <a:buAutoNum type="arabicPeriod"/>
            </a:pPr>
            <a:r>
              <a:rPr lang="en-US" b="1" dirty="0"/>
              <a:t>label</a:t>
            </a:r>
            <a:r>
              <a:rPr lang="en-US" dirty="0"/>
              <a:t> to original </a:t>
            </a:r>
            <a:r>
              <a:rPr lang="en-US" b="1" dirty="0"/>
              <a:t>name</a:t>
            </a:r>
            <a:r>
              <a:rPr lang="en-US" dirty="0"/>
              <a:t> of AP</a:t>
            </a:r>
          </a:p>
          <a:p>
            <a:pPr marL="914400" lvl="1" indent="-457200">
              <a:buAutoNum type="arabicPeriod"/>
            </a:pPr>
            <a:r>
              <a:rPr lang="en-US" b="1" dirty="0"/>
              <a:t>Real node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 to the </a:t>
            </a:r>
            <a:r>
              <a:rPr lang="en-US" b="1" dirty="0"/>
              <a:t>DGL</a:t>
            </a:r>
            <a:r>
              <a:rPr lang="en-US" dirty="0"/>
              <a:t> (Deep Graph Library) node id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ym typeface="Wingdings" pitchFamily="2" charset="2"/>
            </a:endParaRP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0DDAD47B-8858-3345-48AC-298C2D284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524" y="5017522"/>
            <a:ext cx="4599242" cy="925135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6B42BFCC-067E-EC71-DC09-F2B602487D40}"/>
              </a:ext>
            </a:extLst>
          </p:cNvPr>
          <p:cNvSpPr/>
          <p:nvPr/>
        </p:nvSpPr>
        <p:spPr>
          <a:xfrm>
            <a:off x="9672145" y="4443001"/>
            <a:ext cx="508175" cy="45266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0939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9" y="70553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03C663-C527-79B3-490D-9A9C2C4E3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889" y="1945819"/>
            <a:ext cx="4513869" cy="3555942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861040-F47E-4AC6-4D25-1ED5C9580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208" y="1945819"/>
            <a:ext cx="4718592" cy="36840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A82A71-AEAD-5C50-16A4-B9695024A0DE}"/>
              </a:ext>
            </a:extLst>
          </p:cNvPr>
          <p:cNvSpPr txBox="1"/>
          <p:nvPr/>
        </p:nvSpPr>
        <p:spPr>
          <a:xfrm>
            <a:off x="535889" y="1578634"/>
            <a:ext cx="16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TW" dirty="0"/>
              <a:t>urrent version: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163AC0AB-5D62-47B5-2B27-43D65E38B9FD}"/>
              </a:ext>
            </a:extLst>
          </p:cNvPr>
          <p:cNvSpPr/>
          <p:nvPr/>
        </p:nvSpPr>
        <p:spPr>
          <a:xfrm>
            <a:off x="5556793" y="3546639"/>
            <a:ext cx="707136" cy="4824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479F7-D177-A214-EF9D-71E6A0E95164}"/>
              </a:ext>
            </a:extLst>
          </p:cNvPr>
          <p:cNvSpPr txBox="1"/>
          <p:nvPr/>
        </p:nvSpPr>
        <p:spPr>
          <a:xfrm>
            <a:off x="9604539" y="5683750"/>
            <a:ext cx="1398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Q: H</a:t>
            </a:r>
            <a:r>
              <a:rPr lang="en-TW" sz="1400" dirty="0"/>
              <a:t>ow to label?</a:t>
            </a:r>
          </a:p>
        </p:txBody>
      </p:sp>
    </p:spTree>
    <p:extLst>
      <p:ext uri="{BB962C8B-B14F-4D97-AF65-F5344CB8AC3E}">
        <p14:creationId xmlns:p14="http://schemas.microsoft.com/office/powerpoint/2010/main" val="28539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58019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8CC4F-3388-8B07-8691-8B225726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794" y="1623980"/>
            <a:ext cx="10515600" cy="43847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487A96-0596-0249-45A4-AD77B667878A}"/>
              </a:ext>
            </a:extLst>
          </p:cNvPr>
          <p:cNvSpPr txBox="1"/>
          <p:nvPr/>
        </p:nvSpPr>
        <p:spPr>
          <a:xfrm>
            <a:off x="639794" y="5987018"/>
            <a:ext cx="374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new</a:t>
            </a:r>
            <a:r>
              <a:rPr lang="en-TW" dirty="0"/>
              <a:t> verison of the dataset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461B62-884D-678E-13E5-C0C0952D7135}"/>
              </a:ext>
            </a:extLst>
          </p:cNvPr>
          <p:cNvSpPr/>
          <p:nvPr/>
        </p:nvSpPr>
        <p:spPr>
          <a:xfrm>
            <a:off x="1348953" y="1995821"/>
            <a:ext cx="2656406" cy="20897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492628" y="12546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</p:spTree>
    <p:extLst>
      <p:ext uri="{BB962C8B-B14F-4D97-AF65-F5344CB8AC3E}">
        <p14:creationId xmlns:p14="http://schemas.microsoft.com/office/powerpoint/2010/main" val="721994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9" y="70553"/>
            <a:ext cx="10515600" cy="1325563"/>
          </a:xfrm>
        </p:spPr>
        <p:txBody>
          <a:bodyPr/>
          <a:lstStyle/>
          <a:p>
            <a:r>
              <a:rPr lang="en-TW" b="1" dirty="0"/>
              <a:t>Observation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2663AA-86A2-B3DF-0A1E-214EABEC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72" y="1202366"/>
            <a:ext cx="10148621" cy="908299"/>
          </a:xfrm>
        </p:spPr>
        <p:txBody>
          <a:bodyPr/>
          <a:lstStyle/>
          <a:p>
            <a:r>
              <a:rPr lang="en-TW" dirty="0"/>
              <a:t>While batch size = 1:</a:t>
            </a:r>
          </a:p>
          <a:p>
            <a:pPr lvl="1"/>
            <a:r>
              <a:rPr lang="en-TW" dirty="0"/>
              <a:t># of repeat time affect the performance dramatically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4DC462-424A-D3F5-DC97-45943C932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13" y="2421928"/>
            <a:ext cx="5062045" cy="911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ABFBB7-EC9E-AE0C-21B7-BF257F1D9B6C}"/>
              </a:ext>
            </a:extLst>
          </p:cNvPr>
          <p:cNvSpPr txBox="1"/>
          <p:nvPr/>
        </p:nvSpPr>
        <p:spPr>
          <a:xfrm>
            <a:off x="1138349" y="2500569"/>
            <a:ext cx="217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10 APs x 50 times: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48F0F-65C9-90FE-C512-616C4ACFDE04}"/>
              </a:ext>
            </a:extLst>
          </p:cNvPr>
          <p:cNvSpPr/>
          <p:nvPr/>
        </p:nvSpPr>
        <p:spPr>
          <a:xfrm>
            <a:off x="4134913" y="2417028"/>
            <a:ext cx="5062045" cy="9082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38FFEE-9AC0-FB18-BC08-2A6535BE5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913" y="3444978"/>
            <a:ext cx="5062045" cy="368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C51475-A1FD-1322-0AF0-37D3606FC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13" y="3813298"/>
            <a:ext cx="5062045" cy="8832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E5BAF6-9B3B-76FC-1850-436E01605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913" y="4774370"/>
            <a:ext cx="5062045" cy="124414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A0AD06C-7675-9F0E-5D14-10986F968686}"/>
              </a:ext>
            </a:extLst>
          </p:cNvPr>
          <p:cNvSpPr/>
          <p:nvPr/>
        </p:nvSpPr>
        <p:spPr>
          <a:xfrm>
            <a:off x="4134913" y="3420928"/>
            <a:ext cx="5062045" cy="12756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61888F-CBF6-5391-80EF-C6039DC9AAE6}"/>
              </a:ext>
            </a:extLst>
          </p:cNvPr>
          <p:cNvSpPr/>
          <p:nvPr/>
        </p:nvSpPr>
        <p:spPr>
          <a:xfrm>
            <a:off x="4134912" y="4774370"/>
            <a:ext cx="5062045" cy="12756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3D7326-8434-77CC-6079-C04F63209203}"/>
              </a:ext>
            </a:extLst>
          </p:cNvPr>
          <p:cNvSpPr txBox="1"/>
          <p:nvPr/>
        </p:nvSpPr>
        <p:spPr>
          <a:xfrm>
            <a:off x="1146047" y="3450329"/>
            <a:ext cx="217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165 APs x 5 times: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17F2B9-0BA8-B4D4-95B9-E6A42E951671}"/>
              </a:ext>
            </a:extLst>
          </p:cNvPr>
          <p:cNvSpPr txBox="1"/>
          <p:nvPr/>
        </p:nvSpPr>
        <p:spPr>
          <a:xfrm>
            <a:off x="1146047" y="4738820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AP + benign x 50 times: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32A05F-D3F5-ED7F-2628-033366B27F5E}"/>
              </a:ext>
            </a:extLst>
          </p:cNvPr>
          <p:cNvSpPr txBox="1"/>
          <p:nvPr/>
        </p:nvSpPr>
        <p:spPr>
          <a:xfrm>
            <a:off x="9295997" y="260429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 </a:t>
            </a:r>
            <a:r>
              <a:rPr lang="en-US" dirty="0"/>
              <a:t>A</a:t>
            </a:r>
            <a:r>
              <a:rPr lang="en-TW" dirty="0"/>
              <a:t>ll guess 74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D149B-F16B-EE50-8555-99FEA2190838}"/>
              </a:ext>
            </a:extLst>
          </p:cNvPr>
          <p:cNvSpPr txBox="1"/>
          <p:nvPr/>
        </p:nvSpPr>
        <p:spPr>
          <a:xfrm>
            <a:off x="9295997" y="3671102"/>
            <a:ext cx="23074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 </a:t>
            </a:r>
            <a:r>
              <a:rPr lang="en-TW" dirty="0"/>
              <a:t>92.7% guess 74     </a:t>
            </a:r>
            <a:r>
              <a:rPr lang="en-TW" sz="1400" dirty="0"/>
              <a:t>(153/165)</a:t>
            </a:r>
          </a:p>
          <a:p>
            <a:endParaRPr lang="en-TW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B9687D-DD1E-6D06-180D-A7291C094E56}"/>
              </a:ext>
            </a:extLst>
          </p:cNvPr>
          <p:cNvSpPr txBox="1"/>
          <p:nvPr/>
        </p:nvSpPr>
        <p:spPr>
          <a:xfrm>
            <a:off x="9295996" y="5035880"/>
            <a:ext cx="25912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 </a:t>
            </a:r>
            <a:r>
              <a:rPr lang="en-TW" dirty="0"/>
              <a:t>74% guess benign </a:t>
            </a:r>
            <a:r>
              <a:rPr lang="en-TW" sz="1400" dirty="0"/>
              <a:t>(1480/2000)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68678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22341</TotalTime>
  <Words>827</Words>
  <Application>Microsoft Macintosh PowerPoint</Application>
  <PresentationFormat>Widescreen</PresentationFormat>
  <Paragraphs>153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Söhne</vt:lpstr>
      <vt:lpstr>Arial</vt:lpstr>
      <vt:lpstr>Calibri</vt:lpstr>
      <vt:lpstr>Calibri Light</vt:lpstr>
      <vt:lpstr>Cambria Math</vt:lpstr>
      <vt:lpstr>Office Theme</vt:lpstr>
      <vt:lpstr>Progess of the Project</vt:lpstr>
      <vt:lpstr>Outline</vt:lpstr>
      <vt:lpstr>GNN</vt:lpstr>
      <vt:lpstr>Data Format</vt:lpstr>
      <vt:lpstr>Data Format</vt:lpstr>
      <vt:lpstr>Data Format</vt:lpstr>
      <vt:lpstr>Graph Attention Network - GAT</vt:lpstr>
      <vt:lpstr>Graph Attention Network - GAT</vt:lpstr>
      <vt:lpstr>Observation</vt:lpstr>
      <vt:lpstr>Prerequesite</vt:lpstr>
      <vt:lpstr>Modification – Repeat Time</vt:lpstr>
      <vt:lpstr>Modification – Model</vt:lpstr>
      <vt:lpstr>Modification – Data Format</vt:lpstr>
      <vt:lpstr>Modification – Data Format</vt:lpstr>
      <vt:lpstr>Future Work</vt:lpstr>
      <vt:lpstr>Future Work</vt:lpstr>
      <vt:lpstr>Thanks!!</vt:lpstr>
      <vt:lpstr>Appendix </vt:lpstr>
      <vt:lpstr>Graph Convolutional Network - GCN</vt:lpstr>
      <vt:lpstr>Graph Convolutional Network - GCN</vt:lpstr>
      <vt:lpstr>TRAM</vt:lpstr>
      <vt:lpstr>Automation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37</cp:revision>
  <dcterms:created xsi:type="dcterms:W3CDTF">2023-07-11T02:48:10Z</dcterms:created>
  <dcterms:modified xsi:type="dcterms:W3CDTF">2023-08-16T01:36:58Z</dcterms:modified>
</cp:coreProperties>
</file>