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68" r:id="rId4"/>
    <p:sldId id="357" r:id="rId5"/>
    <p:sldId id="355" r:id="rId6"/>
    <p:sldId id="364" r:id="rId7"/>
    <p:sldId id="362" r:id="rId8"/>
    <p:sldId id="372" r:id="rId9"/>
    <p:sldId id="366" r:id="rId10"/>
    <p:sldId id="375" r:id="rId11"/>
    <p:sldId id="342" r:id="rId12"/>
    <p:sldId id="373" r:id="rId13"/>
    <p:sldId id="369" r:id="rId14"/>
    <p:sldId id="365" r:id="rId15"/>
    <p:sldId id="374" r:id="rId16"/>
    <p:sldId id="367" r:id="rId17"/>
    <p:sldId id="376" r:id="rId18"/>
    <p:sldId id="377" r:id="rId19"/>
    <p:sldId id="378" r:id="rId20"/>
    <p:sldId id="356" r:id="rId21"/>
    <p:sldId id="312" r:id="rId22"/>
    <p:sldId id="320" r:id="rId23"/>
    <p:sldId id="363" r:id="rId24"/>
    <p:sldId id="371" r:id="rId25"/>
    <p:sldId id="370" r:id="rId26"/>
    <p:sldId id="353" r:id="rId27"/>
    <p:sldId id="324" r:id="rId28"/>
    <p:sldId id="339" r:id="rId29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6"/>
    <p:restoredTop sz="94940"/>
  </p:normalViewPr>
  <p:slideViewPr>
    <p:cSldViewPr snapToGrid="0">
      <p:cViewPr varScale="1">
        <p:scale>
          <a:sx n="124" d="100"/>
          <a:sy n="124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F46E7-AC74-B24A-8D7A-61E847F3340B}" type="datetimeFigureOut">
              <a:rPr lang="en-TW" smtClean="0"/>
              <a:t>2023/9/18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6F491-1A87-C04E-B10B-064C4551D64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76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W" dirty="0"/>
              <a:t>hello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6F491-1A87-C04E-B10B-064C4551D64B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1870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93934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86714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05032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85463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23891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63287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30653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05481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04307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52282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0131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27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14714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01645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90677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Precision（</a:t>
            </a:r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精確率）：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 也被稱為陽性預測的準確率。對於某個特定類別，精確率是指預測為該類別的樣本中實際屬於該類別的比例。高精確率表示模型在預測該類別時，做出的正確預測比例較高。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Recall（</a:t>
            </a:r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召回率）：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 也被稱為靈敏度、真陽性率。對於某個特定類別，召回率是指實際屬於該類別的樣本中被成功預測為該類別的比例。高召回率表示模型能夠有效地檢測出實際屬於該類別的樣本。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F1-Score（F1 </a:t>
            </a:r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分數）：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F1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分數是精確率和召回率的加權調和平均數，可以看作是綜合考慮了模型的準確率和能夠檢測出真實陽性的能力。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F1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分數越高，表示模型在平衡精確率和召回率方面表現越好。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Support（</a:t>
            </a:r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支持數）：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 支持數是指屬於該類別的實際樣本數。這個數字可以幫助你理解模型在進行評估時所基於的統計數據。</a:t>
            </a:r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1081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你定義了一個基於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(Graph Attention Network)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的神經網路模型。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是一種圖卷積神經網路，其中每個節點通過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attention mechanism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而不僅僅是平均鄰居特徵來更新其特徵。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TW" dirty="0"/>
          </a:p>
          <a:p>
            <a:pPr algn="l"/>
            <a:r>
              <a:rPr lang="zh-TW" altLang="en-US" b="1" i="0" dirty="0">
                <a:solidFill>
                  <a:srgbClr val="374151"/>
                </a:solidFill>
                <a:effectLst/>
                <a:latin typeface="Söhne"/>
              </a:rPr>
              <a:t>前向方法 </a:t>
            </a:r>
            <a:r>
              <a:rPr lang="en-US" altLang="zh-TW" b="1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forward)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首先，它通過第一個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層將輸入特徵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轉換成新的特徵。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使用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方法來重塑特徵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tensor，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使其維度適應多頭注意力的輸出。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使用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dropout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進行正則化。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通過第二個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GAT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層進行另一次特徵轉換。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將這些輸出特徵存儲為新的節點特徵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h_out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最後，使用平均池化來彙總整個圖的節點特徵，得到一個圖級別的輸出特徵。</a:t>
            </a: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TW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view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是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PyTorch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tensor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中的一個方法，它允許您重塑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tensor。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換句話說，您可以使用它來改變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tensor 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Söhne"/>
              </a:rPr>
              <a:t>的維度和大小，但是內容和數據順序保持不變。</a:t>
            </a:r>
          </a:p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2585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97508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48939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9CB7D-C514-3544-A72A-E200086B53CC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59011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DD59-54F0-A23F-B4F6-62507F4D2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FFC29-1808-37CA-0726-C905913C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1F7A-6A95-C355-A547-506009B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4EF8-F8EE-1948-B7F8-CDE2BA55EBA3}" type="datetime1">
              <a:rPr lang="en-US" smtClean="0"/>
              <a:t>9/18/23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4F00-51F3-BA74-22FE-0CC051B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EE2B-960C-07FE-DDEE-96CD99C3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58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6FDC-34C4-BFC3-BA64-305C94ED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B8E0D-D469-A673-BC92-B39938BEC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7835-86E1-82AE-A02B-7F25C728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AD7-2116-5A41-8EDE-6BB6E81970E0}" type="datetime1">
              <a:rPr lang="en-US" smtClean="0"/>
              <a:t>9/18/23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6066-61ED-03F7-70E9-95AC1CFC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4C54-D4E8-460B-E801-FE8A8931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71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F4E25-F354-3572-2DCA-751B65054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BD73B-CF98-C5B8-51FD-C0D22E729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DF0CD-404C-8269-A4CD-717DD4ED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4AFA-ACA5-D643-AFA2-7E457DD24DF7}" type="datetime1">
              <a:rPr lang="en-US" smtClean="0"/>
              <a:t>9/18/23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38DC-032A-A5E8-2849-DBFE6418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90758-FD94-6611-1BD3-87789B44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0205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9A60-1021-74DB-DEFF-86316B7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E8B4-6EA8-9142-2DDA-9FB15EF9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F3A3B-50D6-240E-E774-494DA922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1D64-0D43-8343-8F3E-0CF7D359B229}" type="datetime1">
              <a:rPr lang="en-US" smtClean="0"/>
              <a:t>9/18/23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2A08B-0CC7-F10B-E78F-AF2410FA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F6BB-8244-A97F-1239-07E303F3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9118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D64D-589F-D2A1-5C59-FA836CC0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A9640-1DA7-4890-DE8F-B8971BE45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E9A3-9B69-CA9C-ACD4-A36A9C1E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A2B9-C19E-4847-96A2-4C98048AC6CB}" type="datetime1">
              <a:rPr lang="en-US" smtClean="0"/>
              <a:t>9/18/23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C51C1-9C8D-D120-9E99-759948C1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5810-E542-DD8F-A3AC-E53B56EB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56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183A-282A-578B-297F-8C7D6974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AC5C-7642-FB92-981C-50838C11D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112EC-0374-5714-99E8-658D462D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6E5A9-6D34-A5E4-CCD7-3C42D825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34B1-02FE-FD4D-9B2E-AB7942E9D2EE}" type="datetime1">
              <a:rPr lang="en-US" smtClean="0"/>
              <a:t>9/18/23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1E5D1-7E2B-CCF2-536D-8B49A096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6B72-D72A-4A79-4416-748A8958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18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5130-0AFF-D064-C2A5-C13D993F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1B809-C290-EA5E-AE8C-8F89AFED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0F48F-CE7C-1FCB-C518-E293AA5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CAAE0-2588-9933-3EAE-1F1301975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BBDCC-D61B-8F1D-71F0-8252B04D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8FF6E-7A48-5F7B-2BF1-1681DECC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55BE-0370-354B-B7DC-74287DCA0691}" type="datetime1">
              <a:rPr lang="en-US" smtClean="0"/>
              <a:t>9/18/23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F0B16-B5EF-FC72-15ED-248D2C6B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571A8-A1A8-7DC0-62CC-8CF4F950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2872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E344-B093-DB29-B166-3D9482A6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2422A-F9E1-5CFD-302F-F1C237AA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947-CD42-C640-AA68-FF39D56394B9}" type="datetime1">
              <a:rPr lang="en-US" smtClean="0"/>
              <a:t>9/18/23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90A2C-6A67-F602-A591-D6C167D5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2E6E-08F0-A3D8-5365-6D221E4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7956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1EAF2-157D-BF56-0F39-C77780CB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88767-BFAB-074B-897C-98257EF1C28A}" type="datetime1">
              <a:rPr lang="en-US" smtClean="0"/>
              <a:t>9/18/23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95746-6DDF-2D6C-DF51-00071B62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CF5C7-94F6-8EAC-5C29-8442D0AA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5756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896-3EBC-8D98-B516-71A79D59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9688-E508-B0DE-FC5B-34360AAF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800E8-5B0C-6543-C859-538D7C556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2B910-1785-6C42-1420-2918848C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C1063-3940-FF48-A04A-958D086D794C}" type="datetime1">
              <a:rPr lang="en-US" smtClean="0"/>
              <a:t>9/18/23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A4E5D-20DD-0AD1-3B64-29A5EF1D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67F50-995B-0C22-E162-07186DAF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14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5109-F1F9-ECD7-52A5-BFD907EE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AB6EF-DC40-5CBD-7DFC-AFE5FF84F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190F6-29A9-541F-AB1D-51FA92E8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349B1-A4CF-97F5-C959-CEB73B17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E3AD-49F2-434D-BD1B-37AEE374DAF5}" type="datetime1">
              <a:rPr lang="en-US" smtClean="0"/>
              <a:t>9/18/23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6335C-D4EB-FA3C-4D8D-C2363341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20B9-F721-CC60-98F3-CF50F396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062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D6E51-91AA-0A52-04A2-4EA7C1AC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4FFCB-F5E4-FE49-EF10-E7B74150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18FA-35E5-9FFE-94CF-CC71EF52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6C80-6E0D-374C-9F82-A170BB459CEA}" type="datetime1">
              <a:rPr lang="en-US" smtClean="0"/>
              <a:t>9/18/23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DB13-DC06-EE18-D528-2621428DE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A6789-D110-4C45-398C-13211D2C4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6E10-B3DB-CB42-894C-E44038C8B0C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2126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gl.ai/en/0.8.x/generated/dgl.nn.pytorch.conv.GATConv.html" TargetMode="External"/><Relationship Id="rId3" Type="http://schemas.openxmlformats.org/officeDocument/2006/relationships/hyperlink" Target="https://zhuanlan.zhihu.com/p/107737824" TargetMode="External"/><Relationship Id="rId7" Type="http://schemas.openxmlformats.org/officeDocument/2006/relationships/hyperlink" Target="https://docs.dgl.ai/en/0.8.x/generated/dgl.nn.pytorch.conv.SAGEConv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gl.ai/en/1.1.x/guide_cn/minibatch-edge.html#guide-cn-minibatch-edge-classification-sampler" TargetMode="External"/><Relationship Id="rId5" Type="http://schemas.openxmlformats.org/officeDocument/2006/relationships/hyperlink" Target="https://blog.csdn.net/uncle_ll/article/details/82778750" TargetMode="External"/><Relationship Id="rId4" Type="http://schemas.openxmlformats.org/officeDocument/2006/relationships/hyperlink" Target="https://zhuanlan.zhihu.com/p/315800604" TargetMode="External"/><Relationship Id="rId9" Type="http://schemas.openxmlformats.org/officeDocument/2006/relationships/hyperlink" Target="https://www.modb.pro/db/111133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FD8B-D060-737F-9B17-ED60EDF16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b="1" dirty="0"/>
              <a:t>Progess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53297-90AB-51B6-ECCD-73826C028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Tsung-Min Pai</a:t>
            </a:r>
          </a:p>
          <a:p>
            <a:r>
              <a:rPr lang="en-TW" dirty="0"/>
              <a:t>2023/9/21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9510A-1B18-3418-691F-67576553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03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62" y="81290"/>
            <a:ext cx="10515600" cy="1325563"/>
          </a:xfrm>
        </p:spPr>
        <p:txBody>
          <a:bodyPr/>
          <a:lstStyle/>
          <a:p>
            <a:r>
              <a:rPr lang="en-TW" b="1" dirty="0"/>
              <a:t>Graph Convolutional Network - GCN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10</a:t>
            </a:fld>
            <a:endParaRPr lang="en-TW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96111-A6D4-C2DC-2B2F-31F0BD174885}"/>
              </a:ext>
            </a:extLst>
          </p:cNvPr>
          <p:cNvSpPr txBox="1"/>
          <p:nvPr/>
        </p:nvSpPr>
        <p:spPr>
          <a:xfrm>
            <a:off x="492628" y="132641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DA8E0C-7A7E-21BF-AC65-D9AF910F4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2250" y="1797471"/>
            <a:ext cx="8870949" cy="307509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746124-82A7-D07B-DAC6-53F03DFFDDDD}"/>
              </a:ext>
            </a:extLst>
          </p:cNvPr>
          <p:cNvSpPr txBox="1"/>
          <p:nvPr/>
        </p:nvSpPr>
        <p:spPr>
          <a:xfrm>
            <a:off x="654462" y="5060459"/>
            <a:ext cx="931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the bad performance (</a:t>
            </a:r>
            <a:r>
              <a:rPr lang="en-US" b="1" dirty="0">
                <a:solidFill>
                  <a:srgbClr val="FF0000"/>
                </a:solidFill>
              </a:rPr>
              <a:t>14%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accuracy on </a:t>
            </a:r>
            <a:r>
              <a:rPr lang="en-US" b="1" dirty="0"/>
              <a:t>transH_50 </a:t>
            </a:r>
            <a:r>
              <a:rPr lang="en-US" dirty="0"/>
              <a:t>test), I didn’t go any further with GCN</a:t>
            </a:r>
            <a:endParaRPr lang="en-TW" sz="1600" dirty="0"/>
          </a:p>
        </p:txBody>
      </p:sp>
    </p:spTree>
    <p:extLst>
      <p:ext uri="{BB962C8B-B14F-4D97-AF65-F5344CB8AC3E}">
        <p14:creationId xmlns:p14="http://schemas.microsoft.com/office/powerpoint/2010/main" val="1224225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62" y="81290"/>
            <a:ext cx="10515600" cy="1325563"/>
          </a:xfrm>
        </p:spPr>
        <p:txBody>
          <a:bodyPr/>
          <a:lstStyle/>
          <a:p>
            <a:r>
              <a:rPr lang="en-TW" b="1" dirty="0"/>
              <a:t>Graph SAmple and aggreGateE - GraphSAGE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11</a:t>
            </a:fld>
            <a:endParaRPr lang="en-TW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487A96-0596-0249-45A4-AD77B667878A}"/>
              </a:ext>
            </a:extLst>
          </p:cNvPr>
          <p:cNvSpPr txBox="1"/>
          <p:nvPr/>
        </p:nvSpPr>
        <p:spPr>
          <a:xfrm>
            <a:off x="683430" y="4921958"/>
            <a:ext cx="105235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</a:t>
            </a:r>
            <a:r>
              <a:rPr lang="en-TW" b="1" dirty="0"/>
              <a:t>n_dim</a:t>
            </a:r>
            <a:r>
              <a:rPr lang="en-TW" dirty="0"/>
              <a:t>: dimension of the node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out_dim</a:t>
            </a:r>
            <a:r>
              <a:rPr lang="en-US" dirty="0"/>
              <a:t>: # of the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Aggregate type</a:t>
            </a:r>
            <a:r>
              <a:rPr lang="en-US" dirty="0"/>
              <a:t>: </a:t>
            </a:r>
            <a:r>
              <a:rPr lang="en-US" dirty="0">
                <a:effectLst/>
              </a:rPr>
              <a:t>mean</a:t>
            </a:r>
            <a:r>
              <a:rPr lang="en-US" b="0" i="0" dirty="0">
                <a:solidFill>
                  <a:srgbClr val="404040"/>
                </a:solidFill>
                <a:effectLst/>
              </a:rPr>
              <a:t>, </a:t>
            </a:r>
            <a:r>
              <a:rPr lang="en-US" dirty="0" err="1">
                <a:effectLst/>
              </a:rPr>
              <a:t>gcn</a:t>
            </a:r>
            <a:r>
              <a:rPr lang="en-US" b="0" i="0" dirty="0">
                <a:solidFill>
                  <a:srgbClr val="404040"/>
                </a:solidFill>
                <a:effectLst/>
              </a:rPr>
              <a:t>, </a:t>
            </a:r>
            <a:r>
              <a:rPr lang="en-US" dirty="0">
                <a:effectLst/>
              </a:rPr>
              <a:t>pool</a:t>
            </a:r>
            <a:r>
              <a:rPr lang="en-US" b="0" i="0" dirty="0">
                <a:solidFill>
                  <a:srgbClr val="404040"/>
                </a:solidFill>
                <a:effectLst/>
              </a:rPr>
              <a:t>, </a:t>
            </a:r>
            <a:r>
              <a:rPr lang="en-US" dirty="0" err="1">
                <a:effectLst/>
              </a:rPr>
              <a:t>lstm</a:t>
            </a:r>
            <a:r>
              <a:rPr lang="en-US" dirty="0">
                <a:effectLst/>
              </a:rPr>
              <a:t> </a:t>
            </a:r>
            <a:r>
              <a:rPr lang="en-US" sz="1600" dirty="0">
                <a:effectLst/>
                <a:sym typeface="Wingdings" pitchFamily="2" charset="2"/>
              </a:rPr>
              <a:t> performance of </a:t>
            </a:r>
            <a:r>
              <a:rPr lang="en-US" sz="1600" b="1" dirty="0" err="1">
                <a:effectLst/>
                <a:sym typeface="Wingdings" pitchFamily="2" charset="2"/>
              </a:rPr>
              <a:t>lstm</a:t>
            </a:r>
            <a:r>
              <a:rPr lang="zh-TW" altLang="en-US" sz="1600" b="1" dirty="0">
                <a:effectLst/>
                <a:sym typeface="Wingdings" pitchFamily="2" charset="2"/>
              </a:rPr>
              <a:t> </a:t>
            </a:r>
            <a:r>
              <a:rPr lang="en-US" sz="1600" dirty="0">
                <a:sym typeface="Wingdings" pitchFamily="2" charset="2"/>
              </a:rPr>
              <a:t>is the best but take 5 times of the time in training</a:t>
            </a:r>
            <a:endParaRPr lang="en-US" sz="1600" dirty="0">
              <a:effectLst/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W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96111-A6D4-C2DC-2B2F-31F0BD174885}"/>
              </a:ext>
            </a:extLst>
          </p:cNvPr>
          <p:cNvSpPr txBox="1"/>
          <p:nvPr/>
        </p:nvSpPr>
        <p:spPr>
          <a:xfrm>
            <a:off x="492628" y="125464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2D5B03A-EA3D-0906-AA76-20927AF7E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3430" y="1685095"/>
            <a:ext cx="7023100" cy="3086100"/>
          </a:xfrm>
        </p:spPr>
      </p:pic>
    </p:spTree>
    <p:extLst>
      <p:ext uri="{BB962C8B-B14F-4D97-AF65-F5344CB8AC3E}">
        <p14:creationId xmlns:p14="http://schemas.microsoft.com/office/powerpoint/2010/main" val="721994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US" b="1" dirty="0"/>
              <a:t>Experiment 1 and 2 with </a:t>
            </a:r>
            <a:r>
              <a:rPr lang="en-US" b="1" dirty="0" err="1"/>
              <a:t>GraphSAGE</a:t>
            </a:r>
            <a:endParaRPr lang="en-T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12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0B32-F160-EF09-F6B3-E796CBC92447}"/>
              </a:ext>
            </a:extLst>
          </p:cNvPr>
          <p:cNvSpPr txBox="1"/>
          <p:nvPr/>
        </p:nvSpPr>
        <p:spPr>
          <a:xfrm>
            <a:off x="688622" y="1598614"/>
            <a:ext cx="1066517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</a:t>
            </a:r>
            <a:r>
              <a:rPr lang="en-TW" sz="2600" dirty="0"/>
              <a:t>otal: 25 epochs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>
                <a:effectLst/>
              </a:rPr>
              <a:t>ptimizer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AdamW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model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parameters</a:t>
            </a:r>
            <a:r>
              <a:rPr lang="en-US" sz="2000" dirty="0">
                <a:effectLst/>
              </a:rPr>
              <a:t>(),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lr</a:t>
            </a:r>
            <a:r>
              <a:rPr lang="en-US" sz="2000" b="1" dirty="0">
                <a:effectLst/>
              </a:rPr>
              <a:t>=</a:t>
            </a:r>
            <a:r>
              <a:rPr lang="en-US" sz="2000" dirty="0">
                <a:effectLst/>
              </a:rPr>
              <a:t>5e-4)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>
                <a:effectLst/>
              </a:rPr>
              <a:t>riterion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nn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CrossEntropyLoss</a:t>
            </a:r>
            <a:r>
              <a:rPr lang="en-US" sz="2000" dirty="0">
                <a:effectLst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Batch size =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All about </a:t>
            </a:r>
            <a:r>
              <a:rPr lang="en-TW" sz="2600" dirty="0">
                <a:solidFill>
                  <a:srgbClr val="FF0000"/>
                </a:solidFill>
              </a:rPr>
              <a:t>60~62%</a:t>
            </a:r>
            <a:r>
              <a:rPr lang="en-TW" sz="2600" dirty="0"/>
              <a:t> test accuracy </a:t>
            </a:r>
            <a:r>
              <a:rPr lang="en-TW" sz="2400" dirty="0">
                <a:sym typeface="Wingdings" pitchFamily="2" charset="2"/>
              </a:rPr>
              <a:t></a:t>
            </a:r>
            <a:r>
              <a:rPr lang="en-TW" sz="2600" dirty="0">
                <a:sym typeface="Wingdings" pitchFamily="2" charset="2"/>
              </a:rPr>
              <a:t> increase 20% compared to GAT</a:t>
            </a:r>
            <a:endParaRPr lang="en-TW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A</a:t>
            </a:r>
            <a:r>
              <a:rPr lang="en-TW" sz="2600" dirty="0"/>
              <a:t>ll secureBERT family  ≈ </a:t>
            </a:r>
            <a:r>
              <a:rPr lang="en-TW" sz="2600" dirty="0">
                <a:solidFill>
                  <a:srgbClr val="FF0000"/>
                </a:solidFill>
              </a:rPr>
              <a:t>60% test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W" sz="2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Experiment 1 and 2 have similar performance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sz="2400" dirty="0">
                <a:sym typeface="Wingdings" pitchFamily="2" charset="2"/>
              </a:rPr>
              <a:t>since benign only has 1000 graph </a:t>
            </a:r>
            <a:r>
              <a:rPr lang="en-TW" sz="2200" dirty="0">
                <a:sym typeface="Wingdings" pitchFamily="2" charset="2"/>
              </a:rPr>
              <a:t></a:t>
            </a:r>
            <a:r>
              <a:rPr lang="en-TW" sz="2400" dirty="0">
                <a:sym typeface="Wingdings" pitchFamily="2" charset="2"/>
              </a:rPr>
              <a:t> kind of 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I</a:t>
            </a:r>
            <a:r>
              <a:rPr lang="en-TW" sz="2400" dirty="0">
                <a:sym typeface="Wingdings" pitchFamily="2" charset="2"/>
              </a:rPr>
              <a:t>f we make the benign graph much more than AP(real data) </a:t>
            </a:r>
            <a:r>
              <a:rPr lang="en-TW" sz="2200" dirty="0">
                <a:sym typeface="Wingdings" pitchFamily="2" charset="2"/>
              </a:rPr>
              <a:t></a:t>
            </a:r>
            <a:r>
              <a:rPr lang="en-TW" sz="2400" dirty="0">
                <a:sym typeface="Wingdings" pitchFamily="2" charset="2"/>
              </a:rPr>
              <a:t> imbalance</a:t>
            </a:r>
            <a:endParaRPr lang="en-TW" sz="2400" dirty="0"/>
          </a:p>
        </p:txBody>
      </p:sp>
    </p:spTree>
    <p:extLst>
      <p:ext uri="{BB962C8B-B14F-4D97-AF65-F5344CB8AC3E}">
        <p14:creationId xmlns:p14="http://schemas.microsoft.com/office/powerpoint/2010/main" val="3918806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500931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57859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86444"/>
            <a:ext cx="10515600" cy="1325563"/>
          </a:xfrm>
        </p:spPr>
        <p:txBody>
          <a:bodyPr/>
          <a:lstStyle/>
          <a:p>
            <a:r>
              <a:rPr lang="en-TW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14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68797-CB82-0116-07DD-1366D6F7C47E}"/>
              </a:ext>
            </a:extLst>
          </p:cNvPr>
          <p:cNvSpPr txBox="1"/>
          <p:nvPr/>
        </p:nvSpPr>
        <p:spPr>
          <a:xfrm>
            <a:off x="513227" y="1213008"/>
            <a:ext cx="113126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TW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3: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C</a:t>
            </a:r>
            <a:r>
              <a:rPr lang="en-TW" sz="2600" dirty="0"/>
              <a:t>onsider the </a:t>
            </a:r>
            <a:r>
              <a:rPr lang="en-TW" sz="2600" b="1" dirty="0"/>
              <a:t>neighbor</a:t>
            </a:r>
            <a:r>
              <a:rPr lang="en-TW" sz="2600" dirty="0"/>
              <a:t> benign nodes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Edge classification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TW" sz="2000" dirty="0"/>
              <a:t>I think it’s more like an triplet classification?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Given a graph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600" dirty="0">
                <a:sym typeface="Wingdings" pitchFamily="2" charset="2"/>
              </a:rPr>
              <a:t> label the triplets</a:t>
            </a:r>
          </a:p>
          <a:p>
            <a:pPr lvl="1"/>
            <a:r>
              <a:rPr lang="en-US" sz="2600" dirty="0">
                <a:sym typeface="Wingdings" pitchFamily="2" charset="2"/>
              </a:rPr>
              <a:t>	with the benign or the specific AP</a:t>
            </a: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AB3FA-BB6B-E4C8-8145-FDEBB61D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012" y="1930400"/>
            <a:ext cx="4242867" cy="3312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F98B8-0069-83E5-49F9-BF1FDC1B0337}"/>
              </a:ext>
            </a:extLst>
          </p:cNvPr>
          <p:cNvSpPr txBox="1"/>
          <p:nvPr/>
        </p:nvSpPr>
        <p:spPr>
          <a:xfrm>
            <a:off x="7611533" y="305966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benign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8FDF4-AECB-8DDD-5292-1D64EE905306}"/>
              </a:ext>
            </a:extLst>
          </p:cNvPr>
          <p:cNvSpPr txBox="1"/>
          <p:nvPr/>
        </p:nvSpPr>
        <p:spPr>
          <a:xfrm>
            <a:off x="8915400" y="305966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T1003.001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B9C09D-CF06-58D7-C336-9DC96AE64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665" y="5306436"/>
            <a:ext cx="1840829" cy="714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12EDE4-BBB2-5F52-C986-9AA497FD07F6}"/>
              </a:ext>
            </a:extLst>
          </p:cNvPr>
          <p:cNvSpPr txBox="1"/>
          <p:nvPr/>
        </p:nvSpPr>
        <p:spPr>
          <a:xfrm>
            <a:off x="980121" y="4946572"/>
            <a:ext cx="15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Source txt file: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E84A1-D90E-EDA5-AFE9-371512DE776B}"/>
              </a:ext>
            </a:extLst>
          </p:cNvPr>
          <p:cNvSpPr txBox="1"/>
          <p:nvPr/>
        </p:nvSpPr>
        <p:spPr>
          <a:xfrm>
            <a:off x="3064038" y="5396607"/>
            <a:ext cx="2629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TW" dirty="0"/>
              <a:t> means attack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TW" dirty="0"/>
              <a:t> means benign</a:t>
            </a:r>
          </a:p>
        </p:txBody>
      </p:sp>
    </p:spTree>
    <p:extLst>
      <p:ext uri="{BB962C8B-B14F-4D97-AF65-F5344CB8AC3E}">
        <p14:creationId xmlns:p14="http://schemas.microsoft.com/office/powerpoint/2010/main" val="4062315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Experiment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15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0B32-F160-EF09-F6B3-E796CBC92447}"/>
              </a:ext>
            </a:extLst>
          </p:cNvPr>
          <p:cNvSpPr txBox="1"/>
          <p:nvPr/>
        </p:nvSpPr>
        <p:spPr>
          <a:xfrm>
            <a:off x="557160" y="1598614"/>
            <a:ext cx="106651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Concept: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U</a:t>
            </a:r>
            <a:r>
              <a:rPr lang="en-TW" sz="2400" dirty="0"/>
              <a:t>se the node embedding from the GraphSAGE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TW" sz="2400" dirty="0"/>
              <a:t>Concatenate with t</a:t>
            </a:r>
            <a:r>
              <a:rPr lang="en-US" sz="2400" dirty="0"/>
              <a:t>he</a:t>
            </a:r>
            <a:r>
              <a:rPr lang="en-TW" sz="2400" dirty="0"/>
              <a:t> edge embedding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Train</a:t>
            </a:r>
            <a:r>
              <a:rPr lang="en-TW" sz="2400" dirty="0"/>
              <a:t> the MLP model to do the triplet classification</a:t>
            </a:r>
          </a:p>
          <a:p>
            <a:pPr marL="457200" indent="-457200">
              <a:buFont typeface="+mj-lt"/>
              <a:buAutoNum type="arabicPeriod"/>
            </a:pPr>
            <a:endParaRPr lang="en-TW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45737-9BA7-7B26-7EB8-207076AD2DBF}"/>
              </a:ext>
            </a:extLst>
          </p:cNvPr>
          <p:cNvSpPr txBox="1"/>
          <p:nvPr/>
        </p:nvSpPr>
        <p:spPr>
          <a:xfrm>
            <a:off x="557160" y="3620733"/>
            <a:ext cx="10665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Current Difficulty: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Format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96011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16</a:t>
            </a:fld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76CD4-2412-20C9-A847-517591964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65" y="2036712"/>
            <a:ext cx="11165546" cy="1155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2D921C-A9CB-24FE-E74B-BC7389A8B502}"/>
              </a:ext>
            </a:extLst>
          </p:cNvPr>
          <p:cNvSpPr txBox="1"/>
          <p:nvPr/>
        </p:nvSpPr>
        <p:spPr>
          <a:xfrm>
            <a:off x="513227" y="1570052"/>
            <a:ext cx="42805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600" dirty="0"/>
              <a:t>Format in experiment 1 and 2: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77146-471B-5957-1EEA-D62D2D8B6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66" y="4494896"/>
            <a:ext cx="11165546" cy="7372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DC7B7C-DB49-328A-A245-582B9C5CF8A5}"/>
              </a:ext>
            </a:extLst>
          </p:cNvPr>
          <p:cNvSpPr txBox="1"/>
          <p:nvPr/>
        </p:nvSpPr>
        <p:spPr>
          <a:xfrm>
            <a:off x="513227" y="4033379"/>
            <a:ext cx="34518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600" dirty="0"/>
              <a:t>Format in experiment 3: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021861-8DCC-0B20-A16E-2D5875ABCE35}"/>
              </a:ext>
            </a:extLst>
          </p:cNvPr>
          <p:cNvSpPr txBox="1"/>
          <p:nvPr/>
        </p:nvSpPr>
        <p:spPr>
          <a:xfrm>
            <a:off x="563911" y="5327400"/>
            <a:ext cx="4841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From graph classification to </a:t>
            </a:r>
            <a:r>
              <a:rPr lang="en-TW" b="1" dirty="0"/>
              <a:t>edge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# of labels = # of triplets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E7A76E17-1AAB-6819-054E-851F3F8D0208}"/>
              </a:ext>
            </a:extLst>
          </p:cNvPr>
          <p:cNvSpPr/>
          <p:nvPr/>
        </p:nvSpPr>
        <p:spPr>
          <a:xfrm>
            <a:off x="5354939" y="3504321"/>
            <a:ext cx="537882" cy="58572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0681E4-0CBE-A2B2-E3F2-C46CEBBD2D88}"/>
              </a:ext>
            </a:extLst>
          </p:cNvPr>
          <p:cNvSpPr txBox="1"/>
          <p:nvPr/>
        </p:nvSpPr>
        <p:spPr>
          <a:xfrm>
            <a:off x="563911" y="5973731"/>
            <a:ext cx="760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>
                <a:solidFill>
                  <a:srgbClr val="FF0000"/>
                </a:solidFill>
              </a:rPr>
              <a:t>Haven’t successfully trained </a:t>
            </a:r>
            <a:r>
              <a:rPr lang="en-TW" sz="16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# of labels of each data(graph) are different</a:t>
            </a:r>
            <a:endParaRPr lang="en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39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Official Edge Classification Sample of DGL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17</a:t>
            </a:fld>
            <a:endParaRPr lang="en-T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C6F896-DB08-C435-4C5F-B88D91A4C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84" y="1594998"/>
            <a:ext cx="6833399" cy="1966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A1A125-9E50-BA1B-2FA0-86DA285D1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85" y="3773899"/>
            <a:ext cx="6833399" cy="258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43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Official Edge Classification Sample of DGL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18</a:t>
            </a:fld>
            <a:endParaRPr lang="en-TW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5B8157-A342-D7C6-04B9-A85941A37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78" y="4215734"/>
            <a:ext cx="7915822" cy="21406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C5604C-A03A-F42B-95BE-C0E5DA0F6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78" y="1767820"/>
            <a:ext cx="6100469" cy="222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49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Official Edge Classification Sample of DGL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19</a:t>
            </a:fld>
            <a:endParaRPr lang="en-TW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45737-9BA7-7B26-7EB8-207076AD2DBF}"/>
              </a:ext>
            </a:extLst>
          </p:cNvPr>
          <p:cNvSpPr txBox="1"/>
          <p:nvPr/>
        </p:nvSpPr>
        <p:spPr>
          <a:xfrm>
            <a:off x="823467" y="5812223"/>
            <a:ext cx="1066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result seems to be not suitable for our task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A336B-35A4-0D8C-76C0-F5A05A9F1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67" y="1598614"/>
            <a:ext cx="5272533" cy="3550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13BD7A-FEA2-34B9-CEC8-2B2D934CA6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1886" b="1834"/>
          <a:stretch/>
        </p:blipFill>
        <p:spPr>
          <a:xfrm>
            <a:off x="8318957" y="1561528"/>
            <a:ext cx="1631867" cy="3485601"/>
          </a:xfrm>
          <a:prstGeom prst="rect">
            <a:avLst/>
          </a:prstGeom>
        </p:spPr>
      </p:pic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0411E483-F176-5A83-613C-ECE519061A4F}"/>
              </a:ext>
            </a:extLst>
          </p:cNvPr>
          <p:cNvSpPr/>
          <p:nvPr/>
        </p:nvSpPr>
        <p:spPr>
          <a:xfrm>
            <a:off x="6373532" y="3136420"/>
            <a:ext cx="1192306" cy="475130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D20D1-06C7-7870-64A4-3818D2C0BAB0}"/>
              </a:ext>
            </a:extLst>
          </p:cNvPr>
          <p:cNvSpPr txBox="1"/>
          <p:nvPr/>
        </p:nvSpPr>
        <p:spPr>
          <a:xfrm>
            <a:off x="760714" y="5154470"/>
            <a:ext cx="1821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Shape: [500]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F782FC-01EE-4B3E-34C9-A6E4821660D3}"/>
              </a:ext>
            </a:extLst>
          </p:cNvPr>
          <p:cNvSpPr txBox="1"/>
          <p:nvPr/>
        </p:nvSpPr>
        <p:spPr>
          <a:xfrm>
            <a:off x="9505691" y="4841580"/>
            <a:ext cx="1821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Shape: [500, 1]</a:t>
            </a:r>
          </a:p>
        </p:txBody>
      </p:sp>
    </p:spTree>
    <p:extLst>
      <p:ext uri="{BB962C8B-B14F-4D97-AF65-F5344CB8AC3E}">
        <p14:creationId xmlns:p14="http://schemas.microsoft.com/office/powerpoint/2010/main" val="1791178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9673-87E3-F155-70D6-C4176996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136525"/>
            <a:ext cx="10515600" cy="1325563"/>
          </a:xfrm>
        </p:spPr>
        <p:txBody>
          <a:bodyPr/>
          <a:lstStyle/>
          <a:p>
            <a:r>
              <a:rPr lang="en-TW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7F4C-A696-D3C3-AB2B-F5D8B5959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689336" cy="50301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TW" b="1" dirty="0"/>
              <a:t>Experiment 1 and 2</a:t>
            </a:r>
          </a:p>
          <a:p>
            <a:pPr lvl="1">
              <a:lnSpc>
                <a:spcPct val="110000"/>
              </a:lnSpc>
            </a:pPr>
            <a:r>
              <a:rPr lang="en-TW" b="1" dirty="0"/>
              <a:t>Experiment 3</a:t>
            </a:r>
          </a:p>
          <a:p>
            <a:pPr lvl="1">
              <a:lnSpc>
                <a:spcPct val="110000"/>
              </a:lnSpc>
            </a:pPr>
            <a:endParaRPr lang="en-TW" b="1" dirty="0"/>
          </a:p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  <a:p>
            <a:pPr>
              <a:lnSpc>
                <a:spcPct val="110000"/>
              </a:lnSpc>
            </a:pPr>
            <a:endParaRPr lang="en-TW" dirty="0"/>
          </a:p>
          <a:p>
            <a:pPr>
              <a:lnSpc>
                <a:spcPct val="110000"/>
              </a:lnSpc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CDC4-2B6D-0898-DA05-1922018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948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6037"/>
            <a:ext cx="9144000" cy="238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TW" b="1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3544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319088"/>
            <a:ext cx="10515600" cy="1325563"/>
          </a:xfrm>
        </p:spPr>
        <p:txBody>
          <a:bodyPr/>
          <a:lstStyle/>
          <a:p>
            <a:r>
              <a:rPr lang="en-TW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78" y="1888595"/>
            <a:ext cx="10800644" cy="48328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b="1" dirty="0"/>
              <a:t>GNN</a:t>
            </a:r>
          </a:p>
          <a:p>
            <a:pPr lvl="1">
              <a:lnSpc>
                <a:spcPct val="110000"/>
              </a:lnSpc>
            </a:pPr>
            <a:r>
              <a:rPr lang="en-TW" dirty="0"/>
              <a:t>Successfully</a:t>
            </a:r>
            <a:r>
              <a:rPr lang="zh-TW" altLang="en-US" dirty="0"/>
              <a:t> </a:t>
            </a:r>
            <a:r>
              <a:rPr lang="en-US" altLang="zh-TW" dirty="0"/>
              <a:t>r</a:t>
            </a:r>
            <a:r>
              <a:rPr lang="en-TW" dirty="0"/>
              <a:t>un the experiment 3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</a:t>
            </a:r>
            <a:r>
              <a:rPr lang="en-TW" dirty="0"/>
              <a:t>mprove t</a:t>
            </a:r>
            <a:r>
              <a:rPr lang="en-US" dirty="0"/>
              <a:t>he</a:t>
            </a:r>
            <a:r>
              <a:rPr lang="en-TW" dirty="0"/>
              <a:t> performance of the model (if available)</a:t>
            </a:r>
          </a:p>
          <a:p>
            <a:pPr marL="0" indent="0">
              <a:lnSpc>
                <a:spcPct val="110000"/>
              </a:lnSpc>
              <a:buNone/>
            </a:pP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119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22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Thanks!!</a:t>
            </a:r>
          </a:p>
        </p:txBody>
      </p:sp>
    </p:spTree>
    <p:extLst>
      <p:ext uri="{BB962C8B-B14F-4D97-AF65-F5344CB8AC3E}">
        <p14:creationId xmlns:p14="http://schemas.microsoft.com/office/powerpoint/2010/main" val="287201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23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4970"/>
            <a:ext cx="9144000" cy="2387600"/>
          </a:xfrm>
        </p:spPr>
        <p:txBody>
          <a:bodyPr/>
          <a:lstStyle/>
          <a:p>
            <a:r>
              <a:rPr lang="en-TW" b="1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80661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97907"/>
            <a:ext cx="10515600" cy="1325563"/>
          </a:xfrm>
        </p:spPr>
        <p:txBody>
          <a:bodyPr/>
          <a:lstStyle/>
          <a:p>
            <a:r>
              <a:rPr lang="en-TW" b="1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78" y="1608814"/>
            <a:ext cx="10800644" cy="483288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3"/>
              </a:rPr>
              <a:t>https://zhuanlan.zhihu.com/p/107737824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4"/>
              </a:rPr>
              <a:t>https://zhuanlan.zhihu.com/p/315800604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5"/>
              </a:rPr>
              <a:t>https://blog.csdn.net/uncle_ll/article/details/82778750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6"/>
              </a:rPr>
              <a:t>https://docs.dgl.ai/en/1.1.x/guide_cn/minibatch-edge.html#guide-cn-minibatch-edge-classification-sampler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7"/>
              </a:rPr>
              <a:t>https://docs.dgl.ai/en/0.8.x/generated/dgl.nn.pytorch.conv.SAGEConv.html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8"/>
              </a:rPr>
              <a:t>https://docs.dgl.ai/en/0.8.x/generated/dgl.nn.pytorch.conv.GATConv.html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hlinkClick r:id="rId9"/>
              </a:rPr>
              <a:t>https://www.modb.pro/db/111133</a:t>
            </a:r>
            <a:r>
              <a:rPr lang="en-US" sz="20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/>
          </a:p>
          <a:p>
            <a:pPr marL="0" indent="0">
              <a:lnSpc>
                <a:spcPct val="110000"/>
              </a:lnSpc>
              <a:buNone/>
            </a:pPr>
            <a:endParaRPr lang="en-TW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54880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US" b="1" dirty="0"/>
              <a:t>Experiment 3</a:t>
            </a:r>
            <a:endParaRPr lang="en-T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25</a:t>
            </a:fld>
            <a:endParaRPr lang="en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6EFA7-9B5D-74A8-C2FC-6CA82CAEC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947208"/>
            <a:ext cx="5676900" cy="901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B82E1E-AF62-CE9F-6F52-493EE50C4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809" y="2531408"/>
            <a:ext cx="4457700" cy="31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B6EC21-355C-01C7-DCE3-0CF8F4B45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309" y="3197502"/>
            <a:ext cx="6045200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236D38-BAED-8A38-CA5A-891761C6F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3781702"/>
            <a:ext cx="3657600" cy="254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B95D37-307E-0522-62C2-A699E7311E0F}"/>
              </a:ext>
            </a:extLst>
          </p:cNvPr>
          <p:cNvSpPr txBox="1"/>
          <p:nvPr/>
        </p:nvSpPr>
        <p:spPr>
          <a:xfrm>
            <a:off x="688622" y="3781702"/>
            <a:ext cx="1066517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</a:t>
            </a:r>
            <a:r>
              <a:rPr lang="en-TW" sz="2600" dirty="0"/>
              <a:t>otal: 25 epochs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>
                <a:effectLst/>
              </a:rPr>
              <a:t>ptimizer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AdamW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model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parameters</a:t>
            </a:r>
            <a:r>
              <a:rPr lang="en-US" sz="2000" dirty="0">
                <a:effectLst/>
              </a:rPr>
              <a:t>(),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lr</a:t>
            </a:r>
            <a:r>
              <a:rPr lang="en-US" sz="2000" b="1" dirty="0">
                <a:effectLst/>
              </a:rPr>
              <a:t>=</a:t>
            </a:r>
            <a:r>
              <a:rPr lang="en-US" sz="2000" dirty="0">
                <a:effectLst/>
              </a:rPr>
              <a:t>5e-4)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>
                <a:effectLst/>
              </a:rPr>
              <a:t>riterion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nn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CrossEntropyLoss</a:t>
            </a:r>
            <a:r>
              <a:rPr lang="en-US" sz="2000" dirty="0">
                <a:effectLst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Batch size = </a:t>
            </a:r>
            <a:r>
              <a:rPr lang="en-US" altLang="zh-TW" sz="2000" dirty="0"/>
              <a:t>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9677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492465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Graph Convolutional Network - GCN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78796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68" y="89416"/>
            <a:ext cx="10515600" cy="1325563"/>
          </a:xfrm>
        </p:spPr>
        <p:txBody>
          <a:bodyPr/>
          <a:lstStyle/>
          <a:p>
            <a:r>
              <a:rPr lang="en-TW" b="1" dirty="0"/>
              <a:t>Graph Convolutional Network - GCN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27</a:t>
            </a:fld>
            <a:endParaRPr lang="en-TW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075D65-603F-E7BD-FF0A-E28275FB4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8717" r="-802"/>
          <a:stretch/>
        </p:blipFill>
        <p:spPr>
          <a:xfrm>
            <a:off x="6390975" y="2904613"/>
            <a:ext cx="4642785" cy="181284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D493DF-B104-2035-8CD7-9859B3500D0C}"/>
              </a:ext>
            </a:extLst>
          </p:cNvPr>
          <p:cNvSpPr txBox="1"/>
          <p:nvPr/>
        </p:nvSpPr>
        <p:spPr>
          <a:xfrm>
            <a:off x="709757" y="137775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1A12C0-2602-E5B4-8576-C720FB9E8447}"/>
              </a:ext>
            </a:extLst>
          </p:cNvPr>
          <p:cNvSpPr txBox="1"/>
          <p:nvPr/>
        </p:nvSpPr>
        <p:spPr>
          <a:xfrm>
            <a:off x="6283399" y="1342175"/>
            <a:ext cx="82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Result: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D95ADF-1DB1-CF1A-7B38-B4DED6AA3FE2}"/>
              </a:ext>
            </a:extLst>
          </p:cNvPr>
          <p:cNvSpPr txBox="1"/>
          <p:nvPr/>
        </p:nvSpPr>
        <p:spPr>
          <a:xfrm>
            <a:off x="787680" y="4481862"/>
            <a:ext cx="3646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the </a:t>
            </a:r>
            <a:r>
              <a:rPr lang="en-TW" b="1" dirty="0"/>
              <a:t>old</a:t>
            </a:r>
            <a:r>
              <a:rPr lang="en-TW" dirty="0"/>
              <a:t> verison of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Use </a:t>
            </a:r>
            <a:r>
              <a:rPr lang="en-TW" b="1" dirty="0"/>
              <a:t>DGL</a:t>
            </a:r>
            <a:r>
              <a:rPr lang="en-TW" dirty="0"/>
              <a:t> to be our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DGL d</a:t>
            </a:r>
            <a:r>
              <a:rPr lang="en-TW" dirty="0"/>
              <a:t>ata format: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57EE74-8DFB-BD2B-AEEC-4E638001D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80" y="1828699"/>
            <a:ext cx="5340360" cy="257810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3C01F5AC-DBC1-6FBD-403E-69E9F481E06E}"/>
              </a:ext>
            </a:extLst>
          </p:cNvPr>
          <p:cNvSpPr/>
          <p:nvPr/>
        </p:nvSpPr>
        <p:spPr>
          <a:xfrm>
            <a:off x="1379032" y="2208928"/>
            <a:ext cx="2756647" cy="219327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D69830F-596E-1291-E501-39B14D8B0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919" y="5435622"/>
            <a:ext cx="9670835" cy="12201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0806CC1-35A7-5B5B-031D-6D78F04D5AEF}"/>
              </a:ext>
            </a:extLst>
          </p:cNvPr>
          <p:cNvSpPr txBox="1"/>
          <p:nvPr/>
        </p:nvSpPr>
        <p:spPr>
          <a:xfrm>
            <a:off x="6390975" y="4710462"/>
            <a:ext cx="508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GAT applied on the old data has the similar result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0EAF99B-3460-2F10-E1F6-BF9E8D3FE5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974" y="1763376"/>
            <a:ext cx="4642785" cy="1089368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C6C6D121-95AE-DC20-F0B8-386109DBACAE}"/>
              </a:ext>
            </a:extLst>
          </p:cNvPr>
          <p:cNvSpPr/>
          <p:nvPr/>
        </p:nvSpPr>
        <p:spPr>
          <a:xfrm>
            <a:off x="6390974" y="2318591"/>
            <a:ext cx="607234" cy="98544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27286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28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89D94C-6796-FFAC-888D-5EC2B2407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64676" y="-328064"/>
            <a:ext cx="9144000" cy="2387600"/>
          </a:xfrm>
        </p:spPr>
        <p:txBody>
          <a:bodyPr/>
          <a:lstStyle/>
          <a:p>
            <a:r>
              <a:rPr lang="en-TW" b="1" dirty="0"/>
              <a:t>Appendix</a:t>
            </a:r>
            <a:br>
              <a:rPr lang="en-TW" dirty="0"/>
            </a:br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B9031-7499-0304-FF13-6304A170C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72" y="1432254"/>
            <a:ext cx="76962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20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1D5D-BC21-FE6C-199A-114DD8A9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89" y="1492465"/>
            <a:ext cx="10079421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TW" sz="4800" b="1" dirty="0"/>
              <a:t>Experiment 1 and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D631-FD05-0882-9331-7401BF9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59872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86444"/>
            <a:ext cx="10515600" cy="1325563"/>
          </a:xfrm>
        </p:spPr>
        <p:txBody>
          <a:bodyPr/>
          <a:lstStyle/>
          <a:p>
            <a:r>
              <a:rPr lang="en-TW" b="1" dirty="0"/>
              <a:t>Experiment 1 and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4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68797-CB82-0116-07DD-1366D6F7C47E}"/>
              </a:ext>
            </a:extLst>
          </p:cNvPr>
          <p:cNvSpPr txBox="1"/>
          <p:nvPr/>
        </p:nvSpPr>
        <p:spPr>
          <a:xfrm>
            <a:off x="513227" y="1582340"/>
            <a:ext cx="113126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1: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Dataset is 165 A</a:t>
            </a:r>
            <a:r>
              <a:rPr lang="en-US" sz="2600" dirty="0"/>
              <a:t>Ps with 11 versions of embedding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Graph classification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TW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TW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TW" sz="2600" b="1" dirty="0"/>
              <a:t>Experiment 2: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TW" sz="2600" dirty="0"/>
              <a:t>Experiment 1 + </a:t>
            </a:r>
            <a:r>
              <a:rPr lang="en-TW" sz="2600" b="1" dirty="0"/>
              <a:t>benign</a:t>
            </a:r>
            <a:r>
              <a:rPr lang="en-TW" sz="2600" dirty="0"/>
              <a:t> data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B</a:t>
            </a:r>
            <a:r>
              <a:rPr lang="en-TW" sz="2600" dirty="0"/>
              <a:t>enign made from benign.txt </a:t>
            </a:r>
            <a:r>
              <a:rPr lang="en-TW" sz="2400" dirty="0">
                <a:sym typeface="Wingdings" pitchFamily="2" charset="2"/>
              </a:rPr>
              <a:t></a:t>
            </a:r>
            <a:r>
              <a:rPr lang="en-TW" sz="2600" dirty="0">
                <a:sym typeface="Wingdings" pitchFamily="2" charset="2"/>
              </a:rPr>
              <a:t> 1000 graphs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Graph classification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15BC5-8938-0C42-0EA5-613D3319E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991" y="2769773"/>
            <a:ext cx="3985792" cy="3046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769469-3AD5-0818-9290-EDD64F56E630}"/>
              </a:ext>
            </a:extLst>
          </p:cNvPr>
          <p:cNvSpPr txBox="1"/>
          <p:nvPr/>
        </p:nvSpPr>
        <p:spPr>
          <a:xfrm>
            <a:off x="9722563" y="5716846"/>
            <a:ext cx="2226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(S</a:t>
            </a:r>
            <a:r>
              <a:rPr lang="en-TW" sz="1000" dirty="0"/>
              <a:t>maple of the graph in exp1 and exp2)</a:t>
            </a:r>
          </a:p>
        </p:txBody>
      </p:sp>
    </p:spTree>
    <p:extLst>
      <p:ext uri="{BB962C8B-B14F-4D97-AF65-F5344CB8AC3E}">
        <p14:creationId xmlns:p14="http://schemas.microsoft.com/office/powerpoint/2010/main" val="3105415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TW" b="1" dirty="0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5</a:t>
            </a:fld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76CD4-2412-20C9-A847-517591964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6" y="2032764"/>
            <a:ext cx="11165546" cy="1155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2D921C-A9CB-24FE-E74B-BC7389A8B502}"/>
              </a:ext>
            </a:extLst>
          </p:cNvPr>
          <p:cNvSpPr txBox="1"/>
          <p:nvPr/>
        </p:nvSpPr>
        <p:spPr>
          <a:xfrm>
            <a:off x="513227" y="1570052"/>
            <a:ext cx="12526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600" dirty="0"/>
              <a:t>Format: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1B876-7712-9D3A-CFA2-BAEED231D9CB}"/>
              </a:ext>
            </a:extLst>
          </p:cNvPr>
          <p:cNvSpPr txBox="1"/>
          <p:nvPr/>
        </p:nvSpPr>
        <p:spPr>
          <a:xfrm>
            <a:off x="617084" y="3359496"/>
            <a:ext cx="1041778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Have 165 APs, each AP has 1000 variation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nodes are different but relations are same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0~99 test, 100~199 validation, 200~999 train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1:1:8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Use transR_50, transE_50, transH_50, secureBERT… as embedding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b="1" dirty="0">
                <a:sym typeface="Wingdings" pitchFamily="2" charset="2"/>
              </a:rPr>
              <a:t>11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ym typeface="Wingdings" pitchFamily="2" charset="2"/>
              </a:rPr>
              <a:t>secureBERT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200" dirty="0">
                <a:sym typeface="Wingdings" pitchFamily="2" charset="2"/>
              </a:rPr>
              <a:t> dimension = 250, 150, 100, 50 </a:t>
            </a: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066A88-BDDF-D6FB-151C-49F4C84D8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62" y="5290390"/>
            <a:ext cx="5115838" cy="54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62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US" b="1" dirty="0"/>
              <a:t>Dataset</a:t>
            </a:r>
            <a:endParaRPr lang="en-T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6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0B32-F160-EF09-F6B3-E796CBC92447}"/>
              </a:ext>
            </a:extLst>
          </p:cNvPr>
          <p:cNvSpPr txBox="1"/>
          <p:nvPr/>
        </p:nvSpPr>
        <p:spPr>
          <a:xfrm>
            <a:off x="575493" y="1598614"/>
            <a:ext cx="1066517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itchFamily="2" charset="2"/>
              </a:rPr>
              <a:t>Benign graphs for experiment 2:</a:t>
            </a:r>
          </a:p>
          <a:p>
            <a:pPr lvl="1"/>
            <a:r>
              <a:rPr lang="en-US" sz="2200" dirty="0">
                <a:sym typeface="Wingdings" pitchFamily="2" charset="2"/>
              </a:rPr>
              <a:t>1. 400: Leaf nodes + their source nodes</a:t>
            </a:r>
          </a:p>
          <a:p>
            <a:pPr lvl="1"/>
            <a:r>
              <a:rPr lang="en-US" sz="2200" dirty="0">
                <a:sym typeface="Wingdings" pitchFamily="2" charset="2"/>
              </a:rPr>
              <a:t>2. 300: Leaf nodes + their source nodes with source nodes’ neighbor nodes</a:t>
            </a:r>
          </a:p>
          <a:p>
            <a:pPr lvl="1"/>
            <a:r>
              <a:rPr lang="en-US" sz="2200" dirty="0">
                <a:sym typeface="Wingdings" pitchFamily="2" charset="2"/>
              </a:rPr>
              <a:t>3. 200: Leaf nodes + their 2 layer source nodes</a:t>
            </a:r>
          </a:p>
          <a:p>
            <a:pPr lvl="1"/>
            <a:r>
              <a:rPr lang="en-US" sz="2200" dirty="0">
                <a:sym typeface="Wingdings" pitchFamily="2" charset="2"/>
              </a:rPr>
              <a:t>4. 100: Leaf nodes + their 2 layer source nodes with source nodes’ neighbor nodes</a:t>
            </a:r>
            <a:endParaRPr lang="en-TW" sz="2200" dirty="0">
              <a:sym typeface="Wingdings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D83D09-4B57-7659-0B2E-929525C3B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5448"/>
            <a:ext cx="910737" cy="5018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F5AFA5-33D0-ED91-27E6-47BA4AC72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281" y="2722695"/>
            <a:ext cx="1206500" cy="452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7EACA9-BBD5-EC68-7FA6-F67D46ED6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9234" y="1873335"/>
            <a:ext cx="910737" cy="8279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BDCADF-C08B-81FA-9B21-61B000B43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9971" y="2953286"/>
            <a:ext cx="1051174" cy="95142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6DA30A3-800A-4837-65FA-A0D5F4391761}"/>
              </a:ext>
            </a:extLst>
          </p:cNvPr>
          <p:cNvSpPr/>
          <p:nvPr/>
        </p:nvSpPr>
        <p:spPr>
          <a:xfrm>
            <a:off x="9782617" y="2455284"/>
            <a:ext cx="194119" cy="1948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B288B5-1670-6BF1-6D2D-31B51A5D0098}"/>
              </a:ext>
            </a:extLst>
          </p:cNvPr>
          <p:cNvSpPr/>
          <p:nvPr/>
        </p:nvSpPr>
        <p:spPr>
          <a:xfrm>
            <a:off x="10856508" y="3703267"/>
            <a:ext cx="122191" cy="1235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8362F0-36D6-098E-57F6-28B19C5EEF4E}"/>
              </a:ext>
            </a:extLst>
          </p:cNvPr>
          <p:cNvSpPr/>
          <p:nvPr/>
        </p:nvSpPr>
        <p:spPr>
          <a:xfrm>
            <a:off x="6649403" y="2193636"/>
            <a:ext cx="194742" cy="174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1608E-A5AC-9B55-AE60-AB6FE8850DCE}"/>
              </a:ext>
            </a:extLst>
          </p:cNvPr>
          <p:cNvSpPr/>
          <p:nvPr/>
        </p:nvSpPr>
        <p:spPr>
          <a:xfrm>
            <a:off x="7379527" y="2904678"/>
            <a:ext cx="211872" cy="1930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55D3E-DE78-719B-8D64-50829A901F69}"/>
              </a:ext>
            </a:extLst>
          </p:cNvPr>
          <p:cNvSpPr txBox="1"/>
          <p:nvPr/>
        </p:nvSpPr>
        <p:spPr>
          <a:xfrm>
            <a:off x="1106897" y="3698853"/>
            <a:ext cx="6599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For version 2 and 4 graphs: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dirty="0"/>
              <a:t>Constrain the # of relation between the s</a:t>
            </a:r>
            <a:r>
              <a:rPr lang="en-US" dirty="0"/>
              <a:t>am</a:t>
            </a:r>
            <a:r>
              <a:rPr lang="en-TW" dirty="0"/>
              <a:t>e nodes within 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TW" dirty="0"/>
              <a:t>onstrain the # of the triplets in t</a:t>
            </a:r>
            <a:r>
              <a:rPr lang="en-US" dirty="0"/>
              <a:t>he</a:t>
            </a:r>
            <a:r>
              <a:rPr lang="en-TW" dirty="0"/>
              <a:t> graph within 32</a:t>
            </a:r>
          </a:p>
        </p:txBody>
      </p:sp>
    </p:spTree>
    <p:extLst>
      <p:ext uri="{BB962C8B-B14F-4D97-AF65-F5344CB8AC3E}">
        <p14:creationId xmlns:p14="http://schemas.microsoft.com/office/powerpoint/2010/main" val="3785417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97907"/>
            <a:ext cx="10515600" cy="1325563"/>
          </a:xfrm>
        </p:spPr>
        <p:txBody>
          <a:bodyPr/>
          <a:lstStyle/>
          <a:p>
            <a:r>
              <a:rPr lang="en-US" b="1" dirty="0"/>
              <a:t>Experiment 1 and 2</a:t>
            </a:r>
            <a:endParaRPr lang="en-T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74B-6281-327F-44E6-1E41A778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693" y="2502756"/>
            <a:ext cx="9882011" cy="6708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L</a:t>
            </a:r>
            <a:r>
              <a:rPr lang="en-TW" sz="2400" dirty="0"/>
              <a:t>og file: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7</a:t>
            </a:fld>
            <a:endParaRPr lang="en-T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0356FE-854E-60A6-BBAC-6134D735B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57" y="4498680"/>
            <a:ext cx="7772400" cy="177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6C5E16-93A8-341A-F4B1-C7BEDFBF9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58" y="2970398"/>
            <a:ext cx="10665336" cy="106064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59EB5ED-6953-BF30-951E-799FD1F59C2A}"/>
              </a:ext>
            </a:extLst>
          </p:cNvPr>
          <p:cNvSpPr txBox="1">
            <a:spLocks/>
          </p:cNvSpPr>
          <p:nvPr/>
        </p:nvSpPr>
        <p:spPr>
          <a:xfrm>
            <a:off x="691692" y="4043568"/>
            <a:ext cx="9882011" cy="670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C</a:t>
            </a:r>
            <a:r>
              <a:rPr lang="en-TW" sz="2400" dirty="0"/>
              <a:t>lassification report: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3F7BB5-EDE3-5690-9E43-0DC20C3EB457}"/>
              </a:ext>
            </a:extLst>
          </p:cNvPr>
          <p:cNvSpPr txBox="1"/>
          <p:nvPr/>
        </p:nvSpPr>
        <p:spPr>
          <a:xfrm>
            <a:off x="8770557" y="5228310"/>
            <a:ext cx="2903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TW" dirty="0"/>
              <a:t>imilar with the MLP, RNN:</a:t>
            </a:r>
          </a:p>
          <a:p>
            <a:r>
              <a:rPr lang="en-TW" dirty="0"/>
              <a:t>Can barely predict the graph </a:t>
            </a:r>
          </a:p>
          <a:p>
            <a:r>
              <a:rPr lang="en-TW" dirty="0"/>
              <a:t>with only one triplet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C61488-D386-7639-4262-C2AE9F60B78F}"/>
              </a:ext>
            </a:extLst>
          </p:cNvPr>
          <p:cNvSpPr txBox="1">
            <a:spLocks/>
          </p:cNvSpPr>
          <p:nvPr/>
        </p:nvSpPr>
        <p:spPr>
          <a:xfrm>
            <a:off x="691692" y="1364020"/>
            <a:ext cx="9882011" cy="670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</a:t>
            </a:r>
            <a:r>
              <a:rPr lang="en-TW" sz="2400" dirty="0"/>
              <a:t>ecord the training message in a </a:t>
            </a:r>
            <a:r>
              <a:rPr lang="en-TW" sz="2400" b="1" dirty="0"/>
              <a:t>log</a:t>
            </a:r>
            <a:r>
              <a:rPr lang="en-TW" sz="2400" dirty="0"/>
              <a:t> </a:t>
            </a:r>
            <a:r>
              <a:rPr lang="en-TW" sz="2400" b="1" dirty="0"/>
              <a:t>file</a:t>
            </a:r>
          </a:p>
          <a:p>
            <a:r>
              <a:rPr lang="en-TW" sz="2400" dirty="0"/>
              <a:t>Also record the </a:t>
            </a:r>
            <a:r>
              <a:rPr lang="en-TW" sz="2400" b="1" dirty="0"/>
              <a:t>classification</a:t>
            </a:r>
            <a:r>
              <a:rPr lang="en-TW" sz="2400" dirty="0"/>
              <a:t> </a:t>
            </a:r>
            <a:r>
              <a:rPr lang="en-TW" sz="2400" b="1" dirty="0"/>
              <a:t>report</a:t>
            </a:r>
            <a:r>
              <a:rPr lang="en-TW" sz="2400" dirty="0"/>
              <a:t> supportedd by sklearn</a:t>
            </a:r>
          </a:p>
        </p:txBody>
      </p:sp>
    </p:spTree>
    <p:extLst>
      <p:ext uri="{BB962C8B-B14F-4D97-AF65-F5344CB8AC3E}">
        <p14:creationId xmlns:p14="http://schemas.microsoft.com/office/powerpoint/2010/main" val="1927531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62" y="81290"/>
            <a:ext cx="10515600" cy="1325563"/>
          </a:xfrm>
        </p:spPr>
        <p:txBody>
          <a:bodyPr/>
          <a:lstStyle/>
          <a:p>
            <a:r>
              <a:rPr lang="en-TW" b="1" dirty="0"/>
              <a:t>Graph Attention Network - GAT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8</a:t>
            </a:fld>
            <a:endParaRPr lang="en-T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8CC4F-3388-8B07-8691-8B225726F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794" y="1623980"/>
            <a:ext cx="10515600" cy="438473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896111-A6D4-C2DC-2B2F-31F0BD174885}"/>
              </a:ext>
            </a:extLst>
          </p:cNvPr>
          <p:cNvSpPr txBox="1"/>
          <p:nvPr/>
        </p:nvSpPr>
        <p:spPr>
          <a:xfrm>
            <a:off x="492628" y="125464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Model:</a:t>
            </a:r>
          </a:p>
        </p:txBody>
      </p:sp>
    </p:spTree>
    <p:extLst>
      <p:ext uri="{BB962C8B-B14F-4D97-AF65-F5344CB8AC3E}">
        <p14:creationId xmlns:p14="http://schemas.microsoft.com/office/powerpoint/2010/main" val="3428887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BED-E48C-5E7F-2273-C55CCE9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79" y="273051"/>
            <a:ext cx="10515600" cy="1325563"/>
          </a:xfrm>
        </p:spPr>
        <p:txBody>
          <a:bodyPr/>
          <a:lstStyle/>
          <a:p>
            <a:r>
              <a:rPr lang="en-US" b="1" dirty="0"/>
              <a:t>Experiment 1 and 2 with GAT</a:t>
            </a:r>
            <a:endParaRPr lang="en-TW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4B9F-7DE8-0932-BD70-B0BA453E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E10-B3DB-CB42-894C-E44038C8B0C4}" type="slidenum">
              <a:rPr lang="en-TW" smtClean="0"/>
              <a:t>9</a:t>
            </a:fld>
            <a:endParaRPr lang="en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0B32-F160-EF09-F6B3-E796CBC92447}"/>
              </a:ext>
            </a:extLst>
          </p:cNvPr>
          <p:cNvSpPr txBox="1"/>
          <p:nvPr/>
        </p:nvSpPr>
        <p:spPr>
          <a:xfrm>
            <a:off x="688622" y="1598614"/>
            <a:ext cx="1066517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</a:t>
            </a:r>
            <a:r>
              <a:rPr lang="en-TW" sz="2600" dirty="0"/>
              <a:t>otal: 25 epochs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</a:t>
            </a:r>
            <a:r>
              <a:rPr lang="en-US" sz="2000" dirty="0">
                <a:effectLst/>
              </a:rPr>
              <a:t>ptimizer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AdamW</a:t>
            </a:r>
            <a:r>
              <a:rPr lang="en-US" sz="2000" dirty="0">
                <a:effectLst/>
              </a:rPr>
              <a:t>(</a:t>
            </a:r>
            <a:r>
              <a:rPr lang="en-US" sz="2000" dirty="0" err="1">
                <a:effectLst/>
              </a:rPr>
              <a:t>model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parameters</a:t>
            </a:r>
            <a:r>
              <a:rPr lang="en-US" sz="2000" dirty="0">
                <a:effectLst/>
              </a:rPr>
              <a:t>(),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lr</a:t>
            </a:r>
            <a:r>
              <a:rPr lang="en-US" sz="2000" b="1" dirty="0">
                <a:effectLst/>
              </a:rPr>
              <a:t>=</a:t>
            </a:r>
            <a:r>
              <a:rPr lang="en-US" sz="2000" dirty="0">
                <a:effectLst/>
              </a:rPr>
              <a:t>5e-4)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</a:t>
            </a:r>
            <a:r>
              <a:rPr lang="en-US" sz="2000" dirty="0">
                <a:effectLst/>
              </a:rPr>
              <a:t>riterion</a:t>
            </a:r>
            <a:r>
              <a:rPr lang="en-US" sz="2000" dirty="0"/>
              <a:t> </a:t>
            </a:r>
            <a:r>
              <a:rPr lang="en-US" sz="2000" b="1" dirty="0"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effectLst/>
              </a:rPr>
              <a:t>nn</a:t>
            </a:r>
            <a:r>
              <a:rPr lang="en-US" sz="2000" b="1" dirty="0" err="1">
                <a:effectLst/>
              </a:rPr>
              <a:t>.</a:t>
            </a:r>
            <a:r>
              <a:rPr lang="en-US" sz="2000" dirty="0" err="1">
                <a:effectLst/>
              </a:rPr>
              <a:t>CrossEntropyLoss</a:t>
            </a:r>
            <a:r>
              <a:rPr lang="en-US" sz="2000" dirty="0">
                <a:effectLst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Batch size =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Except </a:t>
            </a:r>
            <a:r>
              <a:rPr lang="en-TW" sz="2600" b="1" dirty="0"/>
              <a:t>secureBERT</a:t>
            </a:r>
            <a:r>
              <a:rPr lang="en-TW" sz="2600" dirty="0"/>
              <a:t>, all about 35~40% test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secureBERT family  ≈ </a:t>
            </a:r>
            <a:r>
              <a:rPr lang="en-TW" sz="2600" dirty="0">
                <a:solidFill>
                  <a:srgbClr val="FF0000"/>
                </a:solidFill>
              </a:rPr>
              <a:t>12% test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W" sz="2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2600" dirty="0"/>
              <a:t>Experiment 1 and 2 have similar performance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TW" sz="2400" dirty="0">
                <a:sym typeface="Wingdings" pitchFamily="2" charset="2"/>
              </a:rPr>
              <a:t>since benign only has 1000 graph </a:t>
            </a:r>
            <a:r>
              <a:rPr lang="en-TW" sz="2200" dirty="0">
                <a:sym typeface="Wingdings" pitchFamily="2" charset="2"/>
              </a:rPr>
              <a:t></a:t>
            </a:r>
            <a:r>
              <a:rPr lang="en-TW" sz="2400" dirty="0">
                <a:sym typeface="Wingdings" pitchFamily="2" charset="2"/>
              </a:rPr>
              <a:t> kind of 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I</a:t>
            </a:r>
            <a:r>
              <a:rPr lang="en-TW" sz="2400" dirty="0">
                <a:sym typeface="Wingdings" pitchFamily="2" charset="2"/>
              </a:rPr>
              <a:t>f we make the benign graph much more than AP(real data) </a:t>
            </a:r>
            <a:r>
              <a:rPr lang="en-TW" sz="2200" dirty="0">
                <a:sym typeface="Wingdings" pitchFamily="2" charset="2"/>
              </a:rPr>
              <a:t></a:t>
            </a:r>
            <a:r>
              <a:rPr lang="en-TW" sz="2400" dirty="0">
                <a:sym typeface="Wingdings" pitchFamily="2" charset="2"/>
              </a:rPr>
              <a:t> imbalance</a:t>
            </a:r>
            <a:endParaRPr lang="en-TW" sz="2400" dirty="0"/>
          </a:p>
        </p:txBody>
      </p:sp>
    </p:spTree>
    <p:extLst>
      <p:ext uri="{BB962C8B-B14F-4D97-AF65-F5344CB8AC3E}">
        <p14:creationId xmlns:p14="http://schemas.microsoft.com/office/powerpoint/2010/main" val="2860594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33901</TotalTime>
  <Words>1364</Words>
  <Application>Microsoft Macintosh PowerPoint</Application>
  <PresentationFormat>Widescreen</PresentationFormat>
  <Paragraphs>206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Söhne</vt:lpstr>
      <vt:lpstr>Arial</vt:lpstr>
      <vt:lpstr>Calibri</vt:lpstr>
      <vt:lpstr>Calibri Light</vt:lpstr>
      <vt:lpstr>Office Theme</vt:lpstr>
      <vt:lpstr>Progess of the Project</vt:lpstr>
      <vt:lpstr>Outline</vt:lpstr>
      <vt:lpstr>Experiment 1 and 2</vt:lpstr>
      <vt:lpstr>Experiment 1 and 2</vt:lpstr>
      <vt:lpstr>Dataset</vt:lpstr>
      <vt:lpstr>Dataset</vt:lpstr>
      <vt:lpstr>Experiment 1 and 2</vt:lpstr>
      <vt:lpstr>Graph Attention Network - GAT</vt:lpstr>
      <vt:lpstr>Experiment 1 and 2 with GAT</vt:lpstr>
      <vt:lpstr>Graph Convolutional Network - GCN</vt:lpstr>
      <vt:lpstr>Graph SAmple and aggreGateE - GraphSAGE</vt:lpstr>
      <vt:lpstr>Experiment 1 and 2 with GraphSAGE</vt:lpstr>
      <vt:lpstr>Experiment 3</vt:lpstr>
      <vt:lpstr>Experiment 3</vt:lpstr>
      <vt:lpstr>Experiment 3</vt:lpstr>
      <vt:lpstr>Dataset</vt:lpstr>
      <vt:lpstr>Official Edge Classification Sample of DGL</vt:lpstr>
      <vt:lpstr>Official Edge Classification Sample of DGL</vt:lpstr>
      <vt:lpstr>Official Edge Classification Sample of DGL</vt:lpstr>
      <vt:lpstr>Future Work</vt:lpstr>
      <vt:lpstr>Future Work</vt:lpstr>
      <vt:lpstr>Thanks!!</vt:lpstr>
      <vt:lpstr>Appendix</vt:lpstr>
      <vt:lpstr>Useful Links</vt:lpstr>
      <vt:lpstr>Experiment 3</vt:lpstr>
      <vt:lpstr>Graph Convolutional Network - GCN</vt:lpstr>
      <vt:lpstr>Graph Convolutional Network - GCN</vt:lpstr>
      <vt:lpstr>Appendix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of My Project</dc:title>
  <dc:creator>白宗民</dc:creator>
  <cp:lastModifiedBy>白宗民</cp:lastModifiedBy>
  <cp:revision>67</cp:revision>
  <dcterms:created xsi:type="dcterms:W3CDTF">2023-07-11T02:48:10Z</dcterms:created>
  <dcterms:modified xsi:type="dcterms:W3CDTF">2023-09-18T14:39:32Z</dcterms:modified>
</cp:coreProperties>
</file>