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69" r:id="rId4"/>
    <p:sldId id="317" r:id="rId5"/>
    <p:sldId id="332" r:id="rId6"/>
    <p:sldId id="335" r:id="rId7"/>
    <p:sldId id="357" r:id="rId8"/>
    <p:sldId id="342" r:id="rId9"/>
    <p:sldId id="373" r:id="rId10"/>
    <p:sldId id="379" r:id="rId11"/>
    <p:sldId id="378" r:id="rId12"/>
    <p:sldId id="365" r:id="rId13"/>
    <p:sldId id="374" r:id="rId14"/>
    <p:sldId id="375" r:id="rId15"/>
    <p:sldId id="377" r:id="rId16"/>
    <p:sldId id="380" r:id="rId17"/>
    <p:sldId id="382" r:id="rId18"/>
    <p:sldId id="381" r:id="rId19"/>
    <p:sldId id="383" r:id="rId20"/>
    <p:sldId id="356" r:id="rId21"/>
    <p:sldId id="312" r:id="rId22"/>
    <p:sldId id="320" r:id="rId2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85"/>
    <p:restoredTop sz="86425"/>
  </p:normalViewPr>
  <p:slideViewPr>
    <p:cSldViewPr snapToGrid="0">
      <p:cViewPr>
        <p:scale>
          <a:sx n="115" d="100"/>
          <a:sy n="115" d="100"/>
        </p:scale>
        <p:origin x="4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2023/10/9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594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3250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2016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188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495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317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3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393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372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03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模型是用於邊預測或稱為鏈接預測的。鏈接預測的目的是預測兩個節點之間是否存在邊。這是圖學習中的一個重要任務，被應用於許多領域，例如社交網絡中的好友推薦或蛋白質互作網絡的互作預測。</a:t>
            </a:r>
          </a:p>
          <a:p>
            <a:endParaRPr lang="zh-TW" altLang="en-US" dirty="0"/>
          </a:p>
          <a:p>
            <a:r>
              <a:rPr lang="en-US" altLang="zh-TW" dirty="0"/>
              <a:t>1. **</a:t>
            </a:r>
            <a:r>
              <a:rPr lang="zh-TW" altLang="en-US" dirty="0"/>
              <a:t>初始化 </a:t>
            </a:r>
            <a:r>
              <a:rPr lang="en-US" altLang="zh-TW" dirty="0"/>
              <a:t>(`__</a:t>
            </a:r>
            <a:r>
              <a:rPr lang="en-US" altLang="zh-TW" dirty="0" err="1"/>
              <a:t>init</a:t>
            </a:r>
            <a:r>
              <a:rPr lang="en-US" altLang="zh-TW" dirty="0"/>
              <a:t>__` </a:t>
            </a:r>
            <a:r>
              <a:rPr lang="zh-TW" altLang="en-US" dirty="0"/>
              <a:t>方法</a:t>
            </a:r>
            <a:r>
              <a:rPr lang="en-US" altLang="zh-TW" dirty="0"/>
              <a:t>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定義一個全連接線性層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，其輸入特徵的大小是 </a:t>
            </a:r>
            <a:r>
              <a:rPr lang="en-US" altLang="zh-TW" dirty="0"/>
              <a:t>`</a:t>
            </a:r>
            <a:r>
              <a:rPr lang="en-US" altLang="zh-TW" dirty="0" err="1"/>
              <a:t>in_features</a:t>
            </a:r>
            <a:r>
              <a:rPr lang="en-US" altLang="zh-TW" dirty="0"/>
              <a:t> * 2`</a:t>
            </a:r>
            <a:r>
              <a:rPr lang="zh-TW" altLang="en-US" dirty="0"/>
              <a:t>。這是因為我們將來源節點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的表示向量拼接起來，所以尺寸變為雙倍。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輸出的尺寸是 </a:t>
            </a:r>
            <a:r>
              <a:rPr lang="en-US" altLang="zh-TW" dirty="0"/>
              <a:t>`</a:t>
            </a:r>
            <a:r>
              <a:rPr lang="en-US" altLang="zh-TW" dirty="0" err="1"/>
              <a:t>out_classes</a:t>
            </a:r>
            <a:r>
              <a:rPr lang="en-US" altLang="zh-TW" dirty="0"/>
              <a:t>`</a:t>
            </a:r>
            <a:r>
              <a:rPr lang="zh-TW" altLang="en-US" dirty="0"/>
              <a:t>，這對應於邊的類別數量。</a:t>
            </a:r>
          </a:p>
          <a:p>
            <a:endParaRPr lang="zh-TW" altLang="en-US" dirty="0"/>
          </a:p>
          <a:p>
            <a:r>
              <a:rPr lang="en-US" altLang="zh-TW" dirty="0"/>
              <a:t>2. **</a:t>
            </a:r>
            <a:r>
              <a:rPr lang="en-US" altLang="zh-TW" dirty="0" err="1"/>
              <a:t>apply_edges</a:t>
            </a:r>
            <a:r>
              <a:rPr lang="en-US" altLang="zh-TW" dirty="0"/>
              <a:t> </a:t>
            </a:r>
            <a:r>
              <a:rPr lang="zh-TW" altLang="en-US" dirty="0"/>
              <a:t>方法**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這個方法的作用是為圖中的每一條邊計算一個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。這個</a:t>
            </a:r>
            <a:r>
              <a:rPr lang="en-US" altLang="zh-TW" dirty="0"/>
              <a:t>'score'</a:t>
            </a:r>
            <a:r>
              <a:rPr lang="zh-TW" altLang="en-US" dirty="0"/>
              <a:t>可以被解釋為邊的類別。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它首先從圖中提取來源節點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接著，它將這兩個表示向量拼接起來，並通過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線性層計算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3. **</a:t>
            </a:r>
            <a:r>
              <a:rPr lang="zh-TW" altLang="en-US" dirty="0"/>
              <a:t>前向方法 </a:t>
            </a:r>
            <a:r>
              <a:rPr lang="en-US" altLang="zh-TW" dirty="0"/>
              <a:t>(`forward`)**: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接收一個圖和它的節點表示</a:t>
            </a:r>
            <a:r>
              <a:rPr lang="en-US" altLang="zh-TW" dirty="0"/>
              <a:t>`h`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它將這些節點表示設定為圖的節點數據。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使用</a:t>
            </a:r>
            <a:r>
              <a:rPr lang="en-US" altLang="zh-TW" dirty="0"/>
              <a:t>`</a:t>
            </a:r>
            <a:r>
              <a:rPr lang="en-US" altLang="zh-TW" dirty="0" err="1"/>
              <a:t>apply_edges</a:t>
            </a:r>
            <a:r>
              <a:rPr lang="en-US" altLang="zh-TW" dirty="0"/>
              <a:t>`</a:t>
            </a:r>
            <a:r>
              <a:rPr lang="zh-TW" altLang="en-US" dirty="0"/>
              <a:t>方法為圖中的每一條邊計算一個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返回邊的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總之，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使用來源和目標節點的表示計算圖中每一條邊的</a:t>
            </a:r>
            <a:r>
              <a:rPr lang="en-US" altLang="zh-TW" dirty="0"/>
              <a:t>'score'</a:t>
            </a:r>
            <a:r>
              <a:rPr lang="zh-TW" altLang="en-US" dirty="0"/>
              <a:t>，這些</a:t>
            </a:r>
            <a:r>
              <a:rPr lang="en-US" altLang="zh-TW" dirty="0"/>
              <a:t>'score'</a:t>
            </a:r>
            <a:r>
              <a:rPr lang="zh-TW" altLang="en-US" dirty="0"/>
              <a:t>可以用於邊的預測任務。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218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10/9/23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10/9/23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10/9/23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10/9/23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10/9/23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10/9/23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10/9/23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10/9/23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10/9/23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10/9/23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10/9/23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10/9/23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2023/10/13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93" y="470420"/>
            <a:ext cx="10515600" cy="1325563"/>
          </a:xfrm>
        </p:spPr>
        <p:txBody>
          <a:bodyPr/>
          <a:lstStyle/>
          <a:p>
            <a:r>
              <a:rPr lang="en-TW" b="1" dirty="0"/>
              <a:t>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440394-E3C2-8F3A-2539-4618C842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82" y="556009"/>
            <a:ext cx="7180304" cy="58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0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111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lvl="1"/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57160" y="1414401"/>
            <a:ext cx="11268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Concept</a:t>
            </a:r>
            <a:r>
              <a:rPr lang="zh-TW" altLang="en-US" sz="2400" dirty="0"/>
              <a:t> </a:t>
            </a:r>
            <a:r>
              <a:rPr lang="en-US" altLang="zh-TW" sz="2400" dirty="0"/>
              <a:t>from the DGL official website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Let the dgl graph’s edge data have the attribute: </a:t>
            </a:r>
            <a:r>
              <a:rPr lang="en-TW" sz="2400" b="1" dirty="0"/>
              <a:t>edata[“label”]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Use </a:t>
            </a:r>
            <a:r>
              <a:rPr lang="en-TW" sz="2400" b="1" dirty="0"/>
              <a:t>GraphSAGE</a:t>
            </a:r>
            <a:r>
              <a:rPr lang="en-TW" sz="2400" dirty="0"/>
              <a:t> model to get the new </a:t>
            </a:r>
            <a:r>
              <a:rPr lang="en-TW" sz="2400" b="1" dirty="0"/>
              <a:t>node</a:t>
            </a:r>
            <a:r>
              <a:rPr lang="en-TW" sz="2400" dirty="0"/>
              <a:t> </a:t>
            </a:r>
            <a:r>
              <a:rPr lang="en-TW" sz="2400" b="1" dirty="0"/>
              <a:t>embedding</a:t>
            </a:r>
            <a:r>
              <a:rPr lang="en-TW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/>
              <a:t>MLP</a:t>
            </a:r>
            <a:r>
              <a:rPr lang="en-US" sz="2400" dirty="0"/>
              <a:t> model to get the </a:t>
            </a:r>
            <a:r>
              <a:rPr lang="en-US" sz="2400" b="1" dirty="0"/>
              <a:t>score</a:t>
            </a:r>
            <a:r>
              <a:rPr lang="en-US" sz="2400" dirty="0"/>
              <a:t> of the edge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Concatenate these two models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Train the final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C6F78C-BBF9-9683-309E-0BC8BEA3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40" y="3095680"/>
            <a:ext cx="4208159" cy="666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4985D-E584-04E5-32E5-431A92A8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59" y="3957746"/>
            <a:ext cx="7772400" cy="23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C04B0-1F3C-0E66-9DC7-2477A638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3" y="4322618"/>
            <a:ext cx="7208568" cy="2033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75DA0-0B25-98EF-6602-482964D9C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02" y="1455588"/>
            <a:ext cx="4004261" cy="252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3249D-2CE9-1CDC-8F45-807D6A873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93" y="1459463"/>
            <a:ext cx="6577997" cy="22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B6677-9578-A8E3-6E45-9596D645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49" y="2142599"/>
            <a:ext cx="7772400" cy="376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64AC2-6904-0162-2919-C3D341D3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49" y="2518856"/>
            <a:ext cx="6585065" cy="37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8E196-1F10-3B08-0D95-FF9825B123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79" t="1818" r="921" b="168"/>
          <a:stretch/>
        </p:blipFill>
        <p:spPr>
          <a:xfrm>
            <a:off x="1115438" y="3872964"/>
            <a:ext cx="4773039" cy="1631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3742E-F989-16FE-D0C6-B466B0FA55E2}"/>
              </a:ext>
            </a:extLst>
          </p:cNvPr>
          <p:cNvSpPr txBox="1"/>
          <p:nvPr/>
        </p:nvSpPr>
        <p:spPr>
          <a:xfrm>
            <a:off x="678873" y="1432360"/>
            <a:ext cx="10665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Format of the edge 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TW" dirty="0"/>
              <a:t>abel 65 is 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B7994-1AFD-8540-869D-073E4DB34EB0}"/>
              </a:ext>
            </a:extLst>
          </p:cNvPr>
          <p:cNvSpPr txBox="1"/>
          <p:nvPr/>
        </p:nvSpPr>
        <p:spPr>
          <a:xfrm>
            <a:off x="678873" y="3176363"/>
            <a:ext cx="1066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Classification report</a:t>
            </a:r>
            <a:r>
              <a:rPr lang="en-TW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23940-BD56-EFF5-87D5-69BBCB8F1AC9}"/>
              </a:ext>
            </a:extLst>
          </p:cNvPr>
          <p:cNvSpPr txBox="1"/>
          <p:nvPr/>
        </p:nvSpPr>
        <p:spPr>
          <a:xfrm>
            <a:off x="1069776" y="5569286"/>
            <a:ext cx="10665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Macro average </a:t>
            </a:r>
            <a:r>
              <a:rPr lang="en-TW" sz="2000" dirty="0"/>
              <a:t>is similar to previous experiments </a:t>
            </a:r>
            <a:r>
              <a:rPr lang="en-TW" dirty="0">
                <a:sym typeface="Wingdings" pitchFamily="2" charset="2"/>
              </a:rPr>
              <a:t></a:t>
            </a:r>
            <a:r>
              <a:rPr lang="en-TW" sz="2000" dirty="0">
                <a:sym typeface="Wingdings" pitchFamily="2" charset="2"/>
              </a:rPr>
              <a:t> won’t be affected by benign</a:t>
            </a: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Weighted average </a:t>
            </a:r>
            <a:r>
              <a:rPr lang="en-TW" sz="2000" dirty="0"/>
              <a:t>is very high since the # of the benign is high(</a:t>
            </a:r>
            <a:r>
              <a:rPr lang="en-TW" sz="2000" dirty="0">
                <a:sym typeface="Wingdings" pitchFamily="2" charset="2"/>
              </a:rPr>
              <a:t>unbalanced)</a:t>
            </a:r>
            <a:r>
              <a:rPr lang="en-TW" sz="2000" dirty="0"/>
              <a:t> and 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/>
              <a:t>TransX family performs better than secureBERT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BCD21C-2C31-A064-1080-FCA2BEBF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20" y="3828846"/>
            <a:ext cx="5191234" cy="1719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33EB6B-EB5B-7DD6-050F-5BD51E799103}"/>
              </a:ext>
            </a:extLst>
          </p:cNvPr>
          <p:cNvSpPr txBox="1"/>
          <p:nvPr/>
        </p:nvSpPr>
        <p:spPr>
          <a:xfrm>
            <a:off x="990754" y="3533504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transR_50: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B12F8-1B7F-AB47-A07F-7D5053F83D2D}"/>
              </a:ext>
            </a:extLst>
          </p:cNvPr>
          <p:cNvSpPr txBox="1"/>
          <p:nvPr/>
        </p:nvSpPr>
        <p:spPr>
          <a:xfrm>
            <a:off x="6402365" y="3521069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secureBERT_50: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C429C-06C8-8586-8D18-C31A35C0A29A}"/>
              </a:ext>
            </a:extLst>
          </p:cNvPr>
          <p:cNvSpPr/>
          <p:nvPr/>
        </p:nvSpPr>
        <p:spPr>
          <a:xfrm>
            <a:off x="2698045" y="5079071"/>
            <a:ext cx="2506133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E23514-1D20-E111-4D01-6C01D406C3E1}"/>
              </a:ext>
            </a:extLst>
          </p:cNvPr>
          <p:cNvSpPr/>
          <p:nvPr/>
        </p:nvSpPr>
        <p:spPr>
          <a:xfrm>
            <a:off x="8421191" y="5098746"/>
            <a:ext cx="2596765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386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31019-8D72-C081-B9DB-1EE345B02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52" r="414"/>
          <a:stretch/>
        </p:blipFill>
        <p:spPr>
          <a:xfrm>
            <a:off x="1208048" y="2120718"/>
            <a:ext cx="7525215" cy="3089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57160" y="1414401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Problem: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Can’t predict the edge in the small graphs consist of single triplet</a:t>
            </a: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C36FD1-DFF5-27E3-329D-11FC0207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48" y="5319712"/>
            <a:ext cx="5232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271960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 1: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the </a:t>
            </a:r>
            <a:r>
              <a:rPr lang="en-US" sz="2400" b="1" dirty="0"/>
              <a:t>noise</a:t>
            </a:r>
            <a:r>
              <a:rPr lang="en-US" sz="2400" dirty="0"/>
              <a:t> to the node feature</a:t>
            </a:r>
            <a:endParaRPr lang="en-TW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67B17-62FB-B319-7D55-A92C1678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35" y="2076939"/>
            <a:ext cx="10539454" cy="325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2DF97-916D-D046-2F81-CC0F3CA8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62" y="4717080"/>
            <a:ext cx="5219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414401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 2: 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 err="1">
                <a:sym typeface="Wingdings" pitchFamily="2" charset="2"/>
              </a:rPr>
              <a:t>Kinda</a:t>
            </a:r>
            <a:r>
              <a:rPr lang="en-US" sz="2400" dirty="0">
                <a:sym typeface="Wingdings" pitchFamily="2" charset="2"/>
              </a:rPr>
              <a:t> dummy)</a:t>
            </a:r>
            <a:endParaRPr lang="en-US" altLang="zh-TW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Duplicate the data with single triplets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20, 40, 80, 320 times</a:t>
            </a:r>
            <a:endParaRPr lang="en-TW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E52AC-0E67-CCD1-1166-ECB39FB5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93" y="5111750"/>
            <a:ext cx="5207000" cy="124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D972DD-0555-01AC-7D14-F02801FCA7F2}"/>
              </a:ext>
            </a:extLst>
          </p:cNvPr>
          <p:cNvSpPr txBox="1"/>
          <p:nvPr/>
        </p:nvSpPr>
        <p:spPr>
          <a:xfrm>
            <a:off x="161994" y="554938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80 times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40C777-F9B9-13AF-9257-DBA45F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93" y="3790702"/>
            <a:ext cx="5207000" cy="1206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32D99E-B192-E98E-821B-1EFE48FCF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93" y="2447946"/>
            <a:ext cx="5181600" cy="127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DF55D8-92CE-CA6E-E408-A61F6EA76742}"/>
              </a:ext>
            </a:extLst>
          </p:cNvPr>
          <p:cNvSpPr txBox="1"/>
          <p:nvPr/>
        </p:nvSpPr>
        <p:spPr>
          <a:xfrm>
            <a:off x="161993" y="421904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40 times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B9190-F177-330E-10F7-0C98F8014ACB}"/>
              </a:ext>
            </a:extLst>
          </p:cNvPr>
          <p:cNvSpPr txBox="1"/>
          <p:nvPr/>
        </p:nvSpPr>
        <p:spPr>
          <a:xfrm>
            <a:off x="161405" y="28982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20 times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73933C-0287-DFC8-459E-9016B06FE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915" y="2503250"/>
            <a:ext cx="5054600" cy="110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A4305F-495A-8454-DF94-16515B9C3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105" y="3968502"/>
            <a:ext cx="5118410" cy="1028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F89658-A67A-313E-EAB0-841038B29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415" y="5302436"/>
            <a:ext cx="5245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271960"/>
            <a:ext cx="11268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Probable Issue: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trying repeat 320 times:</a:t>
            </a:r>
            <a:r>
              <a:rPr lang="en-TW" sz="2400" dirty="0"/>
              <a:t> </a:t>
            </a:r>
          </a:p>
          <a:p>
            <a:pPr lvl="1"/>
            <a:r>
              <a:rPr lang="en-TW" sz="2400" dirty="0">
                <a:sym typeface="Wingdings" pitchFamily="2" charset="2"/>
              </a:rPr>
              <a:t>	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C5FCC-ED28-2E4B-3435-5A005F84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23" y="2254158"/>
            <a:ext cx="9162554" cy="2416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DB195-26DB-E2C7-7034-FFC04329F996}"/>
              </a:ext>
            </a:extLst>
          </p:cNvPr>
          <p:cNvSpPr txBox="1"/>
          <p:nvPr/>
        </p:nvSpPr>
        <p:spPr>
          <a:xfrm>
            <a:off x="1396672" y="4896529"/>
            <a:ext cx="858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>
                <a:sym typeface="Wingdings" pitchFamily="2" charset="2"/>
              </a:rPr>
              <a:t> </a:t>
            </a:r>
            <a:r>
              <a:rPr lang="en-TW" sz="2400" dirty="0"/>
              <a:t>seems like the computation resource might be a probelm</a:t>
            </a:r>
            <a:endParaRPr lang="en-US" sz="2400" dirty="0"/>
          </a:p>
          <a:p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84579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Previous Experiments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G</a:t>
            </a:r>
            <a:r>
              <a:rPr lang="en-TW" b="1" dirty="0"/>
              <a:t>raphing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E</a:t>
            </a:r>
            <a:r>
              <a:rPr lang="en-TW" b="1" dirty="0"/>
              <a:t>xperiment 1 &amp; 2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3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706032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Try some other methods to improve the performance of single triplet issue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other embeddings?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other models?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data augmentation methods?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…</a:t>
            </a:r>
          </a:p>
          <a:p>
            <a:pPr lvl="2">
              <a:lnSpc>
                <a:spcPct val="110000"/>
              </a:lnSpc>
            </a:pPr>
            <a:endParaRPr lang="en-TW" dirty="0"/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22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Previous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85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365125"/>
            <a:ext cx="10515600" cy="1325563"/>
          </a:xfrm>
        </p:spPr>
        <p:txBody>
          <a:bodyPr/>
          <a:lstStyle/>
          <a:p>
            <a:r>
              <a:rPr lang="en-TW" b="1" dirty="0"/>
              <a:t>Graphing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A9D995-ABCF-069E-3592-78249816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017" y="274955"/>
            <a:ext cx="7772400" cy="621792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5CCEE3-4DCB-CBB4-9356-2196B8F9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780"/>
            <a:ext cx="3564467" cy="4530725"/>
          </a:xfrm>
        </p:spPr>
        <p:txBody>
          <a:bodyPr>
            <a:normAutofit/>
          </a:bodyPr>
          <a:lstStyle/>
          <a:p>
            <a:r>
              <a:rPr lang="en-TW" sz="2000" dirty="0"/>
              <a:t>Main graph is red</a:t>
            </a:r>
          </a:p>
          <a:p>
            <a:r>
              <a:rPr lang="en-TW" sz="2000" dirty="0"/>
              <a:t>Number on the edges is the # of the relations in the pair</a:t>
            </a:r>
          </a:p>
          <a:p>
            <a:r>
              <a:rPr lang="en-TW" sz="2000" dirty="0"/>
              <a:t>12 related benign nodes</a:t>
            </a:r>
          </a:p>
          <a:p>
            <a:r>
              <a:rPr lang="en-US" sz="2000" dirty="0"/>
              <a:t>O</a:t>
            </a:r>
            <a:r>
              <a:rPr lang="en-TW" sz="2000" dirty="0"/>
              <a:t>ther 5 related A</a:t>
            </a:r>
            <a:r>
              <a:rPr lang="en-US" sz="2000" dirty="0"/>
              <a:t>p</a:t>
            </a:r>
            <a:r>
              <a:rPr lang="en-TW" sz="20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2059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8A3EA2-DDE5-B939-A680-8D7E209C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88" y="248597"/>
            <a:ext cx="7951006" cy="6360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B1C89-4D91-FFBF-EF30-890668D1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88" y="212725"/>
            <a:ext cx="7953012" cy="636556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1987CB-6AE1-C9A2-0611-2E5F715D16CA}"/>
              </a:ext>
            </a:extLst>
          </p:cNvPr>
          <p:cNvSpPr txBox="1">
            <a:spLocks/>
          </p:cNvSpPr>
          <p:nvPr/>
        </p:nvSpPr>
        <p:spPr>
          <a:xfrm>
            <a:off x="992556" y="3688381"/>
            <a:ext cx="3246432" cy="4952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TW" dirty="0"/>
              <a:t>32 relations</a:t>
            </a:r>
          </a:p>
          <a:p>
            <a:pPr>
              <a:lnSpc>
                <a:spcPct val="110000"/>
              </a:lnSpc>
            </a:pPr>
            <a:r>
              <a:rPr lang="en-TW" dirty="0"/>
              <a:t>2 related A</a:t>
            </a:r>
            <a:r>
              <a:rPr lang="en-US" dirty="0"/>
              <a:t>Ps</a:t>
            </a:r>
          </a:p>
          <a:p>
            <a:pPr>
              <a:lnSpc>
                <a:spcPct val="110000"/>
              </a:lnSpc>
            </a:pPr>
            <a:r>
              <a:rPr lang="en-US" dirty="0"/>
              <a:t>1 related benign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328CDD-ED50-3339-9D98-83B3195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365125"/>
            <a:ext cx="10515600" cy="1325563"/>
          </a:xfrm>
        </p:spPr>
        <p:txBody>
          <a:bodyPr/>
          <a:lstStyle/>
          <a:p>
            <a:r>
              <a:rPr lang="en-TW" b="1" dirty="0"/>
              <a:t>Graphing</a:t>
            </a:r>
          </a:p>
        </p:txBody>
      </p:sp>
    </p:spTree>
    <p:extLst>
      <p:ext uri="{BB962C8B-B14F-4D97-AF65-F5344CB8AC3E}">
        <p14:creationId xmlns:p14="http://schemas.microsoft.com/office/powerpoint/2010/main" val="17570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78" y="1745020"/>
            <a:ext cx="4348655" cy="48807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dirty="0"/>
              <a:t>165 A</a:t>
            </a:r>
            <a:r>
              <a:rPr lang="en-US" dirty="0"/>
              <a:t>p</a:t>
            </a:r>
            <a:r>
              <a:rPr lang="en-TW" dirty="0"/>
              <a:t>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29 related to benign(17.5%)</a:t>
            </a:r>
          </a:p>
          <a:p>
            <a:pPr lvl="1"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r>
              <a:rPr lang="en-TW" dirty="0"/>
              <a:t>Only consider the </a:t>
            </a:r>
            <a:r>
              <a:rPr lang="en-TW" b="1" dirty="0"/>
              <a:t>AP itself</a:t>
            </a:r>
            <a:r>
              <a:rPr lang="en-TW" dirty="0"/>
              <a:t> and the related </a:t>
            </a:r>
            <a:r>
              <a:rPr lang="en-TW" b="1" dirty="0"/>
              <a:t>benign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</a:t>
            </a:r>
            <a:r>
              <a:rPr lang="en-TW" dirty="0"/>
              <a:t>ot consider the related AP like before </a:t>
            </a:r>
          </a:p>
          <a:p>
            <a:pPr lvl="1"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D9C21-068D-2A02-36A6-18FEA2B7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60" y="0"/>
            <a:ext cx="6954592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939AB2-1862-3C57-A8C7-5D79EADB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365125"/>
            <a:ext cx="10515600" cy="1325563"/>
          </a:xfrm>
        </p:spPr>
        <p:txBody>
          <a:bodyPr/>
          <a:lstStyle/>
          <a:p>
            <a:r>
              <a:rPr lang="en-TW" b="1" dirty="0"/>
              <a:t>Graphing</a:t>
            </a:r>
          </a:p>
        </p:txBody>
      </p:sp>
    </p:spTree>
    <p:extLst>
      <p:ext uri="{BB962C8B-B14F-4D97-AF65-F5344CB8AC3E}">
        <p14:creationId xmlns:p14="http://schemas.microsoft.com/office/powerpoint/2010/main" val="40232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636761" y="1876465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1: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Dataset is 165 A</a:t>
            </a:r>
            <a:r>
              <a:rPr lang="en-US" sz="2600" dirty="0"/>
              <a:t>Ps with 11 versions of embedding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Graph</a:t>
            </a:r>
            <a:r>
              <a:rPr lang="en-US" sz="2600" dirty="0"/>
              <a:t>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2: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Experiment 1 + </a:t>
            </a:r>
            <a:r>
              <a:rPr lang="en-TW" sz="2600" b="1" dirty="0"/>
              <a:t>benign</a:t>
            </a:r>
            <a:r>
              <a:rPr lang="en-TW" sz="2600" dirty="0"/>
              <a:t>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  <a:r>
              <a:rPr lang="en-TW" sz="2600" dirty="0"/>
              <a:t>enign made from benign.txt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1000 graphs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Graph</a:t>
            </a:r>
            <a:r>
              <a:rPr lang="en-US" sz="2600" dirty="0"/>
              <a:t>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5BC5-8938-0C42-0EA5-613D3319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1" y="2769773"/>
            <a:ext cx="3985792" cy="304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69469-3AD5-0818-9290-EDD64F56E630}"/>
              </a:ext>
            </a:extLst>
          </p:cNvPr>
          <p:cNvSpPr txBox="1"/>
          <p:nvPr/>
        </p:nvSpPr>
        <p:spPr>
          <a:xfrm>
            <a:off x="9722563" y="5716846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(S</a:t>
            </a:r>
            <a:r>
              <a:rPr lang="en-TW" sz="1000" dirty="0"/>
              <a:t>maple of the graph in exp1 and exp2)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93A70-E00C-7AF5-88B7-07E403CC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9" y="441443"/>
            <a:ext cx="10515600" cy="1325563"/>
          </a:xfrm>
        </p:spPr>
        <p:txBody>
          <a:bodyPr/>
          <a:lstStyle/>
          <a:p>
            <a:r>
              <a:rPr lang="en-US" b="1" dirty="0"/>
              <a:t>Experiment 1 and 2</a:t>
            </a:r>
            <a:endParaRPr lang="en-TW" b="1" dirty="0"/>
          </a:p>
        </p:txBody>
      </p:sp>
    </p:spTree>
    <p:extLst>
      <p:ext uri="{BB962C8B-B14F-4D97-AF65-F5344CB8AC3E}">
        <p14:creationId xmlns:p14="http://schemas.microsoft.com/office/powerpoint/2010/main" val="310541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39" y="346131"/>
            <a:ext cx="10515600" cy="1325563"/>
          </a:xfrm>
        </p:spPr>
        <p:txBody>
          <a:bodyPr/>
          <a:lstStyle/>
          <a:p>
            <a:r>
              <a:rPr lang="en-TW" b="1" dirty="0"/>
              <a:t>Graph SAmple and aggreGateE - GraphSAGE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706007" y="5186799"/>
            <a:ext cx="853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TW" b="1" dirty="0"/>
              <a:t>n_dim</a:t>
            </a:r>
            <a:r>
              <a:rPr lang="en-TW" dirty="0"/>
              <a:t>: dimension of the node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out_dim</a:t>
            </a:r>
            <a:r>
              <a:rPr lang="en-US" dirty="0"/>
              <a:t>: # of the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Aggregate type</a:t>
            </a:r>
            <a:r>
              <a:rPr lang="en-US" dirty="0"/>
              <a:t>: </a:t>
            </a:r>
            <a:r>
              <a:rPr lang="en-US" dirty="0">
                <a:effectLst/>
              </a:rPr>
              <a:t>mean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gcn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>
                <a:effectLst/>
              </a:rPr>
              <a:t>pool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lstm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sym typeface="Wingdings" pitchFamily="2" charset="2"/>
              </a:rPr>
              <a:t> performance of the </a:t>
            </a:r>
            <a:r>
              <a:rPr lang="en-US" b="1" dirty="0">
                <a:effectLst/>
                <a:sym typeface="Wingdings" pitchFamily="2" charset="2"/>
              </a:rPr>
              <a:t>pool</a:t>
            </a:r>
            <a:r>
              <a:rPr lang="en-US" dirty="0">
                <a:effectLst/>
                <a:sym typeface="Wingdings" pitchFamily="2" charset="2"/>
              </a:rPr>
              <a:t> and </a:t>
            </a:r>
            <a:r>
              <a:rPr lang="en-US" b="1" dirty="0" err="1">
                <a:effectLst/>
                <a:sym typeface="Wingdings" pitchFamily="2" charset="2"/>
              </a:rPr>
              <a:t>lstm</a:t>
            </a:r>
            <a:r>
              <a:rPr lang="en-US" dirty="0">
                <a:effectLst/>
                <a:sym typeface="Wingdings" pitchFamily="2" charset="2"/>
              </a:rPr>
              <a:t> are better</a:t>
            </a:r>
            <a:endParaRPr lang="en-TW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515205" y="151948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2D5B03A-EA3D-0906-AA76-20927AF7E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007" y="1949936"/>
            <a:ext cx="7023100" cy="3086100"/>
          </a:xfrm>
        </p:spPr>
      </p:pic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9" y="441443"/>
            <a:ext cx="10515600" cy="1325563"/>
          </a:xfrm>
        </p:spPr>
        <p:txBody>
          <a:bodyPr/>
          <a:lstStyle/>
          <a:p>
            <a:r>
              <a:rPr lang="en-US" b="1" dirty="0"/>
              <a:t>Experiment 1 and 2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763411" y="1879895"/>
            <a:ext cx="106651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Loss function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nn</a:t>
            </a:r>
            <a:r>
              <a:rPr lang="en-US" sz="2000" b="1" dirty="0">
                <a:effectLst/>
              </a:rPr>
              <a:t>.</a:t>
            </a:r>
            <a:r>
              <a:rPr lang="en-US" sz="2000" dirty="0">
                <a:effectLst/>
              </a:rPr>
              <a:t>CrossEntropyLoss()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Model: 2 layers </a:t>
            </a:r>
            <a:r>
              <a:rPr lang="en-US" sz="2000" dirty="0" err="1"/>
              <a:t>GraphSAGE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All about </a:t>
            </a:r>
            <a:r>
              <a:rPr lang="en-TW" sz="2600" dirty="0">
                <a:solidFill>
                  <a:srgbClr val="FF0000"/>
                </a:solidFill>
              </a:rPr>
              <a:t>60~62%</a:t>
            </a:r>
            <a:r>
              <a:rPr lang="en-TW" sz="2600" dirty="0"/>
              <a:t> test accuracy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increase 20% compared to GAT</a:t>
            </a:r>
            <a:endParaRPr lang="en-TW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</a:t>
            </a:r>
            <a:r>
              <a:rPr lang="en-TW" sz="2600" dirty="0"/>
              <a:t>ll secureBERT family  ≈ </a:t>
            </a:r>
            <a:r>
              <a:rPr lang="en-TW" sz="2600" dirty="0">
                <a:solidFill>
                  <a:srgbClr val="FF0000"/>
                </a:solidFill>
              </a:rPr>
              <a:t>60%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Experiment 1 and 2 have similar performance</a:t>
            </a:r>
          </a:p>
        </p:txBody>
      </p:sp>
    </p:spTree>
    <p:extLst>
      <p:ext uri="{BB962C8B-B14F-4D97-AF65-F5344CB8AC3E}">
        <p14:creationId xmlns:p14="http://schemas.microsoft.com/office/powerpoint/2010/main" val="391880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39329</TotalTime>
  <Words>915</Words>
  <Application>Microsoft Macintosh PowerPoint</Application>
  <PresentationFormat>Widescreen</PresentationFormat>
  <Paragraphs>166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Progess of the Project</vt:lpstr>
      <vt:lpstr>Outline</vt:lpstr>
      <vt:lpstr>Previous Experiments</vt:lpstr>
      <vt:lpstr>Graphing</vt:lpstr>
      <vt:lpstr>Graphing</vt:lpstr>
      <vt:lpstr>Graphing</vt:lpstr>
      <vt:lpstr>Experiment 1 and 2</vt:lpstr>
      <vt:lpstr>Graph SAmple and aggreGateE - GraphSAGE</vt:lpstr>
      <vt:lpstr>Experiment 1 and 2</vt:lpstr>
      <vt:lpstr>Structure</vt:lpstr>
      <vt:lpstr>Experiment 3</vt:lpstr>
      <vt:lpstr>Experiment 3</vt:lpstr>
      <vt:lpstr>Experiment 3</vt:lpstr>
      <vt:lpstr>Experiment 3</vt:lpstr>
      <vt:lpstr>Experiment 3</vt:lpstr>
      <vt:lpstr>Experiment 3</vt:lpstr>
      <vt:lpstr>Experiment 3</vt:lpstr>
      <vt:lpstr>Experiment 3</vt:lpstr>
      <vt:lpstr>Experiment 3</vt:lpstr>
      <vt:lpstr>Future Work</vt:lpstr>
      <vt:lpstr>Future Work</vt:lpstr>
      <vt:lpstr>Thanks!!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73</cp:revision>
  <dcterms:created xsi:type="dcterms:W3CDTF">2023-07-11T02:48:10Z</dcterms:created>
  <dcterms:modified xsi:type="dcterms:W3CDTF">2023-10-12T17:23:56Z</dcterms:modified>
</cp:coreProperties>
</file>