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54" r:id="rId4"/>
    <p:sldId id="342" r:id="rId5"/>
    <p:sldId id="355" r:id="rId6"/>
    <p:sldId id="357" r:id="rId7"/>
    <p:sldId id="360" r:id="rId8"/>
    <p:sldId id="362" r:id="rId9"/>
    <p:sldId id="364" r:id="rId10"/>
    <p:sldId id="358" r:id="rId11"/>
    <p:sldId id="359" r:id="rId12"/>
    <p:sldId id="361" r:id="rId13"/>
    <p:sldId id="356" r:id="rId14"/>
    <p:sldId id="312" r:id="rId15"/>
    <p:sldId id="320" r:id="rId16"/>
    <p:sldId id="363" r:id="rId17"/>
    <p:sldId id="353" r:id="rId18"/>
    <p:sldId id="324" r:id="rId19"/>
    <p:sldId id="339" r:id="rId20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7"/>
    <p:restoredTop sz="88125"/>
  </p:normalViewPr>
  <p:slideViewPr>
    <p:cSldViewPr snapToGrid="0">
      <p:cViewPr>
        <p:scale>
          <a:sx n="97" d="100"/>
          <a:sy n="97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6E7-AC74-B24A-8D7A-61E847F3340B}" type="datetimeFigureOut">
              <a:rPr lang="en-TW" smtClean="0"/>
              <a:t>2023/8/29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F491-1A87-C04E-B10B-064C4551D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hello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870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481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14714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你定義了一個基於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(Graph Attention Network)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的神經網路模型。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是一種圖卷積神經網路，其中每個節點通過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attention mechanism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而不僅僅是平均鄰居特徵來更新其特徵。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TW" dirty="0"/>
          </a:p>
          <a:p>
            <a:pPr algn="l"/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前向方法 </a:t>
            </a:r>
            <a:r>
              <a:rPr lang="en-US" altLang="zh-TW" b="1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forward)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首先，它通過第一個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層將輸入特徵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轉換成新的特徵。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使用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方法來重塑特徵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tensor，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使其維度適應多頭注意力的輸出。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使用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進行正則化。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通過第二個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層進行另一次特徵轉換。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將這些輸出特徵存儲為新的節點特徵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h_out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最後，使用平均池化來彙總整個圖的節點特徵，得到一個圖級別的輸出特徵。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PyTorch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tensor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中的一個方法，它允許您重塑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tensor。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換句話說，您可以使用它來改變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的維度和大小，但是內容和數據順序保持不變。</a:t>
            </a: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901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0164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131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6698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Precision（</a:t>
            </a:r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精確率）：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也被稱為陽性預測的準確率。對於某個特定類別，精確率是指預測為該類別的樣本中實際屬於該類別的比例。高精確率表示模型在預測該類別時，做出的正確預測比例較高。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Recall（</a:t>
            </a:r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召回率）：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也被稱為靈敏度、真陽性率。對於某個特定類別，召回率是指實際屬於該類別的樣本中被成功預測為該類別的比例。高召回率表示模型能夠有效地檢測出實際屬於該類別的樣本。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F1-Score（F1 </a:t>
            </a:r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分數）：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F1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分數是精確率和召回率的加權調和平均數，可以看作是綜合考慮了模型的準確率和能夠檢測出真實陽性的能力。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F1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分數越高，表示模型在平衡精確率和召回率方面表現越好。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Support（</a:t>
            </a:r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支持數）：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支持數是指屬於該類別的實際樣本數。這個數字可以幫助你理解模型在進行評估時所基於的統計數據。</a:t>
            </a: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08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90677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5668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644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59-54F0-A23F-B4F6-62507F4D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FC29-1808-37CA-0726-C905913C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1F7A-6A95-C355-A547-506009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4EF8-F8EE-1948-B7F8-CDE2BA55EBA3}" type="datetime1">
              <a:rPr lang="en-US" smtClean="0"/>
              <a:t>8/29/23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F00-51F3-BA74-22FE-0CC051B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2B-960C-07FE-DDEE-96CD99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FDC-34C4-BFC3-BA64-305C94E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E0D-D469-A673-BC92-B39938BE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7835-86E1-82AE-A02B-7F25C728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AD7-2116-5A41-8EDE-6BB6E81970E0}" type="datetime1">
              <a:rPr lang="en-US" smtClean="0"/>
              <a:t>8/29/23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6066-61ED-03F7-70E9-95AC1CF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C54-D4E8-460B-E801-FE8A893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4E25-F354-3572-2DCA-751B6505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D73B-CF98-C5B8-51FD-C0D22E7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F0CD-404C-8269-A4CD-717DD4ED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AFA-ACA5-D643-AFA2-7E457DD24DF7}" type="datetime1">
              <a:rPr lang="en-US" smtClean="0"/>
              <a:t>8/29/23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8DC-032A-A5E8-2849-DBFE641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758-FD94-6611-1BD3-87789B4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0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A60-1021-74DB-DEFF-86316B7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8B4-6EA8-9142-2DDA-9FB15EF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3A3B-50D6-240E-E774-494DA922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D64-0D43-8343-8F3E-0CF7D359B229}" type="datetime1">
              <a:rPr lang="en-US" smtClean="0"/>
              <a:t>8/29/23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A08B-0CC7-F10B-E78F-AF2410F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6BB-8244-A97F-1239-07E303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1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64D-589F-D2A1-5C59-FA836CC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9640-1DA7-4890-DE8F-B8971BE4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E9A3-9B69-CA9C-ACD4-A36A9C1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2B9-C19E-4847-96A2-4C98048AC6CB}" type="datetime1">
              <a:rPr lang="en-US" smtClean="0"/>
              <a:t>8/29/23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1C1-9C8D-D120-9E99-759948C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810-E542-DD8F-A3AC-E53B56E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56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83A-282A-578B-297F-8C7D6974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C5C-7642-FB92-981C-50838C11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12EC-0374-5714-99E8-658D462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E5A9-6D34-A5E4-CCD7-3C42D82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34B1-02FE-FD4D-9B2E-AB7942E9D2EE}" type="datetime1">
              <a:rPr lang="en-US" smtClean="0"/>
              <a:t>8/29/23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E5D1-7E2B-CCF2-536D-8B49A09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B72-D72A-4A79-4416-748A895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18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130-0AFF-D064-C2A5-C13D99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B809-C290-EA5E-AE8C-8F89AFED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F48F-CE7C-1FCB-C518-E293AA5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CAAE0-2588-9933-3EAE-1F130197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BDCC-D61B-8F1D-71F0-8252B04D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F6E-7A48-5F7B-2BF1-1681DE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55BE-0370-354B-B7DC-74287DCA0691}" type="datetime1">
              <a:rPr lang="en-US" smtClean="0"/>
              <a:t>8/29/23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F0B16-B5EF-FC72-15ED-248D2C6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71A8-A1A8-7DC0-62CC-8CF4F95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87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E344-B093-DB29-B166-3D9482A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422A-F9E1-5CFD-302F-F1C237A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947-CD42-C640-AA68-FF39D56394B9}" type="datetime1">
              <a:rPr lang="en-US" smtClean="0"/>
              <a:t>8/29/23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0A2C-6A67-F602-A591-D6C167D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2E6E-08F0-A3D8-5365-6D221E4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EAF2-157D-BF56-0F39-C77780C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8767-BFAB-074B-897C-98257EF1C28A}" type="datetime1">
              <a:rPr lang="en-US" smtClean="0"/>
              <a:t>8/29/23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5746-6DDF-2D6C-DF51-00071B6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5C7-94F6-8EAC-5C29-8442D0A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75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96-3EBC-8D98-B516-71A79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9688-E508-B0DE-FC5B-34360AA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0E8-5B0C-6543-C859-538D7C5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B910-1785-6C42-1420-291884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063-3940-FF48-A04A-958D086D794C}" type="datetime1">
              <a:rPr lang="en-US" smtClean="0"/>
              <a:t>8/29/23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E5D-20DD-0AD1-3B64-29A5EF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7F50-995B-0C22-E162-07186DA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109-F1F9-ECD7-52A5-BFD907E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B6EF-DC40-5CBD-7DFC-AFE5FF8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190F6-29A9-541F-AB1D-51FA92E8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9B1-A4CF-97F5-C959-CEB73B1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3AD-49F2-434D-BD1B-37AEE374DAF5}" type="datetime1">
              <a:rPr lang="en-US" smtClean="0"/>
              <a:t>8/29/23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335C-D4EB-FA3C-4D8D-C236334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20B9-F721-CC60-98F3-CF50F39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D6E51-91AA-0A52-04A2-4EA7C1A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FCB-F5E4-FE49-EF10-E7B7415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18FA-35E5-9FFE-94CF-CC71EF52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6C80-6E0D-374C-9F82-A170BB459CEA}" type="datetime1">
              <a:rPr lang="en-US" smtClean="0"/>
              <a:t>8/29/23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DB13-DC06-EE18-D528-2621428D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789-D110-4C45-398C-13211D2C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2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8B-D060-737F-9B17-ED60EDF1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b="1" dirty="0"/>
              <a:t>Progess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3297-90AB-51B6-ECCD-73826C02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Tsung-Min Pai</a:t>
            </a:r>
          </a:p>
          <a:p>
            <a:r>
              <a:rPr lang="en-TW" dirty="0"/>
              <a:t>2023/8/30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10A-1B18-3418-691F-6757655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0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TRAM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2455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31" y="363643"/>
            <a:ext cx="10515600" cy="1325563"/>
          </a:xfrm>
        </p:spPr>
        <p:txBody>
          <a:bodyPr/>
          <a:lstStyle/>
          <a:p>
            <a:r>
              <a:rPr lang="en-TW" b="1" dirty="0"/>
              <a:t>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11</a:t>
            </a:fld>
            <a:endParaRPr lang="en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B53103-7A16-96D4-9EC9-0684F3AE8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99" y="2220199"/>
            <a:ext cx="6248400" cy="19354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9F0F7A-103F-89C0-A0F2-7760CC300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866" y="2912657"/>
            <a:ext cx="4147739" cy="8346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B8425E-5DA3-D454-01B4-9CE6C8365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98" y="4961097"/>
            <a:ext cx="11263508" cy="6553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F8CCA3-A520-DABE-AC40-943E4D1286DB}"/>
              </a:ext>
            </a:extLst>
          </p:cNvPr>
          <p:cNvSpPr txBox="1"/>
          <p:nvPr/>
        </p:nvSpPr>
        <p:spPr>
          <a:xfrm>
            <a:off x="471312" y="174309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On TRAM: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A9BBA3C-FDE3-B2AD-94E1-E201ECA1024A}"/>
              </a:ext>
            </a:extLst>
          </p:cNvPr>
          <p:cNvSpPr/>
          <p:nvPr/>
        </p:nvSpPr>
        <p:spPr>
          <a:xfrm rot="19800694">
            <a:off x="7098048" y="3288504"/>
            <a:ext cx="514267" cy="41730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6DCD8-ADAB-C578-A4DB-3A97283D491E}"/>
              </a:ext>
            </a:extLst>
          </p:cNvPr>
          <p:cNvSpPr txBox="1"/>
          <p:nvPr/>
        </p:nvSpPr>
        <p:spPr>
          <a:xfrm>
            <a:off x="466287" y="4539023"/>
            <a:ext cx="187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Exported json file: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E9B2F5-FCC4-3D21-EFB7-F25496D475FF}"/>
              </a:ext>
            </a:extLst>
          </p:cNvPr>
          <p:cNvSpPr txBox="1"/>
          <p:nvPr/>
        </p:nvSpPr>
        <p:spPr>
          <a:xfrm>
            <a:off x="691376" y="5843239"/>
            <a:ext cx="477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r>
              <a:rPr lang="en-TW" dirty="0"/>
              <a:t>son file includes: Text, attack_id, confidence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TW" dirty="0">
                <a:solidFill>
                  <a:srgbClr val="FF0000"/>
                </a:solidFill>
              </a:rPr>
              <a:t>hould be processed based on t</a:t>
            </a:r>
            <a:r>
              <a:rPr lang="en-US" dirty="0">
                <a:solidFill>
                  <a:srgbClr val="FF0000"/>
                </a:solidFill>
              </a:rPr>
              <a:t>he</a:t>
            </a:r>
            <a:r>
              <a:rPr lang="en-TW" dirty="0">
                <a:solidFill>
                  <a:srgbClr val="FF0000"/>
                </a:solidFill>
              </a:rPr>
              <a:t> confidence</a:t>
            </a:r>
          </a:p>
        </p:txBody>
      </p:sp>
    </p:spTree>
    <p:extLst>
      <p:ext uri="{BB962C8B-B14F-4D97-AF65-F5344CB8AC3E}">
        <p14:creationId xmlns:p14="http://schemas.microsoft.com/office/powerpoint/2010/main" val="1765857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87" y="373259"/>
            <a:ext cx="10515600" cy="1325563"/>
          </a:xfrm>
        </p:spPr>
        <p:txBody>
          <a:bodyPr/>
          <a:lstStyle/>
          <a:p>
            <a:r>
              <a:rPr lang="en-TW" b="1" dirty="0"/>
              <a:t>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12</a:t>
            </a:fld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E9203-4E4D-F840-0C23-31772BCC1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297" y="2271745"/>
            <a:ext cx="2099113" cy="11370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11C42A-5DC9-65CB-82B8-84989D0D2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58" y="1973088"/>
            <a:ext cx="6228603" cy="146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6B7F2C-3AC6-E243-6BBE-149C65EF3677}"/>
              </a:ext>
            </a:extLst>
          </p:cNvPr>
          <p:cNvSpPr txBox="1"/>
          <p:nvPr/>
        </p:nvSpPr>
        <p:spPr>
          <a:xfrm>
            <a:off x="751846" y="1453879"/>
            <a:ext cx="208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json files </a:t>
            </a:r>
            <a:r>
              <a:rPr lang="en-TW" sz="1600" dirty="0">
                <a:sym typeface="Wingdings" pitchFamily="2" charset="2"/>
              </a:rPr>
              <a:t></a:t>
            </a:r>
            <a:r>
              <a:rPr lang="en-TW" dirty="0">
                <a:sym typeface="Wingdings" pitchFamily="2" charset="2"/>
              </a:rPr>
              <a:t> csv files:</a:t>
            </a:r>
            <a:endParaRPr lang="en-TW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8857B0-458B-B1CD-3BAF-CF108CFB1D99}"/>
              </a:ext>
            </a:extLst>
          </p:cNvPr>
          <p:cNvCxnSpPr>
            <a:cxnSpLocks/>
          </p:cNvCxnSpPr>
          <p:nvPr/>
        </p:nvCxnSpPr>
        <p:spPr>
          <a:xfrm>
            <a:off x="7091961" y="1973088"/>
            <a:ext cx="0" cy="1435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BBA4CB8-30E5-9A1F-B319-0C3BA61C15E2}"/>
              </a:ext>
            </a:extLst>
          </p:cNvPr>
          <p:cNvSpPr/>
          <p:nvPr/>
        </p:nvSpPr>
        <p:spPr>
          <a:xfrm>
            <a:off x="7554807" y="2494686"/>
            <a:ext cx="514267" cy="41730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D62527-4F6D-EA92-C4EC-FF05CF3EE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358" y="4235230"/>
            <a:ext cx="8688130" cy="9915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4A2E9D-49AC-77C5-FB38-B60E070DED37}"/>
              </a:ext>
            </a:extLst>
          </p:cNvPr>
          <p:cNvSpPr txBox="1"/>
          <p:nvPr/>
        </p:nvSpPr>
        <p:spPr>
          <a:xfrm>
            <a:off x="751846" y="3991291"/>
            <a:ext cx="2277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TW" dirty="0"/>
              <a:t>ll csv files </a:t>
            </a:r>
            <a:r>
              <a:rPr lang="en-TW" sz="1600" dirty="0">
                <a:sym typeface="Wingdings" pitchFamily="2" charset="2"/>
              </a:rPr>
              <a:t></a:t>
            </a:r>
            <a:r>
              <a:rPr lang="en-TW" dirty="0">
                <a:sym typeface="Wingdings" pitchFamily="2" charset="2"/>
              </a:rPr>
              <a:t> xlsx file:</a:t>
            </a:r>
            <a:endParaRPr lang="en-TW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92FEEA-E9DB-318F-4087-A432A9B989A7}"/>
              </a:ext>
            </a:extLst>
          </p:cNvPr>
          <p:cNvSpPr txBox="1"/>
          <p:nvPr/>
        </p:nvSpPr>
        <p:spPr>
          <a:xfrm>
            <a:off x="863358" y="5332921"/>
            <a:ext cx="5449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>
                <a:sym typeface="Wingdings" pitchFamily="2" charset="2"/>
              </a:rPr>
              <a:t>with all files and TTPs</a:t>
            </a:r>
            <a:endParaRPr lang="en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TW" dirty="0"/>
              <a:t>ecord the # of the labels detected in the specific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141 unique 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pdf: 109/751, html: 378/3937</a:t>
            </a:r>
            <a:endParaRPr lang="en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142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3544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97907"/>
            <a:ext cx="10515600" cy="1325563"/>
          </a:xfrm>
        </p:spPr>
        <p:txBody>
          <a:bodyPr/>
          <a:lstStyle/>
          <a:p>
            <a:r>
              <a:rPr lang="en-TW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78" y="1608814"/>
            <a:ext cx="10800644" cy="48328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</a:t>
            </a:r>
            <a:r>
              <a:rPr lang="en-TW" dirty="0"/>
              <a:t>o the experiment 2 and 3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</a:t>
            </a:r>
            <a:r>
              <a:rPr lang="en-TW" dirty="0"/>
              <a:t>mprove t</a:t>
            </a:r>
            <a:r>
              <a:rPr lang="en-US" dirty="0"/>
              <a:t>he</a:t>
            </a:r>
            <a:r>
              <a:rPr lang="en-TW" dirty="0"/>
              <a:t> performance of the model (if available)</a:t>
            </a:r>
          </a:p>
          <a:p>
            <a:pPr marL="0" indent="0">
              <a:lnSpc>
                <a:spcPct val="110000"/>
              </a:lnSpc>
              <a:buNone/>
            </a:pPr>
            <a:endParaRPr lang="en-TW" dirty="0"/>
          </a:p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</a:t>
            </a:r>
            <a:r>
              <a:rPr lang="en-TW" dirty="0"/>
              <a:t>igure out the reason of low efficiency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Processed the data based on t</a:t>
            </a:r>
            <a:r>
              <a:rPr lang="en-US" dirty="0"/>
              <a:t>he</a:t>
            </a:r>
            <a:r>
              <a:rPr lang="en-TW" dirty="0"/>
              <a:t> confidence</a:t>
            </a:r>
          </a:p>
          <a:p>
            <a:pPr marL="0" indent="0">
              <a:lnSpc>
                <a:spcPct val="110000"/>
              </a:lnSpc>
              <a:buNone/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19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15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287201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16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80661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78796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68" y="89416"/>
            <a:ext cx="10515600" cy="1325563"/>
          </a:xfrm>
        </p:spPr>
        <p:txBody>
          <a:bodyPr/>
          <a:lstStyle/>
          <a:p>
            <a:r>
              <a:rPr lang="en-TW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18</a:t>
            </a:fld>
            <a:endParaRPr lang="en-TW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075D65-603F-E7BD-FF0A-E28275FB4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717" r="-802"/>
          <a:stretch/>
        </p:blipFill>
        <p:spPr>
          <a:xfrm>
            <a:off x="6390975" y="2904613"/>
            <a:ext cx="4642785" cy="181284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D493DF-B104-2035-8CD7-9859B3500D0C}"/>
              </a:ext>
            </a:extLst>
          </p:cNvPr>
          <p:cNvSpPr txBox="1"/>
          <p:nvPr/>
        </p:nvSpPr>
        <p:spPr>
          <a:xfrm>
            <a:off x="709757" y="137775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1A12C0-2602-E5B4-8576-C720FB9E8447}"/>
              </a:ext>
            </a:extLst>
          </p:cNvPr>
          <p:cNvSpPr txBox="1"/>
          <p:nvPr/>
        </p:nvSpPr>
        <p:spPr>
          <a:xfrm>
            <a:off x="6283399" y="1342175"/>
            <a:ext cx="82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Result: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D95ADF-1DB1-CF1A-7B38-B4DED6AA3FE2}"/>
              </a:ext>
            </a:extLst>
          </p:cNvPr>
          <p:cNvSpPr txBox="1"/>
          <p:nvPr/>
        </p:nvSpPr>
        <p:spPr>
          <a:xfrm>
            <a:off x="787680" y="4481862"/>
            <a:ext cx="3646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the </a:t>
            </a:r>
            <a:r>
              <a:rPr lang="en-TW" b="1" dirty="0"/>
              <a:t>old</a:t>
            </a:r>
            <a:r>
              <a:rPr lang="en-TW" dirty="0"/>
              <a:t> verison of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</a:t>
            </a:r>
            <a:r>
              <a:rPr lang="en-TW" b="1" dirty="0"/>
              <a:t>DGL</a:t>
            </a:r>
            <a:r>
              <a:rPr lang="en-TW" dirty="0"/>
              <a:t> to be our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d</a:t>
            </a:r>
            <a:r>
              <a:rPr lang="en-TW" dirty="0"/>
              <a:t>ata format: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57EE74-8DFB-BD2B-AEEC-4E638001D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80" y="1828699"/>
            <a:ext cx="5340360" cy="257810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3C01F5AC-DBC1-6FBD-403E-69E9F481E06E}"/>
              </a:ext>
            </a:extLst>
          </p:cNvPr>
          <p:cNvSpPr/>
          <p:nvPr/>
        </p:nvSpPr>
        <p:spPr>
          <a:xfrm>
            <a:off x="1379032" y="2208928"/>
            <a:ext cx="2756647" cy="21932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D69830F-596E-1291-E501-39B14D8B0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919" y="5435622"/>
            <a:ext cx="9670835" cy="12201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0806CC1-35A7-5B5B-031D-6D78F04D5AEF}"/>
              </a:ext>
            </a:extLst>
          </p:cNvPr>
          <p:cNvSpPr txBox="1"/>
          <p:nvPr/>
        </p:nvSpPr>
        <p:spPr>
          <a:xfrm>
            <a:off x="6390975" y="4710462"/>
            <a:ext cx="508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GAT applied on the old data has the similar result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0EAF99B-3460-2F10-E1F6-BF9E8D3FE5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974" y="1763376"/>
            <a:ext cx="4642785" cy="1089368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C6C6D121-95AE-DC20-F0B8-386109DBACAE}"/>
              </a:ext>
            </a:extLst>
          </p:cNvPr>
          <p:cNvSpPr/>
          <p:nvPr/>
        </p:nvSpPr>
        <p:spPr>
          <a:xfrm>
            <a:off x="6390974" y="2318591"/>
            <a:ext cx="607234" cy="98544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27286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19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64676" y="-328064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  <a:br>
              <a:rPr lang="en-TW" dirty="0"/>
            </a:br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B9031-7499-0304-FF13-6304A170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72" y="1432254"/>
            <a:ext cx="76962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2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136525"/>
            <a:ext cx="10515600" cy="1325563"/>
          </a:xfrm>
        </p:spPr>
        <p:txBody>
          <a:bodyPr/>
          <a:lstStyle/>
          <a:p>
            <a:r>
              <a:rPr lang="en-TW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7848"/>
            <a:ext cx="10689336" cy="5030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GAT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Dataset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Experiment</a:t>
            </a:r>
          </a:p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4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Graph Attention Network - GAT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58019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2" y="81290"/>
            <a:ext cx="10515600" cy="1325563"/>
          </a:xfrm>
        </p:spPr>
        <p:txBody>
          <a:bodyPr/>
          <a:lstStyle/>
          <a:p>
            <a:r>
              <a:rPr lang="en-TW" b="1" dirty="0"/>
              <a:t>Graph Attention Network - GAT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4</a:t>
            </a:fld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8CC4F-3388-8B07-8691-8B225726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794" y="1623980"/>
            <a:ext cx="10515600" cy="43847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487A96-0596-0249-45A4-AD77B667878A}"/>
              </a:ext>
            </a:extLst>
          </p:cNvPr>
          <p:cNvSpPr txBox="1"/>
          <p:nvPr/>
        </p:nvSpPr>
        <p:spPr>
          <a:xfrm>
            <a:off x="639794" y="5987018"/>
            <a:ext cx="374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the </a:t>
            </a:r>
            <a:r>
              <a:rPr lang="en-TW" b="1" dirty="0"/>
              <a:t>new</a:t>
            </a:r>
            <a:r>
              <a:rPr lang="en-TW" dirty="0"/>
              <a:t> verison of the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96111-A6D4-C2DC-2B2F-31F0BD174885}"/>
              </a:ext>
            </a:extLst>
          </p:cNvPr>
          <p:cNvSpPr txBox="1"/>
          <p:nvPr/>
        </p:nvSpPr>
        <p:spPr>
          <a:xfrm>
            <a:off x="492628" y="125464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</p:spTree>
    <p:extLst>
      <p:ext uri="{BB962C8B-B14F-4D97-AF65-F5344CB8AC3E}">
        <p14:creationId xmlns:p14="http://schemas.microsoft.com/office/powerpoint/2010/main" val="721994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5</a:t>
            </a:fld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76CD4-2412-20C9-A847-51759196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84" y="2204440"/>
            <a:ext cx="11165546" cy="1155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D921C-A9CB-24FE-E74B-BC7389A8B502}"/>
              </a:ext>
            </a:extLst>
          </p:cNvPr>
          <p:cNvSpPr txBox="1"/>
          <p:nvPr/>
        </p:nvSpPr>
        <p:spPr>
          <a:xfrm>
            <a:off x="513227" y="1570052"/>
            <a:ext cx="12526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600" dirty="0"/>
              <a:t>Format: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1B876-7712-9D3A-CFA2-BAEED231D9CB}"/>
              </a:ext>
            </a:extLst>
          </p:cNvPr>
          <p:cNvSpPr txBox="1"/>
          <p:nvPr/>
        </p:nvSpPr>
        <p:spPr>
          <a:xfrm>
            <a:off x="617084" y="3680258"/>
            <a:ext cx="1041778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Have 165 APs, each AP has 1000 variation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nodes are different but relations are same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0~99 test, 100~199 validation, 200~999 train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1:1:8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Use transR_50, transE_50, transH_50, </a:t>
            </a:r>
            <a:r>
              <a:rPr lang="en-US" sz="2200" dirty="0" err="1"/>
              <a:t>secureBERT</a:t>
            </a:r>
            <a:r>
              <a:rPr lang="en-US" sz="2200" dirty="0"/>
              <a:t>… as embedding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b="1" dirty="0">
                <a:sym typeface="Wingdings" pitchFamily="2" charset="2"/>
              </a:rPr>
              <a:t>8 versions</a:t>
            </a: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Benign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benign.txt</a:t>
            </a:r>
            <a:endParaRPr lang="en-TW" sz="2200" dirty="0"/>
          </a:p>
        </p:txBody>
      </p:sp>
    </p:spTree>
    <p:extLst>
      <p:ext uri="{BB962C8B-B14F-4D97-AF65-F5344CB8AC3E}">
        <p14:creationId xmlns:p14="http://schemas.microsoft.com/office/powerpoint/2010/main" val="1123162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86444"/>
            <a:ext cx="10515600" cy="1325563"/>
          </a:xfrm>
        </p:spPr>
        <p:txBody>
          <a:bodyPr/>
          <a:lstStyle/>
          <a:p>
            <a:r>
              <a:rPr lang="en-TW" b="1" dirty="0"/>
              <a:t>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6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68797-CB82-0116-07DD-1366D6F7C47E}"/>
              </a:ext>
            </a:extLst>
          </p:cNvPr>
          <p:cNvSpPr txBox="1"/>
          <p:nvPr/>
        </p:nvSpPr>
        <p:spPr>
          <a:xfrm>
            <a:off x="513227" y="1165030"/>
            <a:ext cx="1131269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1: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Dataset is 165 A</a:t>
            </a:r>
            <a:r>
              <a:rPr lang="en-US" sz="2600" dirty="0"/>
              <a:t>Ps with 8 versions of embedding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Graph classification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2: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Experiment 1 + </a:t>
            </a:r>
            <a:r>
              <a:rPr lang="en-TW" sz="2600" b="1" dirty="0"/>
              <a:t>benign</a:t>
            </a:r>
            <a:r>
              <a:rPr lang="en-TW" sz="2600" dirty="0"/>
              <a:t> data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B</a:t>
            </a:r>
            <a:r>
              <a:rPr lang="en-TW" sz="2600" dirty="0"/>
              <a:t>enign made from benign.txt </a:t>
            </a:r>
            <a:r>
              <a:rPr lang="en-TW" sz="2400" dirty="0">
                <a:sym typeface="Wingdings" pitchFamily="2" charset="2"/>
              </a:rPr>
              <a:t></a:t>
            </a:r>
            <a:r>
              <a:rPr lang="en-TW" sz="2600" dirty="0">
                <a:sym typeface="Wingdings" pitchFamily="2" charset="2"/>
              </a:rPr>
              <a:t> 1000 graphs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Graph classification</a:t>
            </a:r>
          </a:p>
          <a:p>
            <a:pPr lvl="1"/>
            <a:endParaRPr lang="en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3: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C</a:t>
            </a:r>
            <a:r>
              <a:rPr lang="en-TW" sz="2600" dirty="0"/>
              <a:t>onsider the </a:t>
            </a:r>
            <a:r>
              <a:rPr lang="en-TW" sz="2600" b="1" dirty="0"/>
              <a:t>neighbor</a:t>
            </a:r>
            <a:r>
              <a:rPr lang="en-TW" sz="2600" dirty="0"/>
              <a:t> benign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Edge classification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15BC5-8938-0C42-0EA5-613D3319E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297" y="1664137"/>
            <a:ext cx="2743200" cy="2096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9AB3FA-BB6B-E4C8-8145-FDEBB61DE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844" y="4506774"/>
            <a:ext cx="2685270" cy="209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15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US" b="1" dirty="0"/>
              <a:t>Experiment 1</a:t>
            </a:r>
            <a:endParaRPr lang="en-T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7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567266" y="1722791"/>
            <a:ext cx="1066517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</a:t>
            </a:r>
            <a:r>
              <a:rPr lang="en-TW" sz="2600" dirty="0"/>
              <a:t>otal: 100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About 30 epochs, they seem to be have the similar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Except </a:t>
            </a:r>
            <a:r>
              <a:rPr lang="en-TW" sz="2600" b="1" dirty="0"/>
              <a:t>secureBERT</a:t>
            </a:r>
            <a:r>
              <a:rPr lang="en-TW" sz="2600" dirty="0"/>
              <a:t>, all about 40% test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secureBERT early stopped at epoch 50 with </a:t>
            </a:r>
            <a:r>
              <a:rPr lang="en-TW" sz="2600" dirty="0">
                <a:solidFill>
                  <a:srgbClr val="FF0000"/>
                </a:solidFill>
              </a:rPr>
              <a:t>10% test accuracy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</a:t>
            </a:r>
            <a:r>
              <a:rPr lang="en-TW" sz="2200" dirty="0"/>
              <a:t>ince the dimension of the embedding is way more larger ?!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</a:t>
            </a:r>
            <a:r>
              <a:rPr lang="en-TW" sz="2200" dirty="0"/>
              <a:t>imension of SeureBERT’s node embedding is from 768 </a:t>
            </a:r>
            <a:r>
              <a:rPr lang="en-TW" sz="2000" dirty="0">
                <a:sym typeface="Wingdings" pitchFamily="2" charset="2"/>
              </a:rPr>
              <a:t></a:t>
            </a:r>
            <a:r>
              <a:rPr lang="en-TW" sz="2200" dirty="0">
                <a:sym typeface="Wingdings" pitchFamily="2" charset="2"/>
              </a:rPr>
              <a:t> 250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322F7-86E6-6095-FF03-904AE4D536EB}"/>
              </a:ext>
            </a:extLst>
          </p:cNvPr>
          <p:cNvSpPr txBox="1"/>
          <p:nvPr/>
        </p:nvSpPr>
        <p:spPr>
          <a:xfrm>
            <a:off x="567266" y="4700222"/>
            <a:ext cx="853797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</a:t>
            </a:r>
            <a:r>
              <a:rPr lang="en-TW" sz="2600" dirty="0"/>
              <a:t>ecord the training in a </a:t>
            </a:r>
            <a:r>
              <a:rPr lang="en-TW" sz="2600" b="1" dirty="0"/>
              <a:t>log</a:t>
            </a:r>
            <a:r>
              <a:rPr lang="en-TW" sz="2600" dirty="0"/>
              <a:t> </a:t>
            </a:r>
            <a:r>
              <a:rPr lang="en-TW" sz="2600" b="1" dirty="0"/>
              <a:t>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dirty="0"/>
              <a:t>Also record the </a:t>
            </a:r>
            <a:r>
              <a:rPr lang="en-TW" sz="2600" b="1" dirty="0"/>
              <a:t>classification</a:t>
            </a:r>
            <a:r>
              <a:rPr lang="en-TW" sz="2600" dirty="0"/>
              <a:t> </a:t>
            </a:r>
            <a:r>
              <a:rPr lang="en-TW" sz="2600" b="1" dirty="0"/>
              <a:t>report</a:t>
            </a:r>
            <a:r>
              <a:rPr lang="en-TW" sz="2600" dirty="0"/>
              <a:t> supportedd by sklearn</a:t>
            </a:r>
          </a:p>
        </p:txBody>
      </p:sp>
    </p:spTree>
    <p:extLst>
      <p:ext uri="{BB962C8B-B14F-4D97-AF65-F5344CB8AC3E}">
        <p14:creationId xmlns:p14="http://schemas.microsoft.com/office/powerpoint/2010/main" val="2595922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97907"/>
            <a:ext cx="10515600" cy="1325563"/>
          </a:xfrm>
        </p:spPr>
        <p:txBody>
          <a:bodyPr/>
          <a:lstStyle/>
          <a:p>
            <a:r>
              <a:rPr lang="en-US" b="1" dirty="0"/>
              <a:t>Experiment 1</a:t>
            </a:r>
            <a:endParaRPr lang="en-T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98" y="1480021"/>
            <a:ext cx="9882011" cy="6708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</a:t>
            </a:r>
            <a:r>
              <a:rPr lang="en-TW" dirty="0"/>
              <a:t>og file: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8</a:t>
            </a:fld>
            <a:endParaRPr lang="en-TW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0356FE-854E-60A6-BBAC-6134D735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36" y="4182402"/>
            <a:ext cx="7772400" cy="177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6C5E16-93A8-341A-F4B1-C7BEDFBF9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56" y="2144875"/>
            <a:ext cx="10665336" cy="106064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59EB5ED-6953-BF30-951E-799FD1F59C2A}"/>
              </a:ext>
            </a:extLst>
          </p:cNvPr>
          <p:cNvSpPr txBox="1">
            <a:spLocks/>
          </p:cNvSpPr>
          <p:nvPr/>
        </p:nvSpPr>
        <p:spPr>
          <a:xfrm>
            <a:off x="691698" y="3569028"/>
            <a:ext cx="9882011" cy="670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C</a:t>
            </a:r>
            <a:r>
              <a:rPr lang="en-TW" dirty="0"/>
              <a:t>lassification report: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F7BB5-EDE3-5690-9E43-0DC20C3EB457}"/>
              </a:ext>
            </a:extLst>
          </p:cNvPr>
          <p:cNvSpPr txBox="1"/>
          <p:nvPr/>
        </p:nvSpPr>
        <p:spPr>
          <a:xfrm>
            <a:off x="8873066" y="5377979"/>
            <a:ext cx="2878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TW" dirty="0"/>
              <a:t>imilar with the MLP, RNN:</a:t>
            </a:r>
          </a:p>
          <a:p>
            <a:r>
              <a:rPr lang="en-US" dirty="0"/>
              <a:t>M</a:t>
            </a:r>
            <a:r>
              <a:rPr lang="en-TW" dirty="0"/>
              <a:t>ore triplets, more accurate</a:t>
            </a:r>
          </a:p>
        </p:txBody>
      </p:sp>
    </p:spTree>
    <p:extLst>
      <p:ext uri="{BB962C8B-B14F-4D97-AF65-F5344CB8AC3E}">
        <p14:creationId xmlns:p14="http://schemas.microsoft.com/office/powerpoint/2010/main" val="1927531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US" b="1" dirty="0"/>
              <a:t>Experiment 2 &amp; 3</a:t>
            </a:r>
            <a:endParaRPr lang="en-T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9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575493" y="1598614"/>
            <a:ext cx="1066517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itchFamily="2" charset="2"/>
              </a:rPr>
              <a:t>Experiment 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ym typeface="Wingdings" pitchFamily="2" charset="2"/>
              </a:rPr>
              <a:t>Haven’t made the dataset of benign yet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ym typeface="Wingdings" pitchFamily="2" charset="2"/>
              </a:rPr>
              <a:t>Dataset would be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400: Leaf nodes + their source nodes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300: Leaf nodes + their source nodes with source nodes’ neighbor nodes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200: Leaf nodes + their 2 layer source nodes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100: Leaf nodes + their 2 layer source nodes with source nodes’ neighbor nodes</a:t>
            </a:r>
            <a:endParaRPr lang="en-TW" sz="22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CCFA8-0236-1D45-D633-53363CDFD6BE}"/>
              </a:ext>
            </a:extLst>
          </p:cNvPr>
          <p:cNvSpPr txBox="1"/>
          <p:nvPr/>
        </p:nvSpPr>
        <p:spPr>
          <a:xfrm>
            <a:off x="575493" y="4782332"/>
            <a:ext cx="106651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itchFamily="2" charset="2"/>
              </a:rPr>
              <a:t>Experiment 3: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ym typeface="Wingdings" pitchFamily="2" charset="2"/>
              </a:rPr>
              <a:t>After finishing the experiment 2, discuss with </a:t>
            </a:r>
            <a:r>
              <a:rPr lang="en-US" sz="2600" dirty="0" err="1">
                <a:sym typeface="Wingdings" pitchFamily="2" charset="2"/>
              </a:rPr>
              <a:t>Euni</a:t>
            </a:r>
            <a:endParaRPr lang="en-US" sz="2600" dirty="0">
              <a:sym typeface="Wingdings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83D09-4B57-7659-0B2E-929525C3B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5079"/>
            <a:ext cx="977900" cy="538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F5AFA5-33D0-ED91-27E6-47BA4AC72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167" y="3504192"/>
            <a:ext cx="1206500" cy="452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7EACA9-BBD5-EC68-7FA6-F67D46ED6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8205" y="2705079"/>
            <a:ext cx="910737" cy="8279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BDCADF-C08B-81FA-9B21-61B000B43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4498" y="3975531"/>
            <a:ext cx="1051174" cy="95142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6DA30A3-800A-4837-65FA-A0D5F4391761}"/>
              </a:ext>
            </a:extLst>
          </p:cNvPr>
          <p:cNvSpPr/>
          <p:nvPr/>
        </p:nvSpPr>
        <p:spPr>
          <a:xfrm>
            <a:off x="10260677" y="3309319"/>
            <a:ext cx="194119" cy="1948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B288B5-1670-6BF1-6D2D-31B51A5D0098}"/>
              </a:ext>
            </a:extLst>
          </p:cNvPr>
          <p:cNvSpPr/>
          <p:nvPr/>
        </p:nvSpPr>
        <p:spPr>
          <a:xfrm>
            <a:off x="11191035" y="4725512"/>
            <a:ext cx="122191" cy="1235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8362F0-36D6-098E-57F6-28B19C5EEF4E}"/>
              </a:ext>
            </a:extLst>
          </p:cNvPr>
          <p:cNvSpPr/>
          <p:nvPr/>
        </p:nvSpPr>
        <p:spPr>
          <a:xfrm>
            <a:off x="6710363" y="2924175"/>
            <a:ext cx="211872" cy="193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1608E-A5AC-9B55-AE60-AB6FE8850DCE}"/>
              </a:ext>
            </a:extLst>
          </p:cNvPr>
          <p:cNvSpPr/>
          <p:nvPr/>
        </p:nvSpPr>
        <p:spPr>
          <a:xfrm>
            <a:off x="7771413" y="3686175"/>
            <a:ext cx="211872" cy="193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85417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28239</TotalTime>
  <Words>891</Words>
  <Application>Microsoft Macintosh PowerPoint</Application>
  <PresentationFormat>Widescreen</PresentationFormat>
  <Paragraphs>136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Söhne</vt:lpstr>
      <vt:lpstr>Arial</vt:lpstr>
      <vt:lpstr>Calibri</vt:lpstr>
      <vt:lpstr>Calibri Light</vt:lpstr>
      <vt:lpstr>Office Theme</vt:lpstr>
      <vt:lpstr>Progess of the Project</vt:lpstr>
      <vt:lpstr>Outline</vt:lpstr>
      <vt:lpstr>Graph Attention Network - GAT</vt:lpstr>
      <vt:lpstr>Graph Attention Network - GAT</vt:lpstr>
      <vt:lpstr>Dataset</vt:lpstr>
      <vt:lpstr>Experiment</vt:lpstr>
      <vt:lpstr>Experiment 1</vt:lpstr>
      <vt:lpstr>Experiment 1</vt:lpstr>
      <vt:lpstr>Experiment 2 &amp; 3</vt:lpstr>
      <vt:lpstr>TRAM</vt:lpstr>
      <vt:lpstr>Format</vt:lpstr>
      <vt:lpstr>Result</vt:lpstr>
      <vt:lpstr>Future Work</vt:lpstr>
      <vt:lpstr>Future Work</vt:lpstr>
      <vt:lpstr>Thanks!!</vt:lpstr>
      <vt:lpstr>Appendix</vt:lpstr>
      <vt:lpstr>Graph Convolutional Network - GCN</vt:lpstr>
      <vt:lpstr>Graph Convolutional Network - GCN</vt:lpstr>
      <vt:lpstr>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My Project</dc:title>
  <dc:creator>白宗民</dc:creator>
  <cp:lastModifiedBy>白宗民</cp:lastModifiedBy>
  <cp:revision>52</cp:revision>
  <dcterms:created xsi:type="dcterms:W3CDTF">2023-07-11T02:48:10Z</dcterms:created>
  <dcterms:modified xsi:type="dcterms:W3CDTF">2023-08-30T03:18:39Z</dcterms:modified>
</cp:coreProperties>
</file>