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78" r:id="rId4"/>
    <p:sldId id="380" r:id="rId5"/>
    <p:sldId id="385" r:id="rId6"/>
    <p:sldId id="387" r:id="rId7"/>
    <p:sldId id="389" r:id="rId8"/>
    <p:sldId id="392" r:id="rId9"/>
    <p:sldId id="391" r:id="rId10"/>
    <p:sldId id="396" r:id="rId11"/>
    <p:sldId id="390" r:id="rId12"/>
    <p:sldId id="397" r:id="rId13"/>
    <p:sldId id="394" r:id="rId14"/>
    <p:sldId id="398" r:id="rId15"/>
    <p:sldId id="395" r:id="rId16"/>
    <p:sldId id="356" r:id="rId17"/>
    <p:sldId id="312" r:id="rId18"/>
    <p:sldId id="320" r:id="rId19"/>
    <p:sldId id="384" r:id="rId20"/>
    <p:sldId id="365" r:id="rId21"/>
    <p:sldId id="388" r:id="rId22"/>
    <p:sldId id="381" r:id="rId23"/>
    <p:sldId id="386" r:id="rId24"/>
    <p:sldId id="374" r:id="rId25"/>
    <p:sldId id="375" r:id="rId26"/>
    <p:sldId id="377" r:id="rId27"/>
    <p:sldId id="382" r:id="rId28"/>
    <p:sldId id="399" r:id="rId29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7"/>
    <p:restoredTop sz="88453"/>
  </p:normalViewPr>
  <p:slideViewPr>
    <p:cSldViewPr snapToGrid="0">
      <p:cViewPr varScale="1">
        <p:scale>
          <a:sx n="142" d="100"/>
          <a:sy n="142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2023/11/1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7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535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25347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4310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設定一個採樣倍率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N，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也就是對每個樣本需要生成幾個合成樣本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設定一個近鄰值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K ，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針對該樣本找出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K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個最近鄰樣本並從中隨機選一個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根據以下公式來創造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N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個樣本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76651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714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7171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1884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8683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503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325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模型是用於邊預測或稱為鏈接預測的。鏈接預測的目的是預測兩個節點之間是否存在邊。這是圖學習中的一個重要任務，被應用於許多領域，例如社交網絡中的好友推薦或蛋白質互作網絡的互作預測。</a:t>
            </a:r>
          </a:p>
          <a:p>
            <a:endParaRPr lang="zh-TW" altLang="en-US" dirty="0"/>
          </a:p>
          <a:p>
            <a:r>
              <a:rPr lang="en-US" altLang="zh-TW" dirty="0"/>
              <a:t>1. **</a:t>
            </a:r>
            <a:r>
              <a:rPr lang="zh-TW" altLang="en-US" dirty="0"/>
              <a:t>初始化 </a:t>
            </a:r>
            <a:r>
              <a:rPr lang="en-US" altLang="zh-TW" dirty="0"/>
              <a:t>(`__</a:t>
            </a:r>
            <a:r>
              <a:rPr lang="en-US" altLang="zh-TW" dirty="0" err="1"/>
              <a:t>init</a:t>
            </a:r>
            <a:r>
              <a:rPr lang="en-US" altLang="zh-TW" dirty="0"/>
              <a:t>__` </a:t>
            </a:r>
            <a:r>
              <a:rPr lang="zh-TW" altLang="en-US" dirty="0"/>
              <a:t>方法</a:t>
            </a:r>
            <a:r>
              <a:rPr lang="en-US" altLang="zh-TW" dirty="0"/>
              <a:t>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定義一個全連接線性層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，其輸入特徵的大小是 </a:t>
            </a:r>
            <a:r>
              <a:rPr lang="en-US" altLang="zh-TW" dirty="0"/>
              <a:t>`</a:t>
            </a:r>
            <a:r>
              <a:rPr lang="en-US" altLang="zh-TW" dirty="0" err="1"/>
              <a:t>in_features</a:t>
            </a:r>
            <a:r>
              <a:rPr lang="en-US" altLang="zh-TW" dirty="0"/>
              <a:t> * 2`</a:t>
            </a:r>
            <a:r>
              <a:rPr lang="zh-TW" altLang="en-US" dirty="0"/>
              <a:t>。這是因為我們將來源節點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的表示向量拼接起來，所以尺寸變為雙倍。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輸出的尺寸是 </a:t>
            </a:r>
            <a:r>
              <a:rPr lang="en-US" altLang="zh-TW" dirty="0"/>
              <a:t>`</a:t>
            </a:r>
            <a:r>
              <a:rPr lang="en-US" altLang="zh-TW" dirty="0" err="1"/>
              <a:t>out_classes</a:t>
            </a:r>
            <a:r>
              <a:rPr lang="en-US" altLang="zh-TW" dirty="0"/>
              <a:t>`</a:t>
            </a:r>
            <a:r>
              <a:rPr lang="zh-TW" altLang="en-US" dirty="0"/>
              <a:t>，這對應於邊的類別數量。</a:t>
            </a:r>
          </a:p>
          <a:p>
            <a:endParaRPr lang="zh-TW" altLang="en-US" dirty="0"/>
          </a:p>
          <a:p>
            <a:r>
              <a:rPr lang="en-US" altLang="zh-TW" dirty="0"/>
              <a:t>2. **</a:t>
            </a:r>
            <a:r>
              <a:rPr lang="en-US" altLang="zh-TW" dirty="0" err="1"/>
              <a:t>apply_edges</a:t>
            </a:r>
            <a:r>
              <a:rPr lang="en-US" altLang="zh-TW" dirty="0"/>
              <a:t> </a:t>
            </a:r>
            <a:r>
              <a:rPr lang="zh-TW" altLang="en-US" dirty="0"/>
              <a:t>方法**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這個方法的作用是為圖中的每一條邊計算一個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。這個</a:t>
            </a:r>
            <a:r>
              <a:rPr lang="en-US" altLang="zh-TW" dirty="0"/>
              <a:t>'score'</a:t>
            </a:r>
            <a:r>
              <a:rPr lang="zh-TW" altLang="en-US" dirty="0"/>
              <a:t>可以被解釋為邊的類別。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它首先從圖中提取來源節點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接著，它將這兩個表示向量拼接起來，並通過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線性層計算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en-US" altLang="zh-TW" dirty="0"/>
              <a:t>3. **</a:t>
            </a:r>
            <a:r>
              <a:rPr lang="zh-TW" altLang="en-US" dirty="0"/>
              <a:t>前向方法 </a:t>
            </a:r>
            <a:r>
              <a:rPr lang="en-US" altLang="zh-TW" dirty="0"/>
              <a:t>(`forward`)**: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接收一個圖和它的節點表示</a:t>
            </a:r>
            <a:r>
              <a:rPr lang="en-US" altLang="zh-TW" dirty="0"/>
              <a:t>`h`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它將這些節點表示設定為圖的節點數據。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使用</a:t>
            </a:r>
            <a:r>
              <a:rPr lang="en-US" altLang="zh-TW" dirty="0"/>
              <a:t>`</a:t>
            </a:r>
            <a:r>
              <a:rPr lang="en-US" altLang="zh-TW" dirty="0" err="1"/>
              <a:t>apply_edges</a:t>
            </a:r>
            <a:r>
              <a:rPr lang="en-US" altLang="zh-TW" dirty="0"/>
              <a:t>`</a:t>
            </a:r>
            <a:r>
              <a:rPr lang="zh-TW" altLang="en-US" dirty="0"/>
              <a:t>方法為圖中的每一條邊計算一個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返回邊的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總之，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使用來源和目標節點的表示計算圖中每一條邊的</a:t>
            </a:r>
            <a:r>
              <a:rPr lang="en-US" altLang="zh-TW" dirty="0"/>
              <a:t>'score'</a:t>
            </a:r>
            <a:r>
              <a:rPr lang="zh-TW" altLang="en-US" dirty="0"/>
              <a:t>，這些</a:t>
            </a:r>
            <a:r>
              <a:rPr lang="en-US" altLang="zh-TW" dirty="0"/>
              <a:t>'score'</a:t>
            </a:r>
            <a:r>
              <a:rPr lang="zh-TW" altLang="en-US" dirty="0"/>
              <a:t>可以用於邊的預測任務。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2188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5942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92016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7350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1760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769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www.kdnuggets.com</a:t>
            </a:r>
            <a:r>
              <a:rPr lang="en-US" altLang="zh-TW" dirty="0"/>
              <a:t>/2017/06/7-techniques-handle-imbalanced-data.html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1955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753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8878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5491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7952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11/1/23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11/1/23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11/1/23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11/1/23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11/1/23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11/1/23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11/1/23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11/1/23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11/1/23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11/1/23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11/1/23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11/1/23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2023/11/03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Observation on Different Dimension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FD964-55AA-A2DD-6256-D5CEEB8B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2528"/>
            <a:ext cx="10515599" cy="5069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BA363A-C36F-E28B-B5AF-944D1A267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112" y="1520554"/>
            <a:ext cx="7620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04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Observation on Different Embedding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DADAA-9944-4C82-B9EC-B4811095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6157"/>
            <a:ext cx="10515600" cy="5070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B573A7-A162-7CC9-AC2B-DF54BD05F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836715" y="278997"/>
            <a:ext cx="290971" cy="37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5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Observation on Different Embedding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F502E-C885-B4A9-CF01-A3DD5C2D1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70" y="1337485"/>
            <a:ext cx="10246060" cy="5018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E9A6FC-BE29-35CD-63C1-5659B82A9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957" y="1586528"/>
            <a:ext cx="7772400" cy="9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9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Observation on Different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3C103-2883-1B57-B1B2-E173F3A48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3" y="1376568"/>
            <a:ext cx="10268363" cy="4997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BAFBA-1CB9-82A9-40AE-9817EFAF8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537" y="4909932"/>
            <a:ext cx="6108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41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Observation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490252" y="1520554"/>
            <a:ext cx="11268761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TW" sz="2400" dirty="0"/>
              <a:t>oticed that </a:t>
            </a:r>
            <a:r>
              <a:rPr lang="en-TW" sz="2400" b="1" dirty="0"/>
              <a:t>T1562.002_94f</a:t>
            </a:r>
            <a:r>
              <a:rPr lang="en-TW" sz="2400" dirty="0"/>
              <a:t> always got predicted in all t</a:t>
            </a:r>
            <a:r>
              <a:rPr lang="en-US" sz="2400" dirty="0"/>
              <a:t>he</a:t>
            </a:r>
            <a:r>
              <a:rPr lang="en-TW" sz="2400" dirty="0"/>
              <a:t> experiments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TW" sz="2400" dirty="0"/>
              <a:t>hat if MLP and RNN can detect different class?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sz="2400" dirty="0">
                <a:sym typeface="Wingdings" pitchFamily="2" charset="2"/>
              </a:rPr>
              <a:t>After Euni give me the </a:t>
            </a:r>
            <a:r>
              <a:rPr lang="en-TW" sz="2400" b="1" dirty="0">
                <a:sym typeface="Wingdings" pitchFamily="2" charset="2"/>
              </a:rPr>
              <a:t>MLP</a:t>
            </a:r>
            <a:r>
              <a:rPr lang="en-TW" sz="2400" dirty="0">
                <a:sym typeface="Wingdings" pitchFamily="2" charset="2"/>
              </a:rPr>
              <a:t> and </a:t>
            </a:r>
            <a:r>
              <a:rPr lang="en-TW" sz="2400" b="1" dirty="0">
                <a:sym typeface="Wingdings" pitchFamily="2" charset="2"/>
              </a:rPr>
              <a:t>RNN</a:t>
            </a:r>
            <a:r>
              <a:rPr lang="en-TW" sz="2400" dirty="0">
                <a:sym typeface="Wingdings" pitchFamily="2" charset="2"/>
              </a:rPr>
              <a:t> model, I’ll observe the results of them</a:t>
            </a:r>
            <a:endParaRPr lang="en-TW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TW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Hidden D</a:t>
            </a:r>
            <a:r>
              <a:rPr lang="en-TW" sz="2400" b="1" dirty="0"/>
              <a:t>imension</a:t>
            </a:r>
            <a:r>
              <a:rPr lang="en-TW" sz="2400" dirty="0"/>
              <a:t> do have an effect on the result </a:t>
            </a:r>
            <a:r>
              <a:rPr lang="en-TW" sz="2400" dirty="0">
                <a:sym typeface="Wingdings" pitchFamily="2" charset="2"/>
              </a:rPr>
              <a:t> but it’s all about from 0 to 0.05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sz="2400" b="1" dirty="0">
                <a:sym typeface="Wingdings" pitchFamily="2" charset="2"/>
              </a:rPr>
              <a:t>Embedding</a:t>
            </a:r>
            <a:r>
              <a:rPr lang="en-TW" sz="2400" dirty="0">
                <a:sym typeface="Wingdings" pitchFamily="2" charset="2"/>
              </a:rPr>
              <a:t> (transR_50 and tansH_150) seems to have the similar result  try more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M</a:t>
            </a:r>
            <a:r>
              <a:rPr lang="en-TW" sz="2400" dirty="0">
                <a:sym typeface="Wingdings" pitchFamily="2" charset="2"/>
              </a:rPr>
              <a:t>y GCN test sucks  try GAT or other GNN model</a:t>
            </a:r>
          </a:p>
          <a:p>
            <a:pPr>
              <a:lnSpc>
                <a:spcPct val="150000"/>
              </a:lnSpc>
            </a:pPr>
            <a:endParaRPr lang="en-TW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304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GraphSMOTE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721997" y="1308681"/>
            <a:ext cx="118095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/>
              <a:t>GraphSMOTE</a:t>
            </a:r>
            <a:r>
              <a:rPr lang="en-US" sz="2600" b="1" dirty="0"/>
              <a:t>: Imbalanced Node Classification on Graphs with Graph Neural Networks</a:t>
            </a:r>
          </a:p>
          <a:p>
            <a:r>
              <a:rPr lang="en-US" sz="2000" i="1" dirty="0"/>
              <a:t>WSDM ’21, March 8–12, 2021, Virtual Event, Israel</a:t>
            </a:r>
          </a:p>
          <a:p>
            <a:r>
              <a:rPr lang="en-US" sz="2000" i="1" dirty="0" err="1"/>
              <a:t>Tianxiang</a:t>
            </a:r>
            <a:r>
              <a:rPr lang="en-US" sz="2000" i="1" dirty="0"/>
              <a:t> Zhao, Xiang Zhang, </a:t>
            </a:r>
            <a:r>
              <a:rPr lang="en-US" sz="2000" i="1" dirty="0" err="1"/>
              <a:t>Suhang</a:t>
            </a:r>
            <a:r>
              <a:rPr lang="en-US" sz="2000" i="1" dirty="0"/>
              <a:t> Wang</a:t>
            </a:r>
          </a:p>
          <a:p>
            <a:endParaRPr lang="en-US" sz="2400" dirty="0"/>
          </a:p>
          <a:p>
            <a:endParaRPr lang="en-TW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1E62F-310D-F534-2A80-68AF6BE3A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68" y="1913981"/>
            <a:ext cx="4468695" cy="1729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45DA1-66DB-542C-DDF2-69BB3EA373A7}"/>
              </a:ext>
            </a:extLst>
          </p:cNvPr>
          <p:cNvSpPr txBox="1"/>
          <p:nvPr/>
        </p:nvSpPr>
        <p:spPr>
          <a:xfrm>
            <a:off x="855811" y="3709404"/>
            <a:ext cx="7552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Synthesized Minority Oversampling Technique (SMOTE)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D4B1E-B171-81FF-0B5F-9E418BE02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872" y="4219455"/>
            <a:ext cx="3418976" cy="2606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01F14A-4078-CF3C-8CCA-5083AC71E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908" y="4219454"/>
            <a:ext cx="3364713" cy="26064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A923EC-6AE4-0316-7684-F6BD5B1D91DB}"/>
              </a:ext>
            </a:extLst>
          </p:cNvPr>
          <p:cNvSpPr txBox="1"/>
          <p:nvPr/>
        </p:nvSpPr>
        <p:spPr>
          <a:xfrm>
            <a:off x="2045369" y="486578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K=3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E49E6-BA28-68F4-4909-32A130289B24}"/>
              </a:ext>
            </a:extLst>
          </p:cNvPr>
          <p:cNvSpPr txBox="1"/>
          <p:nvPr/>
        </p:nvSpPr>
        <p:spPr>
          <a:xfrm>
            <a:off x="5697551" y="477123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N=3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A84DD9-9FFB-3312-DEC6-CA3CD5280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732" y="6079070"/>
            <a:ext cx="4725329" cy="3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8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190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584061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Try some other methods to improve the performance of single triplet issue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Figure out why the model can detect the </a:t>
            </a:r>
            <a:r>
              <a:rPr lang="en-TW" sz="2000" b="1" dirty="0"/>
              <a:t>T1562.002_94f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Try to ensemble if the </a:t>
            </a:r>
            <a:r>
              <a:rPr lang="en-US" b="1" dirty="0"/>
              <a:t>MLP</a:t>
            </a:r>
            <a:r>
              <a:rPr lang="en-US" dirty="0"/>
              <a:t> and </a:t>
            </a:r>
            <a:r>
              <a:rPr lang="en-US" b="1" dirty="0"/>
              <a:t>RNN</a:t>
            </a:r>
            <a:r>
              <a:rPr lang="en-US" dirty="0"/>
              <a:t> model’s result are different</a:t>
            </a:r>
          </a:p>
          <a:p>
            <a:pPr lvl="2">
              <a:lnSpc>
                <a:spcPct val="110000"/>
              </a:lnSpc>
            </a:pPr>
            <a:r>
              <a:rPr lang="en-TW" dirty="0"/>
              <a:t>Read the </a:t>
            </a:r>
            <a:r>
              <a:rPr lang="en-TW" b="1" dirty="0"/>
              <a:t>GraphSMOTE</a:t>
            </a:r>
            <a:r>
              <a:rPr lang="en-TW" dirty="0"/>
              <a:t> paper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Try some other embeddings?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Try some other models?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Try some data augmentation methods?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…</a:t>
            </a:r>
            <a:endParaRPr lang="en-TW" dirty="0"/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5464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170623"/>
            <a:ext cx="10689336" cy="5030152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None/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Over-Sampling</a:t>
            </a:r>
          </a:p>
          <a:p>
            <a:pPr lvl="2">
              <a:lnSpc>
                <a:spcPct val="110000"/>
              </a:lnSpc>
            </a:pPr>
            <a:r>
              <a:rPr lang="en-TW" b="1" dirty="0"/>
              <a:t>Some Observation – Dimension, Embedding, Model</a:t>
            </a:r>
          </a:p>
          <a:p>
            <a:pPr lvl="2">
              <a:lnSpc>
                <a:spcPct val="110000"/>
              </a:lnSpc>
            </a:pPr>
            <a:r>
              <a:rPr lang="en-TW" b="1" dirty="0"/>
              <a:t>GraphSMOTE</a:t>
            </a:r>
          </a:p>
          <a:p>
            <a:pPr lvl="2">
              <a:lnSpc>
                <a:spcPct val="110000"/>
              </a:lnSpc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213008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3: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TW" sz="2600" dirty="0"/>
              <a:t>onsider the </a:t>
            </a:r>
            <a:r>
              <a:rPr lang="en-TW" sz="2600" b="1" dirty="0"/>
              <a:t>neighbor</a:t>
            </a:r>
            <a:r>
              <a:rPr lang="en-TW" sz="2600" dirty="0"/>
              <a:t> benign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Edge classification</a:t>
            </a:r>
          </a:p>
          <a:p>
            <a:pPr lvl="1"/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Given a graph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600" dirty="0">
                <a:sym typeface="Wingdings" pitchFamily="2" charset="2"/>
              </a:rPr>
              <a:t> label the triplets</a:t>
            </a:r>
          </a:p>
          <a:p>
            <a:pPr lvl="1"/>
            <a:r>
              <a:rPr lang="en-US" sz="2600" dirty="0">
                <a:sym typeface="Wingdings" pitchFamily="2" charset="2"/>
              </a:rPr>
              <a:t>	with the benign or the specific AP</a:t>
            </a: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AB3FA-BB6B-E4C8-8145-FDEBB61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2" y="1930400"/>
            <a:ext cx="4242867" cy="331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98B8-0069-83E5-49F9-BF1FDC1B0337}"/>
              </a:ext>
            </a:extLst>
          </p:cNvPr>
          <p:cNvSpPr txBox="1"/>
          <p:nvPr/>
        </p:nvSpPr>
        <p:spPr>
          <a:xfrm>
            <a:off x="7611533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8FDF4-AECB-8DDD-5292-1D64EE905306}"/>
              </a:ext>
            </a:extLst>
          </p:cNvPr>
          <p:cNvSpPr txBox="1"/>
          <p:nvPr/>
        </p:nvSpPr>
        <p:spPr>
          <a:xfrm>
            <a:off x="8915400" y="30596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T1003.001</a:t>
            </a:r>
          </a:p>
        </p:txBody>
      </p:sp>
    </p:spTree>
    <p:extLst>
      <p:ext uri="{BB962C8B-B14F-4D97-AF65-F5344CB8AC3E}">
        <p14:creationId xmlns:p14="http://schemas.microsoft.com/office/powerpoint/2010/main" val="406231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21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69F20-0060-D263-F1DC-41D6CD8A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7" y="1405124"/>
            <a:ext cx="11505534" cy="5066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E75CD-A8AF-DF47-EECC-F058AEF0A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43" y="4710113"/>
            <a:ext cx="5232400" cy="121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843E4A-4D13-E598-CE9C-ED4DE8D91FD2}"/>
              </a:ext>
            </a:extLst>
          </p:cNvPr>
          <p:cNvSpPr txBox="1"/>
          <p:nvPr/>
        </p:nvSpPr>
        <p:spPr>
          <a:xfrm>
            <a:off x="668846" y="1212777"/>
            <a:ext cx="343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400" dirty="0"/>
              <a:t>Bar Chart of hidden dimension = 256:</a:t>
            </a:r>
          </a:p>
        </p:txBody>
      </p:sp>
    </p:spTree>
    <p:extLst>
      <p:ext uri="{BB962C8B-B14F-4D97-AF65-F5344CB8AC3E}">
        <p14:creationId xmlns:p14="http://schemas.microsoft.com/office/powerpoint/2010/main" val="236360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22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414401"/>
            <a:ext cx="1126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Trial: </a:t>
            </a:r>
            <a:r>
              <a:rPr lang="en-US" sz="2400" dirty="0"/>
              <a:t>Duplicate the data with single triplets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20, 40, 80, 320 times</a:t>
            </a:r>
            <a:endParaRPr lang="en-TW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E52AC-0E67-CCD1-1166-ECB39FB5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93" y="5111750"/>
            <a:ext cx="5207000" cy="124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D972DD-0555-01AC-7D14-F02801FCA7F2}"/>
              </a:ext>
            </a:extLst>
          </p:cNvPr>
          <p:cNvSpPr txBox="1"/>
          <p:nvPr/>
        </p:nvSpPr>
        <p:spPr>
          <a:xfrm>
            <a:off x="161994" y="554938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80 times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40C777-F9B9-13AF-9257-DBA45F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93" y="3790702"/>
            <a:ext cx="5207000" cy="1206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32D99E-B192-E98E-821B-1EFE48FCF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693" y="2447946"/>
            <a:ext cx="5181600" cy="127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DF55D8-92CE-CA6E-E408-A61F6EA76742}"/>
              </a:ext>
            </a:extLst>
          </p:cNvPr>
          <p:cNvSpPr txBox="1"/>
          <p:nvPr/>
        </p:nvSpPr>
        <p:spPr>
          <a:xfrm>
            <a:off x="161993" y="421904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40 times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B9190-F177-330E-10F7-0C98F8014ACB}"/>
              </a:ext>
            </a:extLst>
          </p:cNvPr>
          <p:cNvSpPr txBox="1"/>
          <p:nvPr/>
        </p:nvSpPr>
        <p:spPr>
          <a:xfrm>
            <a:off x="161405" y="289828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20 times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73933C-0287-DFC8-459E-9016B06FE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915" y="2503250"/>
            <a:ext cx="5054600" cy="1104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A4305F-495A-8454-DF94-16515B9C3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105" y="3968502"/>
            <a:ext cx="5118410" cy="1028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F89658-A67A-313E-EAB0-841038B29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415" y="5302436"/>
            <a:ext cx="5245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23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D9437-5E6E-A571-64EE-C0FDDD627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" b="30478"/>
          <a:stretch/>
        </p:blipFill>
        <p:spPr>
          <a:xfrm>
            <a:off x="116096" y="1520554"/>
            <a:ext cx="12075904" cy="47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5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3 -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24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57160" y="1414401"/>
            <a:ext cx="11268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Concept</a:t>
            </a:r>
            <a:r>
              <a:rPr lang="zh-TW" altLang="en-US" sz="2400" dirty="0"/>
              <a:t> </a:t>
            </a:r>
            <a:r>
              <a:rPr lang="en-US" altLang="zh-TW" sz="2400" dirty="0"/>
              <a:t>from the DGL official website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Let the dgl graph’s edge data have the attribute: </a:t>
            </a:r>
            <a:r>
              <a:rPr lang="en-TW" sz="2400" b="1" dirty="0"/>
              <a:t>edata[“label”]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Use </a:t>
            </a:r>
            <a:r>
              <a:rPr lang="en-TW" sz="2400" b="1" dirty="0"/>
              <a:t>GraphSAGE</a:t>
            </a:r>
            <a:r>
              <a:rPr lang="en-TW" sz="2400" dirty="0"/>
              <a:t> model to get the new </a:t>
            </a:r>
            <a:r>
              <a:rPr lang="en-TW" sz="2400" b="1" dirty="0"/>
              <a:t>node</a:t>
            </a:r>
            <a:r>
              <a:rPr lang="en-TW" sz="2400" dirty="0"/>
              <a:t> </a:t>
            </a:r>
            <a:r>
              <a:rPr lang="en-TW" sz="2400" b="1" dirty="0"/>
              <a:t>embedding</a:t>
            </a:r>
            <a:r>
              <a:rPr lang="en-TW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b="1" dirty="0"/>
              <a:t>MLP</a:t>
            </a:r>
            <a:r>
              <a:rPr lang="en-US" sz="2400" dirty="0"/>
              <a:t> model to get the </a:t>
            </a:r>
            <a:r>
              <a:rPr lang="en-US" sz="2400" b="1" dirty="0"/>
              <a:t>score</a:t>
            </a:r>
            <a:r>
              <a:rPr lang="en-US" sz="2400" dirty="0"/>
              <a:t> of the edge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Concatenate these two models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Train the final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W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C6F78C-BBF9-9683-309E-0BC8BEA3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40" y="3095680"/>
            <a:ext cx="4208159" cy="666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4985D-E584-04E5-32E5-431A92A8B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59" y="3957746"/>
            <a:ext cx="7772400" cy="23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3 -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25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C04B0-1F3C-0E66-9DC7-2477A638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3" y="4322618"/>
            <a:ext cx="7208568" cy="2033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75DA0-0B25-98EF-6602-482964D9C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302" y="1455588"/>
            <a:ext cx="4004261" cy="2521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3249D-2CE9-1CDC-8F45-807D6A873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93" y="1459463"/>
            <a:ext cx="6577997" cy="22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3 -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26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B6677-9578-A8E3-6E45-9596D645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49" y="2142599"/>
            <a:ext cx="7772400" cy="376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64AC2-6904-0162-2919-C3D341D3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949" y="2518856"/>
            <a:ext cx="6585065" cy="378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8E196-1F10-3B08-0D95-FF9825B123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79" t="1818" r="921" b="168"/>
          <a:stretch/>
        </p:blipFill>
        <p:spPr>
          <a:xfrm>
            <a:off x="1115438" y="3872964"/>
            <a:ext cx="4773039" cy="1631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3742E-F989-16FE-D0C6-B466B0FA55E2}"/>
              </a:ext>
            </a:extLst>
          </p:cNvPr>
          <p:cNvSpPr txBox="1"/>
          <p:nvPr/>
        </p:nvSpPr>
        <p:spPr>
          <a:xfrm>
            <a:off x="678873" y="1432360"/>
            <a:ext cx="106651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Format of the edge labels: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TW" dirty="0"/>
              <a:t>abel 65 is 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B7994-1AFD-8540-869D-073E4DB34EB0}"/>
              </a:ext>
            </a:extLst>
          </p:cNvPr>
          <p:cNvSpPr txBox="1"/>
          <p:nvPr/>
        </p:nvSpPr>
        <p:spPr>
          <a:xfrm>
            <a:off x="678873" y="3176363"/>
            <a:ext cx="1066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Classification report</a:t>
            </a:r>
            <a:r>
              <a:rPr lang="en-TW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23940-BD56-EFF5-87D5-69BBCB8F1AC9}"/>
              </a:ext>
            </a:extLst>
          </p:cNvPr>
          <p:cNvSpPr txBox="1"/>
          <p:nvPr/>
        </p:nvSpPr>
        <p:spPr>
          <a:xfrm>
            <a:off x="1069776" y="5569286"/>
            <a:ext cx="10665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Macro average </a:t>
            </a:r>
            <a:r>
              <a:rPr lang="en-TW" sz="2000" dirty="0"/>
              <a:t>is similar to previous experiments </a:t>
            </a:r>
            <a:r>
              <a:rPr lang="en-TW" dirty="0">
                <a:sym typeface="Wingdings" pitchFamily="2" charset="2"/>
              </a:rPr>
              <a:t></a:t>
            </a:r>
            <a:r>
              <a:rPr lang="en-TW" sz="2000" dirty="0">
                <a:sym typeface="Wingdings" pitchFamily="2" charset="2"/>
              </a:rPr>
              <a:t> won’t be affected by benign</a:t>
            </a: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Weighted average </a:t>
            </a:r>
            <a:r>
              <a:rPr lang="en-TW" sz="2000" dirty="0"/>
              <a:t>is very high since the # of the benign is high(</a:t>
            </a:r>
            <a:r>
              <a:rPr lang="en-TW" sz="2000" dirty="0">
                <a:sym typeface="Wingdings" pitchFamily="2" charset="2"/>
              </a:rPr>
              <a:t>unbalanced)</a:t>
            </a:r>
            <a:r>
              <a:rPr lang="en-TW" sz="2000" dirty="0"/>
              <a:t> and 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dirty="0"/>
              <a:t>TransX family performs better than secureBERT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BCD21C-2C31-A064-1080-FCA2BEBF4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20" y="3828846"/>
            <a:ext cx="5191234" cy="1719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33EB6B-EB5B-7DD6-050F-5BD51E799103}"/>
              </a:ext>
            </a:extLst>
          </p:cNvPr>
          <p:cNvSpPr txBox="1"/>
          <p:nvPr/>
        </p:nvSpPr>
        <p:spPr>
          <a:xfrm>
            <a:off x="990754" y="3533504"/>
            <a:ext cx="309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dirty="0"/>
              <a:t>transR_50: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B12F8-1B7F-AB47-A07F-7D5053F83D2D}"/>
              </a:ext>
            </a:extLst>
          </p:cNvPr>
          <p:cNvSpPr txBox="1"/>
          <p:nvPr/>
        </p:nvSpPr>
        <p:spPr>
          <a:xfrm>
            <a:off x="6402365" y="3521069"/>
            <a:ext cx="309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dirty="0"/>
              <a:t>secureBERT_50: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C429C-06C8-8586-8D18-C31A35C0A29A}"/>
              </a:ext>
            </a:extLst>
          </p:cNvPr>
          <p:cNvSpPr/>
          <p:nvPr/>
        </p:nvSpPr>
        <p:spPr>
          <a:xfrm>
            <a:off x="2698045" y="5079071"/>
            <a:ext cx="2506133" cy="4251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E23514-1D20-E111-4D01-6C01D406C3E1}"/>
              </a:ext>
            </a:extLst>
          </p:cNvPr>
          <p:cNvSpPr/>
          <p:nvPr/>
        </p:nvSpPr>
        <p:spPr>
          <a:xfrm>
            <a:off x="8421191" y="5098746"/>
            <a:ext cx="2596765" cy="4251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386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–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27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271960"/>
            <a:ext cx="1126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 1: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the </a:t>
            </a:r>
            <a:r>
              <a:rPr lang="en-US" sz="2400" b="1" dirty="0"/>
              <a:t>noise</a:t>
            </a:r>
            <a:r>
              <a:rPr lang="en-US" sz="2400" dirty="0"/>
              <a:t> to the node feature</a:t>
            </a:r>
            <a:endParaRPr lang="en-TW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67B17-62FB-B319-7D55-A92C16785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35" y="2076939"/>
            <a:ext cx="10539454" cy="325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2DF97-916D-D046-2F81-CC0F3CA8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962" y="4717080"/>
            <a:ext cx="52197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7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– K-fold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28</a:t>
            </a:fld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13577-070D-C3B0-6E64-2D8B658A1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06" y="1421780"/>
            <a:ext cx="6744587" cy="49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95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GNN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111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31019-8D72-C081-B9DB-1EE345B02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52" r="414"/>
          <a:stretch/>
        </p:blipFill>
        <p:spPr>
          <a:xfrm>
            <a:off x="1208048" y="2120718"/>
            <a:ext cx="7525215" cy="3089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57160" y="1414401"/>
            <a:ext cx="1126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Problem: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Can’t predict the edge in the small graphs consist of single triplet</a:t>
            </a:r>
            <a:endParaRPr lang="en-TW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C36FD1-DFF5-27E3-329D-11FC02072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048" y="5319712"/>
            <a:ext cx="518160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414401"/>
            <a:ext cx="11268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Trial: hope to see the result on </a:t>
            </a:r>
            <a:r>
              <a:rPr lang="en-US" altLang="zh-TW" sz="2400" b="1" dirty="0"/>
              <a:t>training</a:t>
            </a:r>
            <a:r>
              <a:rPr lang="en-US" altLang="zh-TW" sz="2400" dirty="0"/>
              <a:t>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At least let the model </a:t>
            </a:r>
            <a:r>
              <a:rPr lang="en-US" sz="2400" b="1" dirty="0"/>
              <a:t>overfit</a:t>
            </a:r>
            <a:r>
              <a:rPr lang="en-US" sz="2400" dirty="0"/>
              <a:t> first(remember the data with single triplet)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TW" sz="2400" dirty="0"/>
              <a:t>se data with </a:t>
            </a:r>
            <a:r>
              <a:rPr lang="en-TW" sz="2400" b="1" dirty="0"/>
              <a:t>320 </a:t>
            </a:r>
            <a:r>
              <a:rPr lang="en-TW" sz="2400" dirty="0"/>
              <a:t>times single triplet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# of training data = </a:t>
            </a:r>
            <a:r>
              <a:rPr lang="en-TW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13657600 </a:t>
            </a:r>
            <a:endParaRPr lang="en-TW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TW" sz="2400" dirty="0"/>
              <a:t>arger hidden </a:t>
            </a:r>
            <a:r>
              <a:rPr lang="en-TW" sz="2400" b="1" dirty="0"/>
              <a:t>dimension</a:t>
            </a:r>
            <a:r>
              <a:rPr lang="en-TW" sz="2400" dirty="0"/>
              <a:t>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more neurons to remember the data</a:t>
            </a:r>
            <a:endParaRPr lang="en-TW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5F993-F6A2-A4F6-E813-499095071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1" y="4946905"/>
            <a:ext cx="5511800" cy="622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C5D9B8-AF13-1201-2490-3A5C7D622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601" y="4948642"/>
            <a:ext cx="5634998" cy="7288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A75FC0-6840-591A-D38D-7672E4D82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680" y="3873940"/>
            <a:ext cx="5422900" cy="965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7826D2-0B5B-85E5-B35E-C59CBD5D7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01" y="3879712"/>
            <a:ext cx="5384800" cy="95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03C65B-CA61-33DD-6D7D-6B47E7F8350E}"/>
              </a:ext>
            </a:extLst>
          </p:cNvPr>
          <p:cNvSpPr txBox="1"/>
          <p:nvPr/>
        </p:nvSpPr>
        <p:spPr>
          <a:xfrm>
            <a:off x="568311" y="34290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TW" dirty="0"/>
              <a:t>idden_dim = 256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C306D-65CC-A877-6576-AF863D86C123}"/>
              </a:ext>
            </a:extLst>
          </p:cNvPr>
          <p:cNvSpPr txBox="1"/>
          <p:nvPr/>
        </p:nvSpPr>
        <p:spPr>
          <a:xfrm>
            <a:off x="6202691" y="34290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TW" dirty="0"/>
              <a:t>idden_dim = 512</a:t>
            </a:r>
          </a:p>
        </p:txBody>
      </p:sp>
    </p:spTree>
    <p:extLst>
      <p:ext uri="{BB962C8B-B14F-4D97-AF65-F5344CB8AC3E}">
        <p14:creationId xmlns:p14="http://schemas.microsoft.com/office/powerpoint/2010/main" val="341647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97FD8-C0BA-42E3-7B37-D8D5DCE1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0455"/>
            <a:ext cx="10651573" cy="52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8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K-Fold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A92D8-61A3-D227-9069-5C9B54A0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06" y="1465384"/>
            <a:ext cx="5698423" cy="3370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7EE02D-4D94-CFE1-82D7-90FEE065D32F}"/>
              </a:ext>
            </a:extLst>
          </p:cNvPr>
          <p:cNvSpPr txBox="1"/>
          <p:nvPr/>
        </p:nvSpPr>
        <p:spPr>
          <a:xfrm>
            <a:off x="6522721" y="1544680"/>
            <a:ext cx="5097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C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ross-validation should always be done 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before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over-sampling the data, just as how feature selection should be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Only by 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resampling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the data repeatedly, 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randomness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can be introduced into the dataset to make sure that there won’t be an 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overfitting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problem.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A5774-DFAD-96DB-20BD-C5C45E811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4643316"/>
            <a:ext cx="6388100" cy="749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EEFE09-188B-40E6-6451-C06EEC41F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900" y="5633802"/>
            <a:ext cx="6451600" cy="83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304A6B-3DEC-A7EC-0B78-6D6D3286307B}"/>
              </a:ext>
            </a:extLst>
          </p:cNvPr>
          <p:cNvSpPr txBox="1"/>
          <p:nvPr/>
        </p:nvSpPr>
        <p:spPr>
          <a:xfrm>
            <a:off x="4749433" y="5632982"/>
            <a:ext cx="9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Testing: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E6066-BBD5-6BA4-B539-831619389C78}"/>
              </a:ext>
            </a:extLst>
          </p:cNvPr>
          <p:cNvSpPr txBox="1"/>
          <p:nvPr/>
        </p:nvSpPr>
        <p:spPr>
          <a:xfrm>
            <a:off x="4737617" y="4596288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Training:</a:t>
            </a:r>
          </a:p>
        </p:txBody>
      </p:sp>
    </p:spTree>
    <p:extLst>
      <p:ext uri="{BB962C8B-B14F-4D97-AF65-F5344CB8AC3E}">
        <p14:creationId xmlns:p14="http://schemas.microsoft.com/office/powerpoint/2010/main" val="347937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Thoughts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90614" y="1520554"/>
            <a:ext cx="11268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TW" sz="2400" dirty="0"/>
              <a:t>Try the ensemble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TW" sz="2400" dirty="0"/>
              <a:t>Different GNN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TW" sz="2400" dirty="0"/>
              <a:t>D</a:t>
            </a:r>
            <a:r>
              <a:rPr lang="en-US" sz="2400" dirty="0"/>
              <a:t>i</a:t>
            </a:r>
            <a:r>
              <a:rPr lang="en-TW" sz="2400" dirty="0"/>
              <a:t>fferent </a:t>
            </a:r>
            <a:r>
              <a:rPr lang="en-TW" sz="2400" b="1" dirty="0"/>
              <a:t>hidden dimension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TW" sz="2400" dirty="0"/>
              <a:t>Different </a:t>
            </a:r>
            <a:r>
              <a:rPr lang="en-TW" sz="2400" b="1" dirty="0"/>
              <a:t>embedding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TW" sz="2400" dirty="0"/>
              <a:t>Different </a:t>
            </a:r>
            <a:r>
              <a:rPr lang="en-TW" sz="2400" b="1" dirty="0"/>
              <a:t>model</a:t>
            </a:r>
          </a:p>
          <a:p>
            <a:pPr lvl="2"/>
            <a:endParaRPr lang="en-TW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TW" sz="2400" dirty="0"/>
              <a:t>Different type of model </a:t>
            </a:r>
            <a:r>
              <a:rPr lang="en-TW" sz="2400" dirty="0">
                <a:sym typeface="Wingdings" pitchFamily="2" charset="2"/>
              </a:rPr>
              <a:t> </a:t>
            </a:r>
            <a:r>
              <a:rPr lang="en-TW" sz="2400" b="1" dirty="0">
                <a:sym typeface="Wingdings" pitchFamily="2" charset="2"/>
              </a:rPr>
              <a:t>MLP, RNN, GNN…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TW" sz="2400" dirty="0">
                <a:sym typeface="Wingdings" pitchFamily="2" charset="2"/>
              </a:rPr>
              <a:t>Maybe the different can identify the different single triplet class</a:t>
            </a:r>
          </a:p>
          <a:p>
            <a:pPr lvl="2"/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3016020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Observation on Different Dimension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CE83B-3312-32DA-F01B-3A4513AC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7" y="1285051"/>
            <a:ext cx="10515599" cy="5146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FB2F4-1832-6127-D5E4-7DCE370F9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836714" y="301301"/>
            <a:ext cx="290971" cy="37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2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47056</TotalTime>
  <Words>1094</Words>
  <Application>Microsoft Macintosh PowerPoint</Application>
  <PresentationFormat>Widescreen</PresentationFormat>
  <Paragraphs>184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sohne</vt:lpstr>
      <vt:lpstr>source-serif-pro</vt:lpstr>
      <vt:lpstr>Arial</vt:lpstr>
      <vt:lpstr>Calibri</vt:lpstr>
      <vt:lpstr>Calibri Light</vt:lpstr>
      <vt:lpstr>Helvetica Neue</vt:lpstr>
      <vt:lpstr>open sans</vt:lpstr>
      <vt:lpstr>Office Theme</vt:lpstr>
      <vt:lpstr>Progess of the Project</vt:lpstr>
      <vt:lpstr>Outline</vt:lpstr>
      <vt:lpstr>GNN - Oversampling</vt:lpstr>
      <vt:lpstr>Oversampling</vt:lpstr>
      <vt:lpstr>Oversampling</vt:lpstr>
      <vt:lpstr>Experiment 3 - Oversampling</vt:lpstr>
      <vt:lpstr>K-Fold Cross Validation</vt:lpstr>
      <vt:lpstr>Thoughts</vt:lpstr>
      <vt:lpstr>Observation on Different Dimension</vt:lpstr>
      <vt:lpstr>Observation on Different Dimension</vt:lpstr>
      <vt:lpstr>Observation on Different Embedding</vt:lpstr>
      <vt:lpstr>Observation on Different Embedding</vt:lpstr>
      <vt:lpstr>Observation on Different Model</vt:lpstr>
      <vt:lpstr>Observation</vt:lpstr>
      <vt:lpstr>GraphSMOTE</vt:lpstr>
      <vt:lpstr>Future Work</vt:lpstr>
      <vt:lpstr>Future Work</vt:lpstr>
      <vt:lpstr>Thanks!!</vt:lpstr>
      <vt:lpstr>Appendix</vt:lpstr>
      <vt:lpstr>Experiment 3</vt:lpstr>
      <vt:lpstr>Experiment 3 - Oversampling</vt:lpstr>
      <vt:lpstr>Experiment 3 - Oversampling</vt:lpstr>
      <vt:lpstr>Experiment 3 - Oversampling</vt:lpstr>
      <vt:lpstr>Experiment 3 - Model</vt:lpstr>
      <vt:lpstr>Experiment 3 - Model</vt:lpstr>
      <vt:lpstr>Experiment 3 - Result</vt:lpstr>
      <vt:lpstr>Experiment 3 – Noise</vt:lpstr>
      <vt:lpstr>Experiment 3 – K-fold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85</cp:revision>
  <dcterms:created xsi:type="dcterms:W3CDTF">2023-07-11T02:48:10Z</dcterms:created>
  <dcterms:modified xsi:type="dcterms:W3CDTF">2023-11-03T02:34:14Z</dcterms:modified>
</cp:coreProperties>
</file>