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78" r:id="rId4"/>
    <p:sldId id="365" r:id="rId5"/>
    <p:sldId id="380" r:id="rId6"/>
    <p:sldId id="385" r:id="rId7"/>
    <p:sldId id="388" r:id="rId8"/>
    <p:sldId id="387" r:id="rId9"/>
    <p:sldId id="389" r:id="rId10"/>
    <p:sldId id="390" r:id="rId11"/>
    <p:sldId id="356" r:id="rId12"/>
    <p:sldId id="312" r:id="rId13"/>
    <p:sldId id="320" r:id="rId14"/>
    <p:sldId id="384" r:id="rId15"/>
    <p:sldId id="381" r:id="rId16"/>
    <p:sldId id="386" r:id="rId17"/>
    <p:sldId id="374" r:id="rId18"/>
    <p:sldId id="375" r:id="rId19"/>
    <p:sldId id="377" r:id="rId20"/>
    <p:sldId id="382" r:id="rId21"/>
    <p:sldId id="383" r:id="rId2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/>
    <p:restoredTop sz="88415"/>
  </p:normalViewPr>
  <p:slideViewPr>
    <p:cSldViewPr snapToGrid="0">
      <p:cViewPr varScale="1">
        <p:scale>
          <a:sx n="113" d="100"/>
          <a:sy n="113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188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8683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03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模型是用於邊預測或稱為鏈接預測的。鏈接預測的目的是預測兩個節點之間是否存在邊。這是圖學習中的一個重要任務，被應用於許多領域，例如社交網絡中的好友推薦或蛋白質互作網絡的互作預測。</a:t>
            </a:r>
          </a:p>
          <a:p>
            <a:endParaRPr lang="zh-TW" altLang="en-US" dirty="0"/>
          </a:p>
          <a:p>
            <a:r>
              <a:rPr lang="en-US" altLang="zh-TW" dirty="0"/>
              <a:t>1. **</a:t>
            </a:r>
            <a:r>
              <a:rPr lang="zh-TW" altLang="en-US" dirty="0"/>
              <a:t>初始化 </a:t>
            </a:r>
            <a:r>
              <a:rPr lang="en-US" altLang="zh-TW" dirty="0"/>
              <a:t>(`__</a:t>
            </a:r>
            <a:r>
              <a:rPr lang="en-US" altLang="zh-TW" dirty="0" err="1"/>
              <a:t>init</a:t>
            </a:r>
            <a:r>
              <a:rPr lang="en-US" altLang="zh-TW" dirty="0"/>
              <a:t>__` </a:t>
            </a:r>
            <a:r>
              <a:rPr lang="zh-TW" altLang="en-US" dirty="0"/>
              <a:t>方法</a:t>
            </a:r>
            <a:r>
              <a:rPr lang="en-US" altLang="zh-TW" dirty="0"/>
              <a:t>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定義一個全連接線性層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，其輸入特徵的大小是 </a:t>
            </a:r>
            <a:r>
              <a:rPr lang="en-US" altLang="zh-TW" dirty="0"/>
              <a:t>`</a:t>
            </a:r>
            <a:r>
              <a:rPr lang="en-US" altLang="zh-TW" dirty="0" err="1"/>
              <a:t>in_features</a:t>
            </a:r>
            <a:r>
              <a:rPr lang="en-US" altLang="zh-TW" dirty="0"/>
              <a:t> * 2`</a:t>
            </a:r>
            <a:r>
              <a:rPr lang="zh-TW" altLang="en-US" dirty="0"/>
              <a:t>。這是因為我們將來源節點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的表示向量拼接起來，所以尺寸變為雙倍。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輸出的尺寸是 </a:t>
            </a:r>
            <a:r>
              <a:rPr lang="en-US" altLang="zh-TW" dirty="0"/>
              <a:t>`</a:t>
            </a:r>
            <a:r>
              <a:rPr lang="en-US" altLang="zh-TW" dirty="0" err="1"/>
              <a:t>out_classes</a:t>
            </a:r>
            <a:r>
              <a:rPr lang="en-US" altLang="zh-TW" dirty="0"/>
              <a:t>`</a:t>
            </a:r>
            <a:r>
              <a:rPr lang="zh-TW" altLang="en-US" dirty="0"/>
              <a:t>，這對應於邊的類別數量。</a:t>
            </a:r>
          </a:p>
          <a:p>
            <a:endParaRPr lang="zh-TW" altLang="en-US" dirty="0"/>
          </a:p>
          <a:p>
            <a:r>
              <a:rPr lang="en-US" altLang="zh-TW" dirty="0"/>
              <a:t>2. **</a:t>
            </a:r>
            <a:r>
              <a:rPr lang="en-US" altLang="zh-TW" dirty="0" err="1"/>
              <a:t>apply_edges</a:t>
            </a:r>
            <a:r>
              <a:rPr lang="en-US" altLang="zh-TW" dirty="0"/>
              <a:t> </a:t>
            </a:r>
            <a:r>
              <a:rPr lang="zh-TW" altLang="en-US" dirty="0"/>
              <a:t>方法**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這個方法的作用是為圖中的每一條邊計算一個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。這個</a:t>
            </a:r>
            <a:r>
              <a:rPr lang="en-US" altLang="zh-TW" dirty="0"/>
              <a:t>'score'</a:t>
            </a:r>
            <a:r>
              <a:rPr lang="zh-TW" altLang="en-US" dirty="0"/>
              <a:t>可以被解釋為邊的類別。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它首先從圖中提取來源節點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接著，它將這兩個表示向量拼接起來，並通過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線性層計算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3. **</a:t>
            </a:r>
            <a:r>
              <a:rPr lang="zh-TW" altLang="en-US" dirty="0"/>
              <a:t>前向方法 </a:t>
            </a:r>
            <a:r>
              <a:rPr lang="en-US" altLang="zh-TW" dirty="0"/>
              <a:t>(`forward`)**: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接收一個圖和它的節點表示</a:t>
            </a:r>
            <a:r>
              <a:rPr lang="en-US" altLang="zh-TW" dirty="0"/>
              <a:t>`h`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它將這些節點表示設定為圖的節點數據。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使用</a:t>
            </a:r>
            <a:r>
              <a:rPr lang="en-US" altLang="zh-TW" dirty="0"/>
              <a:t>`</a:t>
            </a:r>
            <a:r>
              <a:rPr lang="en-US" altLang="zh-TW" dirty="0" err="1"/>
              <a:t>apply_edges</a:t>
            </a:r>
            <a:r>
              <a:rPr lang="en-US" altLang="zh-TW" dirty="0"/>
              <a:t>`</a:t>
            </a:r>
            <a:r>
              <a:rPr lang="zh-TW" altLang="en-US" dirty="0"/>
              <a:t>方法為圖中的每一條邊計算一個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返回邊的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總之，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使用來源和目標節點的表示計算圖中每一條邊的</a:t>
            </a:r>
            <a:r>
              <a:rPr lang="en-US" altLang="zh-TW" dirty="0"/>
              <a:t>'score'</a:t>
            </a:r>
            <a:r>
              <a:rPr lang="zh-TW" altLang="en-US" dirty="0"/>
              <a:t>，這些</a:t>
            </a:r>
            <a:r>
              <a:rPr lang="en-US" altLang="zh-TW" dirty="0"/>
              <a:t>'score'</a:t>
            </a:r>
            <a:r>
              <a:rPr lang="zh-TW" altLang="en-US" dirty="0"/>
              <a:t>可以用於邊的預測任務。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2188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5942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2016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49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325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1760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717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69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www.kdnuggets.com</a:t>
            </a:r>
            <a:r>
              <a:rPr lang="en-US" altLang="zh-TW" dirty="0"/>
              <a:t>/2017/06/7-techniques-handle-imbalanced-data.html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195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www.kdnuggets.com</a:t>
            </a:r>
            <a:r>
              <a:rPr lang="en-US" altLang="zh-TW" dirty="0"/>
              <a:t>/2017/06/7-techniques-handle-imbalanced-data.html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53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10/26/23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10/26/23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10/26/23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10/26/23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10/26/23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10/26/23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10/26/23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10/26/23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10/26/23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10/26/23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10/26/23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10/26/23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dnuggets.com/2017/06/7-techniques-handle-imbalanced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2023/10/27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– GCN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9C8BD-A6D5-A8FE-7DE6-75AB748B0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39" y="1794883"/>
            <a:ext cx="7772400" cy="2389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57DE3-BF8F-B362-0763-AC99608F11B2}"/>
              </a:ext>
            </a:extLst>
          </p:cNvPr>
          <p:cNvSpPr txBox="1"/>
          <p:nvPr/>
        </p:nvSpPr>
        <p:spPr>
          <a:xfrm>
            <a:off x="709930" y="4368806"/>
            <a:ext cx="874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Maybe a easier model could remember the easier data? (single triplet graph in our case)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BEB3B-FBAA-FD47-EB4E-6C73BF20D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39" y="4738138"/>
            <a:ext cx="6464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45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584061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Try some other methods to improve the performance of single triplet issue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other embeddings?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other models?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data augmentation methods?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…</a:t>
            </a:r>
          </a:p>
          <a:p>
            <a:pPr lvl="1">
              <a:lnSpc>
                <a:spcPct val="110000"/>
              </a:lnSpc>
            </a:pPr>
            <a:endParaRPr lang="en-TW" dirty="0"/>
          </a:p>
          <a:p>
            <a:pPr marL="800100" lvl="1" indent="-342900"/>
            <a:r>
              <a:rPr lang="en-TW" dirty="0"/>
              <a:t>Could I train a specific model for small graph and then</a:t>
            </a:r>
          </a:p>
          <a:p>
            <a:pPr lvl="2"/>
            <a:r>
              <a:rPr lang="en-TW" dirty="0"/>
              <a:t>Decide which model to be used based on the data</a:t>
            </a:r>
          </a:p>
          <a:p>
            <a:pPr lvl="2"/>
            <a:r>
              <a:rPr lang="en-TW" dirty="0"/>
              <a:t>Ensemble</a:t>
            </a:r>
          </a:p>
          <a:p>
            <a:pPr lvl="2"/>
            <a:r>
              <a:rPr lang="en-TW" dirty="0"/>
              <a:t>…</a:t>
            </a:r>
          </a:p>
          <a:p>
            <a:pPr lvl="1">
              <a:lnSpc>
                <a:spcPct val="110000"/>
              </a:lnSpc>
            </a:pPr>
            <a:endParaRPr lang="en-TW" dirty="0"/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5464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414401"/>
            <a:ext cx="1126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Trial: </a:t>
            </a:r>
            <a:r>
              <a:rPr lang="en-US" sz="2400" dirty="0"/>
              <a:t>Duplicate the data with single triplets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20, 40, 80, 320 times</a:t>
            </a:r>
            <a:endParaRPr lang="en-TW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E52AC-0E67-CCD1-1166-ECB39FB5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93" y="5111750"/>
            <a:ext cx="5207000" cy="124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D972DD-0555-01AC-7D14-F02801FCA7F2}"/>
              </a:ext>
            </a:extLst>
          </p:cNvPr>
          <p:cNvSpPr txBox="1"/>
          <p:nvPr/>
        </p:nvSpPr>
        <p:spPr>
          <a:xfrm>
            <a:off x="161994" y="554938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80 times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40C777-F9B9-13AF-9257-DBA45F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93" y="3790702"/>
            <a:ext cx="5207000" cy="1206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32D99E-B192-E98E-821B-1EFE48FCF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93" y="2447946"/>
            <a:ext cx="5181600" cy="127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DF55D8-92CE-CA6E-E408-A61F6EA76742}"/>
              </a:ext>
            </a:extLst>
          </p:cNvPr>
          <p:cNvSpPr txBox="1"/>
          <p:nvPr/>
        </p:nvSpPr>
        <p:spPr>
          <a:xfrm>
            <a:off x="161993" y="421904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40 times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B9190-F177-330E-10F7-0C98F8014ACB}"/>
              </a:ext>
            </a:extLst>
          </p:cNvPr>
          <p:cNvSpPr txBox="1"/>
          <p:nvPr/>
        </p:nvSpPr>
        <p:spPr>
          <a:xfrm>
            <a:off x="161405" y="28982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20 times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73933C-0287-DFC8-459E-9016B06FE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915" y="2503250"/>
            <a:ext cx="5054600" cy="110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A4305F-495A-8454-DF94-16515B9C3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105" y="3968502"/>
            <a:ext cx="5118410" cy="1028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F89658-A67A-313E-EAB0-841038B29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415" y="5302436"/>
            <a:ext cx="5245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D9437-5E6E-A571-64EE-C0FDDD627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" b="30478"/>
          <a:stretch/>
        </p:blipFill>
        <p:spPr>
          <a:xfrm>
            <a:off x="116096" y="1520554"/>
            <a:ext cx="12075904" cy="47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57160" y="1414401"/>
            <a:ext cx="11268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Concept</a:t>
            </a:r>
            <a:r>
              <a:rPr lang="zh-TW" altLang="en-US" sz="2400" dirty="0"/>
              <a:t> </a:t>
            </a:r>
            <a:r>
              <a:rPr lang="en-US" altLang="zh-TW" sz="2400" dirty="0"/>
              <a:t>from the DGL official website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Let the dgl graph’s edge data have the attribute: </a:t>
            </a:r>
            <a:r>
              <a:rPr lang="en-TW" sz="2400" b="1" dirty="0"/>
              <a:t>edata[“label”]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Use </a:t>
            </a:r>
            <a:r>
              <a:rPr lang="en-TW" sz="2400" b="1" dirty="0"/>
              <a:t>GraphSAGE</a:t>
            </a:r>
            <a:r>
              <a:rPr lang="en-TW" sz="2400" dirty="0"/>
              <a:t> model to get the new </a:t>
            </a:r>
            <a:r>
              <a:rPr lang="en-TW" sz="2400" b="1" dirty="0"/>
              <a:t>node</a:t>
            </a:r>
            <a:r>
              <a:rPr lang="en-TW" sz="2400" dirty="0"/>
              <a:t> </a:t>
            </a:r>
            <a:r>
              <a:rPr lang="en-TW" sz="2400" b="1" dirty="0"/>
              <a:t>embedding</a:t>
            </a:r>
            <a:r>
              <a:rPr lang="en-TW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/>
              <a:t>MLP</a:t>
            </a:r>
            <a:r>
              <a:rPr lang="en-US" sz="2400" dirty="0"/>
              <a:t> model to get the </a:t>
            </a:r>
            <a:r>
              <a:rPr lang="en-US" sz="2400" b="1" dirty="0"/>
              <a:t>score</a:t>
            </a:r>
            <a:r>
              <a:rPr lang="en-US" sz="2400" dirty="0"/>
              <a:t> of the edge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Concatenate these two models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Train the final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C6F78C-BBF9-9683-309E-0BC8BEA3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40" y="3095680"/>
            <a:ext cx="4208159" cy="666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4985D-E584-04E5-32E5-431A92A8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59" y="3957746"/>
            <a:ext cx="7772400" cy="23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C04B0-1F3C-0E66-9DC7-2477A638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3" y="4322618"/>
            <a:ext cx="7208568" cy="2033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75DA0-0B25-98EF-6602-482964D9C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02" y="1455588"/>
            <a:ext cx="4004261" cy="252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3249D-2CE9-1CDC-8F45-807D6A873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93" y="1459463"/>
            <a:ext cx="6577997" cy="22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B6677-9578-A8E3-6E45-9596D645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49" y="2142599"/>
            <a:ext cx="7772400" cy="376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64AC2-6904-0162-2919-C3D341D3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49" y="2518856"/>
            <a:ext cx="6585065" cy="37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8E196-1F10-3B08-0D95-FF9825B123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79" t="1818" r="921" b="168"/>
          <a:stretch/>
        </p:blipFill>
        <p:spPr>
          <a:xfrm>
            <a:off x="1115438" y="3872964"/>
            <a:ext cx="4773039" cy="1631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3742E-F989-16FE-D0C6-B466B0FA55E2}"/>
              </a:ext>
            </a:extLst>
          </p:cNvPr>
          <p:cNvSpPr txBox="1"/>
          <p:nvPr/>
        </p:nvSpPr>
        <p:spPr>
          <a:xfrm>
            <a:off x="678873" y="1432360"/>
            <a:ext cx="10665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Format of the edge 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TW" dirty="0"/>
              <a:t>abel 65 is 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B7994-1AFD-8540-869D-073E4DB34EB0}"/>
              </a:ext>
            </a:extLst>
          </p:cNvPr>
          <p:cNvSpPr txBox="1"/>
          <p:nvPr/>
        </p:nvSpPr>
        <p:spPr>
          <a:xfrm>
            <a:off x="678873" y="3176363"/>
            <a:ext cx="1066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Classification report</a:t>
            </a:r>
            <a:r>
              <a:rPr lang="en-TW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23940-BD56-EFF5-87D5-69BBCB8F1AC9}"/>
              </a:ext>
            </a:extLst>
          </p:cNvPr>
          <p:cNvSpPr txBox="1"/>
          <p:nvPr/>
        </p:nvSpPr>
        <p:spPr>
          <a:xfrm>
            <a:off x="1069776" y="5569286"/>
            <a:ext cx="10665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Macro average </a:t>
            </a:r>
            <a:r>
              <a:rPr lang="en-TW" sz="2000" dirty="0"/>
              <a:t>is similar to previous experiments </a:t>
            </a:r>
            <a:r>
              <a:rPr lang="en-TW" dirty="0">
                <a:sym typeface="Wingdings" pitchFamily="2" charset="2"/>
              </a:rPr>
              <a:t></a:t>
            </a:r>
            <a:r>
              <a:rPr lang="en-TW" sz="2000" dirty="0">
                <a:sym typeface="Wingdings" pitchFamily="2" charset="2"/>
              </a:rPr>
              <a:t> won’t be affected by benign</a:t>
            </a: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Weighted average </a:t>
            </a:r>
            <a:r>
              <a:rPr lang="en-TW" sz="2000" dirty="0"/>
              <a:t>is very high since the # of the benign is high(</a:t>
            </a:r>
            <a:r>
              <a:rPr lang="en-TW" sz="2000" dirty="0">
                <a:sym typeface="Wingdings" pitchFamily="2" charset="2"/>
              </a:rPr>
              <a:t>unbalanced)</a:t>
            </a:r>
            <a:r>
              <a:rPr lang="en-TW" sz="2000" dirty="0"/>
              <a:t> and 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/>
              <a:t>TransX family performs better than secureBERT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BCD21C-2C31-A064-1080-FCA2BEBF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20" y="3828846"/>
            <a:ext cx="5191234" cy="1719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33EB6B-EB5B-7DD6-050F-5BD51E799103}"/>
              </a:ext>
            </a:extLst>
          </p:cNvPr>
          <p:cNvSpPr txBox="1"/>
          <p:nvPr/>
        </p:nvSpPr>
        <p:spPr>
          <a:xfrm>
            <a:off x="990754" y="3533504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transR_50: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B12F8-1B7F-AB47-A07F-7D5053F83D2D}"/>
              </a:ext>
            </a:extLst>
          </p:cNvPr>
          <p:cNvSpPr txBox="1"/>
          <p:nvPr/>
        </p:nvSpPr>
        <p:spPr>
          <a:xfrm>
            <a:off x="6402365" y="3521069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secureBERT_50: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C429C-06C8-8586-8D18-C31A35C0A29A}"/>
              </a:ext>
            </a:extLst>
          </p:cNvPr>
          <p:cNvSpPr/>
          <p:nvPr/>
        </p:nvSpPr>
        <p:spPr>
          <a:xfrm>
            <a:off x="2698045" y="5079071"/>
            <a:ext cx="2506133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E23514-1D20-E111-4D01-6C01D406C3E1}"/>
              </a:ext>
            </a:extLst>
          </p:cNvPr>
          <p:cNvSpPr/>
          <p:nvPr/>
        </p:nvSpPr>
        <p:spPr>
          <a:xfrm>
            <a:off x="8421191" y="5098746"/>
            <a:ext cx="2596765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386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170623"/>
            <a:ext cx="10689336" cy="503015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H</a:t>
            </a:r>
            <a:r>
              <a:rPr lang="en-TW" b="1" dirty="0"/>
              <a:t>ow to solve the data imbalance</a:t>
            </a:r>
            <a:r>
              <a:rPr lang="zh-TW" altLang="en-US" b="1" dirty="0"/>
              <a:t> </a:t>
            </a:r>
            <a:r>
              <a:rPr lang="en-US" altLang="zh-TW" b="1" dirty="0"/>
              <a:t>problem</a:t>
            </a:r>
            <a:endParaRPr lang="en-TW" b="1" dirty="0"/>
          </a:p>
          <a:p>
            <a:pPr lvl="2">
              <a:lnSpc>
                <a:spcPct val="110000"/>
              </a:lnSpc>
            </a:pPr>
            <a:r>
              <a:rPr lang="en-TW" b="1" dirty="0"/>
              <a:t>Over-Sampling</a:t>
            </a:r>
          </a:p>
          <a:p>
            <a:pPr lvl="2">
              <a:lnSpc>
                <a:spcPct val="110000"/>
              </a:lnSpc>
            </a:pPr>
            <a:r>
              <a:rPr lang="en-US" b="1" dirty="0"/>
              <a:t>W</a:t>
            </a:r>
            <a:r>
              <a:rPr lang="en-TW" b="1" dirty="0"/>
              <a:t>ith K-Fold Cross Validation</a:t>
            </a:r>
          </a:p>
          <a:p>
            <a:pPr lvl="2">
              <a:lnSpc>
                <a:spcPct val="110000"/>
              </a:lnSpc>
            </a:pPr>
            <a:r>
              <a:rPr lang="en-TW" b="1" dirty="0"/>
              <a:t>GCN model</a:t>
            </a:r>
            <a:br>
              <a:rPr lang="en-TW" b="1" dirty="0"/>
            </a:b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–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271960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 1: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the </a:t>
            </a:r>
            <a:r>
              <a:rPr lang="en-US" sz="2400" b="1" dirty="0"/>
              <a:t>noise</a:t>
            </a:r>
            <a:r>
              <a:rPr lang="en-US" sz="2400" dirty="0"/>
              <a:t> to the node feature</a:t>
            </a:r>
            <a:endParaRPr lang="en-TW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67B17-62FB-B319-7D55-A92C1678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35" y="2076939"/>
            <a:ext cx="10539454" cy="325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2DF97-916D-D046-2F81-CC0F3CA8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62" y="4717080"/>
            <a:ext cx="5219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– Probable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271960"/>
            <a:ext cx="11268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Probable Issue: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trying repeat 320 times:</a:t>
            </a:r>
            <a:r>
              <a:rPr lang="en-TW" sz="2400" dirty="0"/>
              <a:t> </a:t>
            </a:r>
          </a:p>
          <a:p>
            <a:pPr lvl="1"/>
            <a:r>
              <a:rPr lang="en-TW" sz="2400" dirty="0">
                <a:sym typeface="Wingdings" pitchFamily="2" charset="2"/>
              </a:rPr>
              <a:t>	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C5FCC-ED28-2E4B-3435-5A005F84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23" y="2254158"/>
            <a:ext cx="9162554" cy="2416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DB195-26DB-E2C7-7034-FFC04329F996}"/>
              </a:ext>
            </a:extLst>
          </p:cNvPr>
          <p:cNvSpPr txBox="1"/>
          <p:nvPr/>
        </p:nvSpPr>
        <p:spPr>
          <a:xfrm>
            <a:off x="1396672" y="4896529"/>
            <a:ext cx="858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>
                <a:sym typeface="Wingdings" pitchFamily="2" charset="2"/>
              </a:rPr>
              <a:t> </a:t>
            </a:r>
            <a:r>
              <a:rPr lang="en-TW" sz="2400" dirty="0"/>
              <a:t>seems like the computation resource might be a probelm</a:t>
            </a:r>
            <a:endParaRPr lang="en-US" sz="2400" dirty="0"/>
          </a:p>
          <a:p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84579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111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lvl="1"/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31019-8D72-C081-B9DB-1EE345B02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52" r="414"/>
          <a:stretch/>
        </p:blipFill>
        <p:spPr>
          <a:xfrm>
            <a:off x="1208048" y="2120718"/>
            <a:ext cx="7525215" cy="3089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57160" y="1414401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Problem: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Can’t predict the edge in the small graphs consist of single triplet</a:t>
            </a: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C36FD1-DFF5-27E3-329D-11FC0207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48" y="5319712"/>
            <a:ext cx="5232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414401"/>
            <a:ext cx="11268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Trial: hope to see the result on </a:t>
            </a:r>
            <a:r>
              <a:rPr lang="en-US" altLang="zh-TW" sz="2400" b="1" dirty="0"/>
              <a:t>training</a:t>
            </a:r>
            <a:r>
              <a:rPr lang="en-US" altLang="zh-TW" sz="2400" dirty="0"/>
              <a:t>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At least let the model </a:t>
            </a:r>
            <a:r>
              <a:rPr lang="en-US" sz="2400" b="1" dirty="0"/>
              <a:t>overfit</a:t>
            </a:r>
            <a:r>
              <a:rPr lang="en-US" sz="2400" dirty="0"/>
              <a:t> first(remember the data with single triplet)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TW" sz="2400" dirty="0"/>
              <a:t>se data with </a:t>
            </a:r>
            <a:r>
              <a:rPr lang="en-TW" sz="2400" b="1" dirty="0"/>
              <a:t>320 </a:t>
            </a:r>
            <a:r>
              <a:rPr lang="en-TW" sz="2400" dirty="0"/>
              <a:t>times single triplet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# of training data = </a:t>
            </a:r>
            <a:r>
              <a:rPr lang="en-TW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13657600 </a:t>
            </a:r>
            <a:endParaRPr lang="en-TW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TW" sz="2400" dirty="0"/>
              <a:t>arger hidden </a:t>
            </a:r>
            <a:r>
              <a:rPr lang="en-TW" sz="2400" b="1" dirty="0"/>
              <a:t>dimension</a:t>
            </a:r>
            <a:r>
              <a:rPr lang="en-TW" sz="2400" dirty="0"/>
              <a:t>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more neurons to remember the data</a:t>
            </a:r>
            <a:endParaRPr lang="en-TW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F993-F6A2-A4F6-E813-49909507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1" y="4946905"/>
            <a:ext cx="5511800" cy="622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5D9B8-AF13-1201-2490-3A5C7D622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01" y="4948642"/>
            <a:ext cx="5634998" cy="7288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A75FC0-6840-591A-D38D-7672E4D82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680" y="3873940"/>
            <a:ext cx="5422900" cy="965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7826D2-0B5B-85E5-B35E-C59CBD5D7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01" y="3879712"/>
            <a:ext cx="5384800" cy="95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03C65B-CA61-33DD-6D7D-6B47E7F8350E}"/>
              </a:ext>
            </a:extLst>
          </p:cNvPr>
          <p:cNvSpPr txBox="1"/>
          <p:nvPr/>
        </p:nvSpPr>
        <p:spPr>
          <a:xfrm>
            <a:off x="568311" y="3429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TW" dirty="0"/>
              <a:t>idden_dim = 256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C306D-65CC-A877-6576-AF863D86C123}"/>
              </a:ext>
            </a:extLst>
          </p:cNvPr>
          <p:cNvSpPr txBox="1"/>
          <p:nvPr/>
        </p:nvSpPr>
        <p:spPr>
          <a:xfrm>
            <a:off x="6202691" y="3429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TW" dirty="0"/>
              <a:t>idden_dim = 512</a:t>
            </a:r>
          </a:p>
        </p:txBody>
      </p:sp>
    </p:spTree>
    <p:extLst>
      <p:ext uri="{BB962C8B-B14F-4D97-AF65-F5344CB8AC3E}">
        <p14:creationId xmlns:p14="http://schemas.microsoft.com/office/powerpoint/2010/main" val="341647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69F20-0060-D263-F1DC-41D6CD8A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7" y="1405124"/>
            <a:ext cx="11505534" cy="5066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E75CD-A8AF-DF47-EECC-F058AEF0A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43" y="4710113"/>
            <a:ext cx="5232400" cy="121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843E4A-4D13-E598-CE9C-ED4DE8D91FD2}"/>
              </a:ext>
            </a:extLst>
          </p:cNvPr>
          <p:cNvSpPr txBox="1"/>
          <p:nvPr/>
        </p:nvSpPr>
        <p:spPr>
          <a:xfrm>
            <a:off x="668846" y="1212777"/>
            <a:ext cx="343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400" dirty="0"/>
              <a:t>Bar Chart of hidden dimension = 256:</a:t>
            </a:r>
          </a:p>
        </p:txBody>
      </p:sp>
    </p:spTree>
    <p:extLst>
      <p:ext uri="{BB962C8B-B14F-4D97-AF65-F5344CB8AC3E}">
        <p14:creationId xmlns:p14="http://schemas.microsoft.com/office/powerpoint/2010/main" val="236360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97FD8-C0BA-42E3-7B37-D8D5DCE1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0455"/>
            <a:ext cx="10651573" cy="5247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415A8-9B1C-130D-9A30-F7BE74C8C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0" y="2214739"/>
            <a:ext cx="6540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8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– 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A92D8-61A3-D227-9069-5C9B54A0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988240"/>
            <a:ext cx="5698423" cy="3370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EE02D-4D94-CFE1-82D7-90FEE065D32F}"/>
              </a:ext>
            </a:extLst>
          </p:cNvPr>
          <p:cNvSpPr txBox="1"/>
          <p:nvPr/>
        </p:nvSpPr>
        <p:spPr>
          <a:xfrm>
            <a:off x="6522721" y="1988240"/>
            <a:ext cx="5097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C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ross-validation should always be done 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before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over-sampling the data, just as how feature selection should be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Only by 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resampling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the data repeatedly, 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randomness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can be introduced into the dataset to make sure that there won’t be an 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overfitting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solidFill>
                  <a:srgbClr val="111111"/>
                </a:solidFill>
                <a:latin typeface="open sans" panose="020B0606030504020204" pitchFamily="34" charset="0"/>
              </a:rPr>
              <a:t>Training is not finished yet</a:t>
            </a:r>
            <a:endParaRPr lang="en-US" dirty="0">
              <a:solidFill>
                <a:srgbClr val="111111"/>
              </a:solidFill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B17BC-A157-0584-0B37-C6291F0D7628}"/>
              </a:ext>
            </a:extLst>
          </p:cNvPr>
          <p:cNvSpPr txBox="1"/>
          <p:nvPr/>
        </p:nvSpPr>
        <p:spPr>
          <a:xfrm>
            <a:off x="838200" y="6211669"/>
            <a:ext cx="871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www.kdnuggets.com</a:t>
            </a:r>
            <a:r>
              <a:rPr lang="en-US" altLang="zh-TW" dirty="0">
                <a:hlinkClick r:id="rId4"/>
              </a:rPr>
              <a:t>/2017/06/7-techniques-handle-imbalanced-data.html</a:t>
            </a:r>
          </a:p>
          <a:p>
            <a:r>
              <a:rPr lang="en-TW" dirty="0">
                <a:hlinkClick r:id="rId4"/>
              </a:rPr>
              <a:t> 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7937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43610</TotalTime>
  <Words>922</Words>
  <Application>Microsoft Macintosh PowerPoint</Application>
  <PresentationFormat>Widescreen</PresentationFormat>
  <Paragraphs>151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open sans</vt:lpstr>
      <vt:lpstr>Office Theme</vt:lpstr>
      <vt:lpstr>Progess of the Project</vt:lpstr>
      <vt:lpstr>Outline</vt:lpstr>
      <vt:lpstr>GNN</vt:lpstr>
      <vt:lpstr>Experiment 3</vt:lpstr>
      <vt:lpstr>Experiment 3 - Oversampling</vt:lpstr>
      <vt:lpstr>Experiment 3 - Oversampling</vt:lpstr>
      <vt:lpstr>Experiment 3 - Oversampling</vt:lpstr>
      <vt:lpstr>Experiment 3 - Oversampling</vt:lpstr>
      <vt:lpstr>Experiment 3 – K-Fold Cross Validation</vt:lpstr>
      <vt:lpstr>Experiment 3 – GCN model</vt:lpstr>
      <vt:lpstr>Future Work</vt:lpstr>
      <vt:lpstr>Future Work</vt:lpstr>
      <vt:lpstr>Thanks!!</vt:lpstr>
      <vt:lpstr>Appendix</vt:lpstr>
      <vt:lpstr>Experiment 3 - Oversampling</vt:lpstr>
      <vt:lpstr>Experiment 3 - Oversampling</vt:lpstr>
      <vt:lpstr>Experiment 3 - Model</vt:lpstr>
      <vt:lpstr>Experiment 3 - Model</vt:lpstr>
      <vt:lpstr>Experiment 3 - Result</vt:lpstr>
      <vt:lpstr>Experiment 3 – Noise</vt:lpstr>
      <vt:lpstr>Experiment 3 – Probable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82</cp:revision>
  <dcterms:created xsi:type="dcterms:W3CDTF">2023-07-11T02:48:10Z</dcterms:created>
  <dcterms:modified xsi:type="dcterms:W3CDTF">2023-10-27T03:16:29Z</dcterms:modified>
</cp:coreProperties>
</file>