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68" r:id="rId4"/>
    <p:sldId id="357" r:id="rId5"/>
    <p:sldId id="355" r:id="rId6"/>
    <p:sldId id="364" r:id="rId7"/>
    <p:sldId id="362" r:id="rId8"/>
    <p:sldId id="372" r:id="rId9"/>
    <p:sldId id="366" r:id="rId10"/>
    <p:sldId id="375" r:id="rId11"/>
    <p:sldId id="342" r:id="rId12"/>
    <p:sldId id="373" r:id="rId13"/>
    <p:sldId id="369" r:id="rId14"/>
    <p:sldId id="365" r:id="rId15"/>
    <p:sldId id="374" r:id="rId16"/>
    <p:sldId id="367" r:id="rId17"/>
    <p:sldId id="356" r:id="rId18"/>
    <p:sldId id="312" r:id="rId19"/>
    <p:sldId id="320" r:id="rId20"/>
    <p:sldId id="363" r:id="rId21"/>
    <p:sldId id="371" r:id="rId22"/>
    <p:sldId id="370" r:id="rId23"/>
    <p:sldId id="353" r:id="rId24"/>
    <p:sldId id="324" r:id="rId25"/>
    <p:sldId id="339" r:id="rId2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/>
    <p:restoredTop sz="94919"/>
  </p:normalViewPr>
  <p:slideViewPr>
    <p:cSldViewPr snapToGrid="0">
      <p:cViewPr varScale="1">
        <p:scale>
          <a:sx n="122" d="100"/>
          <a:sy n="12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2023/9/12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2282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5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75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4893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9/12/23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9/12/23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9/12/23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9/12/23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9/12/23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gl.ai/en/0.8.x/generated/dgl.nn.pytorch.conv.GATConv.html" TargetMode="External"/><Relationship Id="rId3" Type="http://schemas.openxmlformats.org/officeDocument/2006/relationships/hyperlink" Target="https://zhuanlan.zhihu.com/p/107737824" TargetMode="External"/><Relationship Id="rId7" Type="http://schemas.openxmlformats.org/officeDocument/2006/relationships/hyperlink" Target="https://docs.dgl.ai/en/0.8.x/generated/dgl.nn.pytorch.conv.SAGEConv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gl.ai/en/1.1.x/guide_cn/minibatch-edge.html#guide-cn-minibatch-edge-classification-sampler" TargetMode="External"/><Relationship Id="rId5" Type="http://schemas.openxmlformats.org/officeDocument/2006/relationships/hyperlink" Target="https://blog.csdn.net/uncle_ll/article/details/82778750" TargetMode="External"/><Relationship Id="rId4" Type="http://schemas.openxmlformats.org/officeDocument/2006/relationships/hyperlink" Target="https://zhuanlan.zhihu.com/p/31580060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3264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A8E0C-7A7E-21BF-AC65-D9AF910F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250" y="1797471"/>
            <a:ext cx="8870949" cy="30750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46124-82A7-D07B-DAC6-53F03DFFDDDD}"/>
              </a:ext>
            </a:extLst>
          </p:cNvPr>
          <p:cNvSpPr txBox="1"/>
          <p:nvPr/>
        </p:nvSpPr>
        <p:spPr>
          <a:xfrm>
            <a:off x="654462" y="5060459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bad performance (</a:t>
            </a:r>
            <a:r>
              <a:rPr lang="en-US" b="1" dirty="0">
                <a:solidFill>
                  <a:srgbClr val="FF0000"/>
                </a:solidFill>
              </a:rPr>
              <a:t>14%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accuracy on </a:t>
            </a:r>
            <a:r>
              <a:rPr lang="en-US" b="1" dirty="0"/>
              <a:t>transH_50 </a:t>
            </a:r>
            <a:r>
              <a:rPr lang="en-US" dirty="0"/>
              <a:t>test), I didn’t go any further with GCN</a:t>
            </a: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122422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83430" y="4921958"/>
            <a:ext cx="102013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  <a:sym typeface="Wingdings" pitchFamily="2" charset="2"/>
              </a:rPr>
              <a:t> performance of </a:t>
            </a:r>
            <a:r>
              <a:rPr lang="en-US" sz="1600" b="1" dirty="0" err="1">
                <a:effectLst/>
                <a:sym typeface="Wingdings" pitchFamily="2" charset="2"/>
              </a:rPr>
              <a:t>lstm</a:t>
            </a:r>
            <a:r>
              <a:rPr lang="en-US" sz="1600" dirty="0">
                <a:sym typeface="Wingdings" pitchFamily="2" charset="2"/>
              </a:rPr>
              <a:t> is the best but take 5 times of the time in training</a:t>
            </a:r>
            <a:endParaRPr lang="en-US" sz="1600" dirty="0">
              <a:effectLst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2D5B03A-EA3D-0906-AA76-20927AF7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430" y="1685095"/>
            <a:ext cx="7023100" cy="30861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</a:t>
            </a:r>
            <a:r>
              <a:rPr lang="en-US" b="1" dirty="0" err="1"/>
              <a:t>GraphSAGE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60~62%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  <a:r>
              <a:rPr lang="en-TW" sz="2600" dirty="0"/>
              <a:t>ll secureBERT family  ≈ </a:t>
            </a:r>
            <a:r>
              <a:rPr lang="en-TW" sz="2600" dirty="0">
                <a:solidFill>
                  <a:srgbClr val="FF0000"/>
                </a:solidFill>
              </a:rPr>
              <a:t>60%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TW" sz="2000" dirty="0"/>
              <a:t>I think it’s more like an triplet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9C09D-CF06-58D7-C336-9DC96AE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5" y="5306436"/>
            <a:ext cx="1840829" cy="71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2EDE4-BBB2-5F52-C986-9AA497FD07F6}"/>
              </a:ext>
            </a:extLst>
          </p:cNvPr>
          <p:cNvSpPr txBox="1"/>
          <p:nvPr/>
        </p:nvSpPr>
        <p:spPr>
          <a:xfrm>
            <a:off x="980121" y="4946572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E84A1-D90E-EDA5-AFE9-371512DE776B}"/>
              </a:ext>
            </a:extLst>
          </p:cNvPr>
          <p:cNvSpPr txBox="1"/>
          <p:nvPr/>
        </p:nvSpPr>
        <p:spPr>
          <a:xfrm>
            <a:off x="3064038" y="5396607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598614"/>
            <a:ext cx="1066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Concept: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</a:t>
            </a:r>
            <a:r>
              <a:rPr lang="en-TW" sz="2400" dirty="0"/>
              <a:t>se the node embedding from the GraphSAGE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with t</a:t>
            </a:r>
            <a:r>
              <a:rPr lang="en-US" sz="2400" dirty="0"/>
              <a:t>he</a:t>
            </a:r>
            <a:r>
              <a:rPr lang="en-TW" sz="2400" dirty="0"/>
              <a:t> edge embedding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</a:t>
            </a:r>
            <a:r>
              <a:rPr lang="en-TW" sz="2400" dirty="0"/>
              <a:t> the MLP model to do the triplet classification</a:t>
            </a:r>
          </a:p>
          <a:p>
            <a:pPr marL="457200" indent="-457200">
              <a:buFont typeface="+mj-lt"/>
              <a:buAutoNum type="arabicPeriod"/>
            </a:pPr>
            <a:endParaRPr lang="en-TW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5737-9BA7-7B26-7EB8-207076AD2DBF}"/>
              </a:ext>
            </a:extLst>
          </p:cNvPr>
          <p:cNvSpPr txBox="1"/>
          <p:nvPr/>
        </p:nvSpPr>
        <p:spPr>
          <a:xfrm>
            <a:off x="557160" y="3537606"/>
            <a:ext cx="1066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Format of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Where to concatenate the nodes and the edges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 the MLP afterward or use it in the same training loop</a:t>
            </a:r>
            <a:endParaRPr lang="en-TW" sz="2400" dirty="0"/>
          </a:p>
          <a:p>
            <a:pPr marL="457200" indent="-457200">
              <a:buFont typeface="+mj-lt"/>
              <a:buAutoNum type="arabicPeriod"/>
            </a:pP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5" y="2036712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6" y="4494896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513227" y="4033379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327400"/>
            <a:ext cx="8046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  <a:r>
              <a:rPr lang="en-TW" dirty="0"/>
              <a:t>, which is </a:t>
            </a:r>
            <a:r>
              <a:rPr lang="en-TW" b="1" dirty="0"/>
              <a:t>multi-label</a:t>
            </a:r>
            <a:r>
              <a:rPr lang="en-TW" dirty="0"/>
              <a:t>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triplets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354939" y="3504321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681E4-0CBE-A2B2-E3F2-C46CEBBD2D88}"/>
              </a:ext>
            </a:extLst>
          </p:cNvPr>
          <p:cNvSpPr txBox="1"/>
          <p:nvPr/>
        </p:nvSpPr>
        <p:spPr>
          <a:xfrm>
            <a:off x="563911" y="5973731"/>
            <a:ext cx="508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olidFill>
                  <a:srgbClr val="FF0000"/>
                </a:solidFill>
              </a:rPr>
              <a:t>Haven’t successfully trained </a:t>
            </a:r>
            <a:r>
              <a:rPr lang="en-TW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TW" dirty="0">
                <a:solidFill>
                  <a:srgbClr val="FF0000"/>
                </a:solidFill>
                <a:sym typeface="Wingdings" pitchFamily="2" charset="2"/>
              </a:rPr>
              <a:t> some tensor error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706032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Successfully</a:t>
            </a:r>
            <a:r>
              <a:rPr lang="zh-TW" altLang="en-US" dirty="0"/>
              <a:t> </a:t>
            </a:r>
            <a:r>
              <a:rPr lang="en-US" altLang="zh-TW" dirty="0"/>
              <a:t>r</a:t>
            </a:r>
            <a:r>
              <a:rPr lang="en-TW" dirty="0"/>
              <a:t>un the experiment 3 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Try GCN or different architecture of the model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3"/>
              </a:rPr>
              <a:t>https://zhuanlan.zhihu.com/p/107737824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4"/>
              </a:rPr>
              <a:t>https://zhuanlan.zhihu.com/p/315800604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5"/>
              </a:rPr>
              <a:t>https://blog.csdn.net/uncle_ll/article/details/82778750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6"/>
              </a:rPr>
              <a:t>https://docs.dgl.ai/en/1.1.x/guide_cn/minibatch-edge.html#guide-cn-minibatch-edge-classification-sampler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7"/>
              </a:rPr>
              <a:t>https://docs.dgl.ai/en/0.8.x/generated/dgl.nn.pytorch.conv.SAGEConv.html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8"/>
              </a:rPr>
              <a:t>https://docs.dgl.ai/en/0.8.x/generated/dgl.nn.pytorch.conv.GATConv.html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TW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3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EFA7-9B5D-74A8-C2FC-6CA82CA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47208"/>
            <a:ext cx="5676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82E1E-AF62-CE9F-6F52-493EE50C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09" y="2531408"/>
            <a:ext cx="44577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6EC21-355C-01C7-DCE3-0CF8F4B4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309" y="3197502"/>
            <a:ext cx="60452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36D38-BAED-8A38-CA5A-891761C6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781702"/>
            <a:ext cx="3657600" cy="25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B95D37-307E-0522-62C2-A699E7311E0F}"/>
              </a:ext>
            </a:extLst>
          </p:cNvPr>
          <p:cNvSpPr txBox="1"/>
          <p:nvPr/>
        </p:nvSpPr>
        <p:spPr>
          <a:xfrm>
            <a:off x="688622" y="3781702"/>
            <a:ext cx="106651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</a:t>
            </a:r>
            <a:r>
              <a:rPr lang="en-US" altLang="zh-TW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6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24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25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Benign graphs for experiment 2:</a:t>
            </a:r>
          </a:p>
          <a:p>
            <a:pPr lvl="1"/>
            <a:r>
              <a:rPr lang="en-US" sz="2200" dirty="0">
                <a:sym typeface="Wingdings" pitchFamily="2" charset="2"/>
              </a:rPr>
              <a:t>1. 400: Leaf nodes + their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2. 300: Leaf nodes + their source nodes with source nodes’ neighbor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3. 200: Leaf nodes + their 2 layer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4. 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48"/>
            <a:ext cx="910737" cy="50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81" y="2722695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234" y="1873335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971" y="2953286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9782617" y="2455284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0856508" y="3703267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649403" y="2193636"/>
            <a:ext cx="194742" cy="17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379527" y="2904678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D3E-DE78-719B-8D64-50829A901F69}"/>
              </a:ext>
            </a:extLst>
          </p:cNvPr>
          <p:cNvSpPr txBox="1"/>
          <p:nvPr/>
        </p:nvSpPr>
        <p:spPr>
          <a:xfrm>
            <a:off x="1106897" y="3698853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For version 2 and 4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Constrain the # of relation between the s</a:t>
            </a:r>
            <a:r>
              <a:rPr lang="en-US" dirty="0"/>
              <a:t>am</a:t>
            </a:r>
            <a:r>
              <a:rPr lang="en-TW" dirty="0"/>
              <a:t>e nodes within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W" dirty="0"/>
              <a:t>onstrain the # of the triplets in t</a:t>
            </a:r>
            <a:r>
              <a:rPr lang="en-US" dirty="0"/>
              <a:t>he</a:t>
            </a:r>
            <a:r>
              <a:rPr lang="en-TW" dirty="0"/>
              <a:t> graph within 32</a:t>
            </a:r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3" y="2502756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</a:t>
            </a:r>
            <a:r>
              <a:rPr lang="en-TW" sz="2400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7" y="4498680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8" y="2970398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2" y="4043568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TW" sz="2400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770557" y="5228310"/>
            <a:ext cx="290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TW" dirty="0"/>
              <a:t>Can barely predict the graph </a:t>
            </a:r>
          </a:p>
          <a:p>
            <a:r>
              <a:rPr lang="en-TW" dirty="0"/>
              <a:t>with only one triplet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1488-D386-7639-4262-C2AE9F60B78F}"/>
              </a:ext>
            </a:extLst>
          </p:cNvPr>
          <p:cNvSpPr txBox="1">
            <a:spLocks/>
          </p:cNvSpPr>
          <p:nvPr/>
        </p:nvSpPr>
        <p:spPr>
          <a:xfrm>
            <a:off x="691692" y="1364020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</a:t>
            </a:r>
            <a:r>
              <a:rPr lang="en-TW" sz="2400" dirty="0"/>
              <a:t>ecord the training message in a </a:t>
            </a:r>
            <a:r>
              <a:rPr lang="en-TW" sz="2400" b="1" dirty="0"/>
              <a:t>log</a:t>
            </a:r>
            <a:r>
              <a:rPr lang="en-TW" sz="2400" dirty="0"/>
              <a:t> </a:t>
            </a:r>
            <a:r>
              <a:rPr lang="en-TW" sz="2400" b="1" dirty="0"/>
              <a:t>file</a:t>
            </a:r>
          </a:p>
          <a:p>
            <a:r>
              <a:rPr lang="en-TW" sz="2400" dirty="0"/>
              <a:t>Also record the </a:t>
            </a:r>
            <a:r>
              <a:rPr lang="en-TW" sz="2400" b="1" dirty="0"/>
              <a:t>classification</a:t>
            </a:r>
            <a:r>
              <a:rPr lang="en-TW" sz="2400" dirty="0"/>
              <a:t> </a:t>
            </a:r>
            <a:r>
              <a:rPr lang="en-TW" sz="2400" b="1" dirty="0"/>
              <a:t>report</a:t>
            </a:r>
            <a:r>
              <a:rPr lang="en-TW" sz="2400" dirty="0"/>
              <a:t> supportedd by sklearn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342888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GAT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35~40%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12%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28605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31802</TotalTime>
  <Words>1331</Words>
  <Application>Microsoft Macintosh PowerPoint</Application>
  <PresentationFormat>Widescreen</PresentationFormat>
  <Paragraphs>196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Experiment 1 and 2</vt:lpstr>
      <vt:lpstr>Experiment 1 and 2</vt:lpstr>
      <vt:lpstr>Dataset</vt:lpstr>
      <vt:lpstr>Dataset</vt:lpstr>
      <vt:lpstr>Experiment 1 and 2</vt:lpstr>
      <vt:lpstr>Graph Attention Network - GAT</vt:lpstr>
      <vt:lpstr>Experiment 1 and 2 with GAT</vt:lpstr>
      <vt:lpstr>Graph Convolutional Network - GCN</vt:lpstr>
      <vt:lpstr>Graph SAmple and aggreGateE - GraphSAGE</vt:lpstr>
      <vt:lpstr>Experiment 1 and 2 with GraphSAGE</vt:lpstr>
      <vt:lpstr>Experiment 3</vt:lpstr>
      <vt:lpstr>Experiment 3</vt:lpstr>
      <vt:lpstr>Experiment 3</vt:lpstr>
      <vt:lpstr>Dataset</vt:lpstr>
      <vt:lpstr>Future Work</vt:lpstr>
      <vt:lpstr>Future Work</vt:lpstr>
      <vt:lpstr>Thanks!!</vt:lpstr>
      <vt:lpstr>Appendix</vt:lpstr>
      <vt:lpstr>Useful Links</vt:lpstr>
      <vt:lpstr>Experiment 3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62</cp:revision>
  <dcterms:created xsi:type="dcterms:W3CDTF">2023-07-11T02:48:10Z</dcterms:created>
  <dcterms:modified xsi:type="dcterms:W3CDTF">2023-09-13T05:54:03Z</dcterms:modified>
</cp:coreProperties>
</file>