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14" r:id="rId5"/>
    <p:sldId id="326" r:id="rId6"/>
    <p:sldId id="325" r:id="rId7"/>
    <p:sldId id="333" r:id="rId8"/>
    <p:sldId id="332" r:id="rId9"/>
    <p:sldId id="331" r:id="rId10"/>
    <p:sldId id="334" r:id="rId11"/>
    <p:sldId id="337" r:id="rId12"/>
    <p:sldId id="335" r:id="rId13"/>
    <p:sldId id="308" r:id="rId14"/>
    <p:sldId id="322" r:id="rId15"/>
    <p:sldId id="324" r:id="rId16"/>
    <p:sldId id="323" r:id="rId17"/>
    <p:sldId id="338" r:id="rId18"/>
    <p:sldId id="309" r:id="rId19"/>
    <p:sldId id="311" r:id="rId20"/>
    <p:sldId id="310" r:id="rId21"/>
    <p:sldId id="312" r:id="rId22"/>
    <p:sldId id="320" r:id="rId23"/>
    <p:sldId id="339" r:id="rId2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/>
    <p:restoredTop sz="87127"/>
  </p:normalViewPr>
  <p:slideViewPr>
    <p:cSldViewPr snapToGrid="0">
      <p:cViewPr>
        <p:scale>
          <a:sx n="81" d="100"/>
          <a:sy n="81" d="100"/>
        </p:scale>
        <p:origin x="48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2023/7/27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361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+ 1],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np.single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) # with graph token 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item["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"]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# in our case, it will be 4x4 tensor with element 0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1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840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700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567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7/27/23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7/27/23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7/27/23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7/27/23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7/27/23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7/27/23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 </a:t>
            </a:r>
          </a:p>
          <a:p>
            <a:r>
              <a:rPr lang="en-TW" dirty="0"/>
              <a:t>2023/8/2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6238D4-BCE2-AE0B-6CFF-56ECDA9F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647"/>
            <a:ext cx="10814756" cy="4401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– All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209A2-4DAA-33A1-D513-DC7C84C03F8E}"/>
              </a:ext>
            </a:extLst>
          </p:cNvPr>
          <p:cNvSpPr/>
          <p:nvPr/>
        </p:nvSpPr>
        <p:spPr>
          <a:xfrm>
            <a:off x="2111021" y="2227461"/>
            <a:ext cx="3680177" cy="126435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FCA243-5E82-6EEB-491C-CAFB3A785F66}"/>
              </a:ext>
            </a:extLst>
          </p:cNvPr>
          <p:cNvCxnSpPr>
            <a:cxnSpLocks/>
          </p:cNvCxnSpPr>
          <p:nvPr/>
        </p:nvCxnSpPr>
        <p:spPr>
          <a:xfrm>
            <a:off x="4029655" y="3491816"/>
            <a:ext cx="2066345" cy="49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C102F-2E0C-92CC-DBCA-359C46DCA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7"/>
          <a:stretch/>
        </p:blipFill>
        <p:spPr>
          <a:xfrm>
            <a:off x="838200" y="4027990"/>
            <a:ext cx="10814755" cy="27052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1D4A06-D6CD-8CCB-F34C-80BA87C4852C}"/>
              </a:ext>
            </a:extLst>
          </p:cNvPr>
          <p:cNvSpPr txBox="1"/>
          <p:nvPr/>
        </p:nvSpPr>
        <p:spPr>
          <a:xfrm>
            <a:off x="2349548" y="3931940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Node 645067</a:t>
            </a:r>
            <a:r>
              <a:rPr lang="en-US" altLang="zh-TW" dirty="0"/>
              <a:t> got a lot of friends !</a:t>
            </a:r>
            <a:endParaRPr lang="en-TW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AAC8DE-624D-7104-3C84-BE4C09448FC1}"/>
              </a:ext>
            </a:extLst>
          </p:cNvPr>
          <p:cNvSpPr txBox="1"/>
          <p:nvPr/>
        </p:nvSpPr>
        <p:spPr>
          <a:xfrm>
            <a:off x="2349548" y="4341784"/>
            <a:ext cx="567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powershell.exe_-ExecutionPolicy_Bypass_-C_"dir_$env:USERPROFILE_-Recurse_|_Compress-Archive_-DestinationPath_$env:USERPROFILE\T1560-data-ps.zip"&amp;C:\Windows\System32\</a:t>
            </a:r>
            <a:r>
              <a:rPr lang="en-US" dirty="0" err="1"/>
              <a:t>WindowsPowerShell</a:t>
            </a:r>
            <a:r>
              <a:rPr lang="en-US" dirty="0"/>
              <a:t>\v1.0\powershell.exe&amp;powershell.exe&amp;10444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672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– All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3079044" cy="4717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Most of them do not have a lot of neighbors</a:t>
            </a:r>
          </a:p>
          <a:p>
            <a:pPr>
              <a:lnSpc>
                <a:spcPct val="110000"/>
              </a:lnSpc>
            </a:pPr>
            <a:r>
              <a:rPr lang="en-TW" dirty="0"/>
              <a:t>Most of the triplets are not correlated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203F2-E4BA-7AAB-83C1-E0992828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13" y="397121"/>
            <a:ext cx="5120376" cy="20488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E3DF6DB-98C1-646C-5421-384F09FFAFE6}"/>
              </a:ext>
            </a:extLst>
          </p:cNvPr>
          <p:cNvSpPr/>
          <p:nvPr/>
        </p:nvSpPr>
        <p:spPr>
          <a:xfrm>
            <a:off x="10205156" y="404637"/>
            <a:ext cx="1591733" cy="46610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23EB0-E4BA-2FC2-505D-4FDA0147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89" y="1722684"/>
            <a:ext cx="7772400" cy="47637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F1D736-B3A6-FEA7-7F3E-40DBB05F214F}"/>
              </a:ext>
            </a:extLst>
          </p:cNvPr>
          <p:cNvCxnSpPr>
            <a:cxnSpLocks/>
          </p:cNvCxnSpPr>
          <p:nvPr/>
        </p:nvCxnSpPr>
        <p:spPr>
          <a:xfrm flipH="1">
            <a:off x="10318044" y="950379"/>
            <a:ext cx="563034" cy="739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2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18" y="169150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– Subplot 165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78" y="1745020"/>
            <a:ext cx="4348655" cy="48807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165 A</a:t>
            </a:r>
            <a:r>
              <a:rPr lang="en-US" dirty="0"/>
              <a:t>p</a:t>
            </a:r>
            <a:r>
              <a:rPr lang="en-TW" dirty="0"/>
              <a:t>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29 related to benign(17.5%)</a:t>
            </a:r>
          </a:p>
          <a:p>
            <a:pPr lvl="1"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r>
              <a:rPr lang="en-TW" dirty="0"/>
              <a:t>Only consider the </a:t>
            </a:r>
            <a:r>
              <a:rPr lang="en-TW" b="1" dirty="0"/>
              <a:t>AP itself</a:t>
            </a:r>
            <a:r>
              <a:rPr lang="en-TW" dirty="0"/>
              <a:t> and the related </a:t>
            </a:r>
            <a:r>
              <a:rPr lang="en-TW" b="1" dirty="0"/>
              <a:t>benign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</a:t>
            </a:r>
            <a:r>
              <a:rPr lang="en-TW" dirty="0"/>
              <a:t>ot consider the related AP like before </a:t>
            </a:r>
          </a:p>
          <a:p>
            <a:pPr lvl="1"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9C21-068D-2A02-36A6-18FEA2B7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60" y="0"/>
            <a:ext cx="6954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6389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42835"/>
            <a:ext cx="4459189" cy="622109"/>
          </a:xfrm>
        </p:spPr>
        <p:txBody>
          <a:bodyPr/>
          <a:lstStyle/>
          <a:p>
            <a:r>
              <a:rPr lang="en-TW" dirty="0"/>
              <a:t>Official format</a:t>
            </a:r>
            <a:r>
              <a:rPr lang="zh-TW" altLang="en-US" dirty="0"/>
              <a:t> </a:t>
            </a:r>
            <a:r>
              <a:rPr lang="en-TW" dirty="0"/>
              <a:t>(~40k rows):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CDBE1-43DF-ACA0-C386-EC3817011F54}"/>
              </a:ext>
            </a:extLst>
          </p:cNvPr>
          <p:cNvSpPr txBox="1"/>
          <p:nvPr/>
        </p:nvSpPr>
        <p:spPr>
          <a:xfrm>
            <a:off x="538480" y="4347082"/>
            <a:ext cx="390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My format</a:t>
            </a:r>
            <a:r>
              <a:rPr lang="zh-TW" altLang="en-US" sz="2800" dirty="0"/>
              <a:t> </a:t>
            </a:r>
            <a:r>
              <a:rPr lang="en-TW" sz="2800" dirty="0"/>
              <a:t>(~50k rows):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E6027-B6B3-ACA7-BBED-2E9701F2F18E}"/>
              </a:ext>
            </a:extLst>
          </p:cNvPr>
          <p:cNvSpPr txBox="1"/>
          <p:nvPr/>
        </p:nvSpPr>
        <p:spPr>
          <a:xfrm>
            <a:off x="7921992" y="6356350"/>
            <a:ext cx="29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Train:Validation:Test = 3:1:1</a:t>
            </a:r>
          </a:p>
          <a:p>
            <a:endParaRPr lang="en-TW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FF0628-72C4-C4EF-FD6F-BCACCA7E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8" y="4846596"/>
            <a:ext cx="10867461" cy="1537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B26F5D-EC9F-C12F-E43D-9F4B5E77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52" y="1749081"/>
            <a:ext cx="7772400" cy="12969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FB4DF-2BEB-D477-5E35-0E9D5B38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024" y="2952192"/>
            <a:ext cx="6882236" cy="14414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B00D04-A816-4CD2-5A20-00278FC34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6479511"/>
            <a:ext cx="5232400" cy="2921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8844087-2A57-AA31-E13A-602E9DC9F0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7771" y="5532355"/>
            <a:ext cx="828188" cy="8198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1290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69" y="1406853"/>
            <a:ext cx="3494258" cy="2555442"/>
          </a:xfrm>
        </p:spPr>
        <p:txBody>
          <a:bodyPr>
            <a:normAutofit/>
          </a:bodyPr>
          <a:lstStyle/>
          <a:p>
            <a:r>
              <a:rPr lang="en-TW" dirty="0"/>
              <a:t>My data after preprocessing: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9E374-F459-92D9-A0B2-3EDAD3EC7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8" b="1283"/>
          <a:stretch/>
        </p:blipFill>
        <p:spPr>
          <a:xfrm>
            <a:off x="4163642" y="3221681"/>
            <a:ext cx="7527355" cy="2768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B60DB-0F8E-607F-701F-B5AB94F96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82" b="1283"/>
          <a:stretch/>
        </p:blipFill>
        <p:spPr>
          <a:xfrm>
            <a:off x="4163642" y="254129"/>
            <a:ext cx="7513989" cy="2967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24645-3F3A-0594-A6DD-B86F3AEEA8BA}"/>
              </a:ext>
            </a:extLst>
          </p:cNvPr>
          <p:cNvSpPr txBox="1"/>
          <p:nvPr/>
        </p:nvSpPr>
        <p:spPr>
          <a:xfrm>
            <a:off x="641181" y="5998762"/>
            <a:ext cx="10836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File "/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euni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/anaconda3/lib/python3.9/site-packages/transformers/models/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graphormer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collating_graphormer.py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line 112, in __call__ batch["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"][ix,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"].shape[0],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"].shape[1]] =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 </a:t>
            </a:r>
          </a:p>
          <a:p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RuntimeError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 The expanded size of the tensor (2) must match the existing size (4) at non-singleton dimension 1.</a:t>
            </a:r>
          </a:p>
          <a:p>
            <a:r>
              <a:rPr lang="en-US" sz="10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Target sizes: [2, 2]. Tensor sizes: [4, 4]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000" dirty="0">
                <a:solidFill>
                  <a:srgbClr val="FF0000"/>
                </a:solidFill>
              </a:rPr>
            </a:br>
            <a:endParaRPr lang="en-TW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7BF6-108A-2AC7-16E6-4F39E91C30B3}"/>
              </a:ext>
            </a:extLst>
          </p:cNvPr>
          <p:cNvSpPr txBox="1"/>
          <p:nvPr/>
        </p:nvSpPr>
        <p:spPr>
          <a:xfrm>
            <a:off x="641181" y="5615165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There’s no error here</a:t>
            </a:r>
          </a:p>
        </p:txBody>
      </p:sp>
    </p:spTree>
    <p:extLst>
      <p:ext uri="{BB962C8B-B14F-4D97-AF65-F5344CB8AC3E}">
        <p14:creationId xmlns:p14="http://schemas.microsoft.com/office/powerpoint/2010/main" val="17367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25" y="62284"/>
            <a:ext cx="10515600" cy="1325563"/>
          </a:xfrm>
        </p:spPr>
        <p:txBody>
          <a:bodyPr/>
          <a:lstStyle/>
          <a:p>
            <a:r>
              <a:rPr lang="en-TW" b="1" dirty="0"/>
              <a:t>Training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43FE8-74AC-A689-DE60-CBA1C5CE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5" y="1262516"/>
            <a:ext cx="64135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9E122-B108-1383-CBCE-32CA1C8BB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25" y="3965575"/>
            <a:ext cx="4838700" cy="275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0F54EB-9178-9704-603D-A95264FB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5" y="1656216"/>
            <a:ext cx="6413500" cy="2209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202EBC-94B9-2AD9-4B08-ED0614CD3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932" y="1262516"/>
            <a:ext cx="4969384" cy="40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50828"/>
            <a:ext cx="10515600" cy="1325563"/>
          </a:xfrm>
        </p:spPr>
        <p:txBody>
          <a:bodyPr/>
          <a:lstStyle/>
          <a:p>
            <a:r>
              <a:rPr lang="en-TW" b="1" dirty="0"/>
              <a:t>BUG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9551980-BD51-8E74-10E9-C04C4DB9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4700" y="2651293"/>
            <a:ext cx="1981200" cy="736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5F3CB8-4A0C-A323-ED3F-DEB29467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417418"/>
            <a:ext cx="11411783" cy="1174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7C8E6A-1BFC-F9C4-68C7-C63C09273ABC}"/>
              </a:ext>
            </a:extLst>
          </p:cNvPr>
          <p:cNvSpPr txBox="1"/>
          <p:nvPr/>
        </p:nvSpPr>
        <p:spPr>
          <a:xfrm>
            <a:off x="9104700" y="3529460"/>
            <a:ext cx="2637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Still can’t start the training on my customized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Write the training code be myself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E0C1AC-7805-6DD6-C04C-76A10D36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" y="2651293"/>
            <a:ext cx="8566220" cy="40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805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02" y="4396671"/>
            <a:ext cx="10343911" cy="2142241"/>
          </a:xfrm>
        </p:spPr>
        <p:txBody>
          <a:bodyPr>
            <a:noAutofit/>
          </a:bodyPr>
          <a:lstStyle/>
          <a:p>
            <a:pPr lvl="1"/>
            <a:r>
              <a:rPr lang="en-TW" sz="2800" dirty="0"/>
              <a:t>Successfully uploaded: 111 files</a:t>
            </a:r>
          </a:p>
          <a:p>
            <a:pPr lvl="1"/>
            <a:r>
              <a:rPr lang="en-TW" sz="2800" dirty="0"/>
              <a:t>Unsuccessfully uploaded: 19 files</a:t>
            </a:r>
          </a:p>
          <a:p>
            <a:pPr lvl="1"/>
            <a:r>
              <a:rPr lang="en-US" sz="2800" dirty="0"/>
              <a:t>Export part is not successful yet</a:t>
            </a:r>
          </a:p>
          <a:p>
            <a:pPr lvl="2"/>
            <a:r>
              <a:rPr lang="en-US" sz="2400" dirty="0"/>
              <a:t>After export 7 files, it can’t find the element</a:t>
            </a:r>
          </a:p>
          <a:p>
            <a:pPr lvl="2"/>
            <a:r>
              <a:rPr lang="en-TW" sz="2400" dirty="0"/>
              <a:t>Try to </a:t>
            </a:r>
            <a:r>
              <a:rPr lang="en-TW" sz="2400" b="1" dirty="0"/>
              <a:t>scroll</a:t>
            </a:r>
            <a:r>
              <a:rPr lang="en-TW" sz="2400" dirty="0"/>
              <a:t> the web’s page to show the element 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Done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Write the trainer(training part) 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to export all the file and transfer them to labeled data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23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136525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- Original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4" y="1462088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Constructing the </a:t>
            </a:r>
            <a:r>
              <a:rPr lang="en-US" b="1" dirty="0"/>
              <a:t>directed</a:t>
            </a:r>
            <a:r>
              <a:rPr lang="en-US" dirty="0"/>
              <a:t> </a:t>
            </a:r>
            <a:r>
              <a:rPr lang="en-US" b="1" dirty="0"/>
              <a:t>graph</a:t>
            </a:r>
            <a:r>
              <a:rPr lang="en-US" dirty="0"/>
              <a:t> of every Attack Patterns (167 APs)</a:t>
            </a:r>
          </a:p>
          <a:p>
            <a:pPr lvl="1"/>
            <a:r>
              <a:rPr lang="en-TW" dirty="0"/>
              <a:t>Connecting the source and t</a:t>
            </a:r>
            <a:r>
              <a:rPr lang="en-US" dirty="0"/>
              <a:t>he</a:t>
            </a:r>
            <a:r>
              <a:rPr lang="en-TW" dirty="0"/>
              <a:t> destination</a:t>
            </a:r>
          </a:p>
          <a:p>
            <a:pPr lvl="1"/>
            <a:r>
              <a:rPr lang="en-TW" dirty="0"/>
              <a:t>Recording the </a:t>
            </a:r>
            <a:r>
              <a:rPr lang="en-TW" b="1" dirty="0"/>
              <a:t># of relations </a:t>
            </a:r>
            <a:r>
              <a:rPr lang="en-TW" dirty="0"/>
              <a:t>with the same source and destination</a:t>
            </a:r>
          </a:p>
          <a:p>
            <a:pPr lvl="1"/>
            <a:r>
              <a:rPr lang="en-TW" dirty="0"/>
              <a:t>Exclude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T1046_5a4 (1022 triplets) and T1005_720 (13801 triplets)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Final result would contain 165 Aps</a:t>
            </a:r>
          </a:p>
          <a:p>
            <a:pPr marL="914400" lvl="2" indent="0">
              <a:buNone/>
            </a:pPr>
            <a:endParaRPr lang="en-TW" dirty="0"/>
          </a:p>
          <a:p>
            <a:r>
              <a:rPr lang="en-US" dirty="0"/>
              <a:t>Connecting all the </a:t>
            </a:r>
            <a:r>
              <a:rPr lang="en-US" b="1" dirty="0"/>
              <a:t>related</a:t>
            </a:r>
            <a:r>
              <a:rPr lang="en-US" dirty="0"/>
              <a:t> </a:t>
            </a:r>
            <a:r>
              <a:rPr lang="en-US" b="1" dirty="0"/>
              <a:t>neighbor</a:t>
            </a:r>
            <a:r>
              <a:rPr lang="en-US" dirty="0"/>
              <a:t> nodes in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hop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Labelling them with different color</a:t>
            </a:r>
          </a:p>
          <a:p>
            <a:endParaRPr lang="en-US" dirty="0"/>
          </a:p>
          <a:p>
            <a:r>
              <a:rPr lang="en-US" b="1" dirty="0"/>
              <a:t>3 versions</a:t>
            </a:r>
            <a:r>
              <a:rPr lang="en-US" dirty="0"/>
              <a:t>: </a:t>
            </a:r>
            <a:r>
              <a:rPr lang="en-US" dirty="0">
                <a:sym typeface="Wingdings" pitchFamily="2" charset="2"/>
              </a:rPr>
              <a:t>AP itself, without benign, with benign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87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6" y="8922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-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243123"/>
            <a:ext cx="10515600" cy="51879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TW" dirty="0"/>
              <a:t>Considering the </a:t>
            </a:r>
            <a:r>
              <a:rPr lang="en-TW" b="1" dirty="0"/>
              <a:t>entity</a:t>
            </a:r>
            <a:r>
              <a:rPr lang="en-TW" dirty="0"/>
              <a:t> of each nodes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Give each different shapes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Process</a:t>
            </a:r>
            <a:r>
              <a:rPr lang="en-US" dirty="0"/>
              <a:t>: circle,</a:t>
            </a:r>
            <a:r>
              <a:rPr lang="zh-TW" altLang="en-US" dirty="0"/>
              <a:t> </a:t>
            </a:r>
            <a:r>
              <a:rPr lang="en-US" b="1" dirty="0"/>
              <a:t>Registry</a:t>
            </a:r>
            <a:r>
              <a:rPr lang="en-US" dirty="0"/>
              <a:t>: hexagon, </a:t>
            </a:r>
            <a:r>
              <a:rPr lang="en-US" b="1" dirty="0"/>
              <a:t>File</a:t>
            </a:r>
            <a:r>
              <a:rPr lang="en-US" dirty="0"/>
              <a:t>: square, </a:t>
            </a:r>
            <a:r>
              <a:rPr lang="en-US" b="1" dirty="0"/>
              <a:t>Network</a:t>
            </a:r>
            <a:r>
              <a:rPr lang="en-US" dirty="0"/>
              <a:t>: diamond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Lead us to the graph without direction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TW" sz="3000" dirty="0">
                <a:sym typeface="Wingdings" pitchFamily="2" charset="2"/>
              </a:rPr>
              <a:t>Many version of the graph:</a:t>
            </a:r>
          </a:p>
          <a:p>
            <a:pPr>
              <a:lnSpc>
                <a:spcPct val="110000"/>
              </a:lnSpc>
            </a:pPr>
            <a:r>
              <a:rPr lang="en-TW" dirty="0">
                <a:sym typeface="Wingdings" pitchFamily="2" charset="2"/>
              </a:rPr>
              <a:t>Plot a big graph contains </a:t>
            </a:r>
            <a:r>
              <a:rPr lang="en-TW" b="1" dirty="0">
                <a:sym typeface="Wingdings" pitchFamily="2" charset="2"/>
              </a:rPr>
              <a:t>all nodes</a:t>
            </a:r>
          </a:p>
          <a:p>
            <a:pPr>
              <a:lnSpc>
                <a:spcPct val="110000"/>
              </a:lnSpc>
            </a:pPr>
            <a:r>
              <a:rPr lang="en-TW" dirty="0">
                <a:sym typeface="Wingdings" pitchFamily="2" charset="2"/>
              </a:rPr>
              <a:t>Plot a big graph contains </a:t>
            </a:r>
            <a:r>
              <a:rPr lang="en-TW" b="1" dirty="0">
                <a:sym typeface="Wingdings" pitchFamily="2" charset="2"/>
              </a:rPr>
              <a:t>all A</a:t>
            </a:r>
            <a:r>
              <a:rPr lang="en-US" b="1" dirty="0">
                <a:sym typeface="Wingdings" pitchFamily="2" charset="2"/>
              </a:rPr>
              <a:t>P</a:t>
            </a:r>
            <a:r>
              <a:rPr lang="en-TW" b="1" dirty="0">
                <a:sym typeface="Wingdings" pitchFamily="2" charset="2"/>
              </a:rPr>
              <a:t>s </a:t>
            </a:r>
            <a:r>
              <a:rPr lang="en-TW" sz="2000" b="1" dirty="0">
                <a:sym typeface="Wingdings" pitchFamily="2" charset="2"/>
              </a:rPr>
              <a:t> </a:t>
            </a:r>
            <a:r>
              <a:rPr lang="en-TW" dirty="0">
                <a:sym typeface="Wingdings" pitchFamily="2" charset="2"/>
              </a:rPr>
              <a:t>Subplot 165 APs</a:t>
            </a:r>
          </a:p>
          <a:p>
            <a:pPr>
              <a:lnSpc>
                <a:spcPct val="110000"/>
              </a:lnSpc>
            </a:pPr>
            <a:r>
              <a:rPr lang="en-TW" dirty="0">
                <a:sym typeface="Wingdings" pitchFamily="2" charset="2"/>
              </a:rPr>
              <a:t>A version that show the A</a:t>
            </a:r>
            <a:r>
              <a:rPr lang="en-US" dirty="0">
                <a:sym typeface="Wingdings" pitchFamily="2" charset="2"/>
              </a:rPr>
              <a:t>Ps in the </a:t>
            </a:r>
            <a:r>
              <a:rPr lang="en-US" b="1" dirty="0">
                <a:sym typeface="Wingdings" pitchFamily="2" charset="2"/>
              </a:rPr>
              <a:t>order</a:t>
            </a:r>
            <a:r>
              <a:rPr lang="en-US" dirty="0">
                <a:sym typeface="Wingdings" pitchFamily="2" charset="2"/>
              </a:rPr>
              <a:t> of the </a:t>
            </a:r>
            <a:r>
              <a:rPr lang="en-US" b="1" dirty="0">
                <a:sym typeface="Wingdings" pitchFamily="2" charset="2"/>
              </a:rPr>
              <a:t>total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relations</a:t>
            </a:r>
            <a:r>
              <a:rPr lang="en-US" dirty="0">
                <a:sym typeface="Wingdings" pitchFamily="2" charset="2"/>
              </a:rPr>
              <a:t> in the graph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Show the # of the </a:t>
            </a:r>
            <a:r>
              <a:rPr lang="en-US" b="1" dirty="0">
                <a:sym typeface="Wingdings" pitchFamily="2" charset="2"/>
              </a:rPr>
              <a:t>total relations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Show the nodes’ </a:t>
            </a:r>
            <a:r>
              <a:rPr lang="en-US" b="1" dirty="0">
                <a:sym typeface="Wingdings" pitchFamily="2" charset="2"/>
              </a:rPr>
              <a:t>actual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value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ex: C: \Users\</a:t>
            </a:r>
            <a:r>
              <a:rPr lang="en-US" dirty="0" err="1">
                <a:sym typeface="Wingdings" pitchFamily="2" charset="2"/>
              </a:rPr>
              <a:t>ezk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Still has </a:t>
            </a:r>
            <a:r>
              <a:rPr lang="en-US" b="1" dirty="0">
                <a:sym typeface="Wingdings" pitchFamily="2" charset="2"/>
              </a:rPr>
              <a:t>3 version</a:t>
            </a:r>
            <a:r>
              <a:rPr lang="en-US" dirty="0">
                <a:sym typeface="Wingdings" pitchFamily="2" charset="2"/>
              </a:rPr>
              <a:t>: AP itself, without benign, with benign</a:t>
            </a:r>
          </a:p>
          <a:p>
            <a:pPr lvl="1">
              <a:lnSpc>
                <a:spcPct val="110000"/>
              </a:lnSpc>
            </a:pPr>
            <a:endParaRPr lang="en-US" dirty="0"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endParaRPr lang="en-TW" dirty="0">
              <a:sym typeface="Wingdings" pitchFamily="2" charset="2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04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70" y="116900"/>
            <a:ext cx="10515600" cy="1325563"/>
          </a:xfrm>
        </p:spPr>
        <p:txBody>
          <a:bodyPr/>
          <a:lstStyle/>
          <a:p>
            <a:r>
              <a:rPr lang="en-TW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2" y="1583204"/>
            <a:ext cx="10666223" cy="9113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Need to consider the</a:t>
            </a:r>
            <a:r>
              <a:rPr lang="en-TW" dirty="0"/>
              <a:t> entity of each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BCC4B-77BB-3ED9-901C-B45D52F1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1" y="2351716"/>
            <a:ext cx="3382553" cy="1292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E3AE1-EDF8-F9BD-DF0C-E5C3D943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687" y="2534475"/>
            <a:ext cx="4152900" cy="92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76FCB-5C3A-2335-E35A-8FAD2163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13" y="2498196"/>
            <a:ext cx="2114209" cy="101114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EB9B650-7F93-CE16-6CA3-30B6082D84A6}"/>
              </a:ext>
            </a:extLst>
          </p:cNvPr>
          <p:cNvSpPr/>
          <p:nvPr/>
        </p:nvSpPr>
        <p:spPr>
          <a:xfrm>
            <a:off x="6833654" y="2711727"/>
            <a:ext cx="702401" cy="632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id="{4C60060F-A797-4046-E263-4A79C30F5F3A}"/>
              </a:ext>
            </a:extLst>
          </p:cNvPr>
          <p:cNvSpPr/>
          <p:nvPr/>
        </p:nvSpPr>
        <p:spPr>
          <a:xfrm>
            <a:off x="3847224" y="2785725"/>
            <a:ext cx="569089" cy="47413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98B80-6082-DE07-2CF8-4077E6F6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70" y="4822536"/>
            <a:ext cx="11527417" cy="12381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B67516-78DB-0C7C-76F9-1952B517FF7B}"/>
              </a:ext>
            </a:extLst>
          </p:cNvPr>
          <p:cNvSpPr txBox="1">
            <a:spLocks/>
          </p:cNvSpPr>
          <p:nvPr/>
        </p:nvSpPr>
        <p:spPr>
          <a:xfrm>
            <a:off x="325858" y="4237337"/>
            <a:ext cx="10666223" cy="91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Node’s actual value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883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D2CB11-6156-342C-00C4-2ADA00AD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61" y="728523"/>
            <a:ext cx="6359593" cy="5087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7" y="20120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– case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29D3D-91C2-0B22-B7EA-4B4589D0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77" y="560343"/>
            <a:ext cx="8468706" cy="52558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8AF93C-23A0-6FB8-1BF9-1F786C47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37" y="1769269"/>
            <a:ext cx="3246432" cy="49522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3 relations</a:t>
            </a:r>
          </a:p>
          <a:p>
            <a:pPr>
              <a:lnSpc>
                <a:spcPct val="110000"/>
              </a:lnSpc>
            </a:pPr>
            <a:r>
              <a:rPr lang="en-TW" dirty="0"/>
              <a:t>No related A</a:t>
            </a:r>
            <a:r>
              <a:rPr lang="en-US" dirty="0"/>
              <a:t>Ps</a:t>
            </a:r>
          </a:p>
          <a:p>
            <a:pPr>
              <a:lnSpc>
                <a:spcPct val="110000"/>
              </a:lnSpc>
            </a:pPr>
            <a:r>
              <a:rPr lang="en-US" dirty="0"/>
              <a:t>No related benign</a:t>
            </a:r>
          </a:p>
          <a:p>
            <a:pPr>
              <a:lnSpc>
                <a:spcPct val="110000"/>
              </a:lnSpc>
            </a:pPr>
            <a:r>
              <a:rPr lang="en-US" dirty="0"/>
              <a:t>A lot of case III</a:t>
            </a:r>
          </a:p>
        </p:txBody>
      </p:sp>
    </p:spTree>
    <p:extLst>
      <p:ext uri="{BB962C8B-B14F-4D97-AF65-F5344CB8AC3E}">
        <p14:creationId xmlns:p14="http://schemas.microsoft.com/office/powerpoint/2010/main" val="97812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8A3EA2-DDE5-B939-A680-8D7E209C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88" y="248597"/>
            <a:ext cx="7951006" cy="636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44" y="212725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– case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B1C89-4D91-FFBF-EF30-890668D1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88" y="212725"/>
            <a:ext cx="7953012" cy="636556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1987CB-6AE1-C9A2-0611-2E5F715D16CA}"/>
              </a:ext>
            </a:extLst>
          </p:cNvPr>
          <p:cNvSpPr txBox="1">
            <a:spLocks/>
          </p:cNvSpPr>
          <p:nvPr/>
        </p:nvSpPr>
        <p:spPr>
          <a:xfrm>
            <a:off x="838200" y="1769269"/>
            <a:ext cx="3246432" cy="4952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TW" dirty="0"/>
              <a:t>32 relations</a:t>
            </a:r>
          </a:p>
          <a:p>
            <a:pPr>
              <a:lnSpc>
                <a:spcPct val="110000"/>
              </a:lnSpc>
            </a:pPr>
            <a:r>
              <a:rPr lang="en-TW" dirty="0"/>
              <a:t>2 related A</a:t>
            </a:r>
            <a:r>
              <a:rPr lang="en-US" dirty="0"/>
              <a:t>Ps</a:t>
            </a:r>
          </a:p>
          <a:p>
            <a:pPr>
              <a:lnSpc>
                <a:spcPct val="110000"/>
              </a:lnSpc>
            </a:pPr>
            <a:r>
              <a:rPr lang="en-US" dirty="0"/>
              <a:t>1 related benign</a:t>
            </a:r>
          </a:p>
        </p:txBody>
      </p:sp>
    </p:spTree>
    <p:extLst>
      <p:ext uri="{BB962C8B-B14F-4D97-AF65-F5344CB8AC3E}">
        <p14:creationId xmlns:p14="http://schemas.microsoft.com/office/powerpoint/2010/main" val="17570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207963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r>
              <a:rPr lang="en-TW" dirty="0"/>
              <a:t> – case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3246432" cy="49522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4842 relations</a:t>
            </a:r>
          </a:p>
          <a:p>
            <a:pPr>
              <a:lnSpc>
                <a:spcPct val="110000"/>
              </a:lnSpc>
            </a:pPr>
            <a:r>
              <a:rPr lang="en-TW" dirty="0"/>
              <a:t>2 related A</a:t>
            </a:r>
            <a:r>
              <a:rPr lang="en-US" dirty="0"/>
              <a:t>Ps</a:t>
            </a:r>
          </a:p>
          <a:p>
            <a:pPr>
              <a:lnSpc>
                <a:spcPct val="110000"/>
              </a:lnSpc>
            </a:pPr>
            <a:r>
              <a:rPr lang="en-US" dirty="0"/>
              <a:t>A lot of related benign</a:t>
            </a:r>
          </a:p>
          <a:p>
            <a:pPr>
              <a:lnSpc>
                <a:spcPct val="110000"/>
              </a:lnSpc>
            </a:pPr>
            <a:r>
              <a:rPr lang="en-US" dirty="0"/>
              <a:t>Few case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C0A58-A51E-0442-5C28-69AC522A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25" y="136525"/>
            <a:ext cx="7269168" cy="66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12420</TotalTime>
  <Words>705</Words>
  <Application>Microsoft Macintosh PowerPoint</Application>
  <PresentationFormat>Widescreen</PresentationFormat>
  <Paragraphs>128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Menlo</vt:lpstr>
      <vt:lpstr>Office Theme</vt:lpstr>
      <vt:lpstr>Progess of the Project</vt:lpstr>
      <vt:lpstr>Outline</vt:lpstr>
      <vt:lpstr>Graph - Data Analysis</vt:lpstr>
      <vt:lpstr>Graph - Original</vt:lpstr>
      <vt:lpstr>Graph - Modification</vt:lpstr>
      <vt:lpstr>Data</vt:lpstr>
      <vt:lpstr>Graph – case I</vt:lpstr>
      <vt:lpstr>Graph – case II</vt:lpstr>
      <vt:lpstr>Graph – case III</vt:lpstr>
      <vt:lpstr>Graph – All Nodes</vt:lpstr>
      <vt:lpstr>Graph – All Nodes</vt:lpstr>
      <vt:lpstr>Graph – Subplot 165</vt:lpstr>
      <vt:lpstr>Graphormer</vt:lpstr>
      <vt:lpstr>Data Format</vt:lpstr>
      <vt:lpstr>Data Format</vt:lpstr>
      <vt:lpstr>Training Code</vt:lpstr>
      <vt:lpstr>BUG</vt:lpstr>
      <vt:lpstr>TRAM</vt:lpstr>
      <vt:lpstr>Automation</vt:lpstr>
      <vt:lpstr>Future Work</vt:lpstr>
      <vt:lpstr>Future Work</vt:lpstr>
      <vt:lpstr>Thanks!!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30</cp:revision>
  <dcterms:created xsi:type="dcterms:W3CDTF">2023-07-11T02:48:10Z</dcterms:created>
  <dcterms:modified xsi:type="dcterms:W3CDTF">2023-08-02T03:31:26Z</dcterms:modified>
</cp:coreProperties>
</file>