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54" r:id="rId4"/>
    <p:sldId id="342" r:id="rId5"/>
    <p:sldId id="368" r:id="rId6"/>
    <p:sldId id="357" r:id="rId7"/>
    <p:sldId id="355" r:id="rId8"/>
    <p:sldId id="364" r:id="rId9"/>
    <p:sldId id="362" r:id="rId10"/>
    <p:sldId id="366" r:id="rId11"/>
    <p:sldId id="369" r:id="rId12"/>
    <p:sldId id="365" r:id="rId13"/>
    <p:sldId id="367" r:id="rId14"/>
    <p:sldId id="356" r:id="rId15"/>
    <p:sldId id="312" r:id="rId16"/>
    <p:sldId id="320" r:id="rId17"/>
    <p:sldId id="363" r:id="rId18"/>
    <p:sldId id="371" r:id="rId19"/>
    <p:sldId id="370" r:id="rId20"/>
    <p:sldId id="353" r:id="rId21"/>
    <p:sldId id="324" r:id="rId22"/>
    <p:sldId id="339" r:id="rId2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/>
    <p:restoredTop sz="88146"/>
  </p:normalViewPr>
  <p:slideViewPr>
    <p:cSldViewPr snapToGrid="0">
      <p:cViewPr varScale="1">
        <p:scale>
          <a:sx n="100" d="100"/>
          <a:sy n="100" d="100"/>
        </p:scale>
        <p:origin x="1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307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228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067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精確率）：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也被稱為陽性預測的準確率。對於某個特定類別，精確率是指預測為該類別的樣本中實際屬於該類別的比例。高精確率表示模型在預測該類別時，做出的正確預測比例較高。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召回率）：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也被稱為靈敏度、真陽性率。對於某個特定類別，召回率是指實際屬於該類別的樣本中被成功預測為該類別的比例。高召回率表示模型能夠有效地檢測出實際屬於該類別的樣本。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F1-Score（F1 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分數）：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分數是精確率和召回率的加權調和平均數，可以看作是綜合考慮了模型的準確率和能夠檢測出真實陽性的能力。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分數越高，表示模型在平衡精確率和召回率方面表現越好。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支持數）：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支持數是指屬於該類別的實際樣本數。這個數字可以幫助你理解模型在進行評估時所基於的統計數據。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08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750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9/7/23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9/7/23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9/7/23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077378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gl.ai/en/1.1.x/guide_cn/minibatch-edge.html#guide-cn-minibatch-edge-classification-sampler" TargetMode="External"/><Relationship Id="rId4" Type="http://schemas.openxmlformats.org/officeDocument/2006/relationships/hyperlink" Target="https://blog.csdn.net/uncle_ll/article/details/8277875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2023/9/7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745537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35~40%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family  ≈ </a:t>
            </a:r>
            <a:r>
              <a:rPr lang="en-TW" sz="2600" dirty="0">
                <a:solidFill>
                  <a:srgbClr val="FF0000"/>
                </a:solidFill>
              </a:rPr>
              <a:t>12%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286059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TW" sz="2000" dirty="0"/>
              <a:t>I think it’s more like an triplet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9C09D-CF06-58D7-C336-9DC96AE6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65" y="5306436"/>
            <a:ext cx="1840829" cy="714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2EDE4-BBB2-5F52-C986-9AA497FD07F6}"/>
              </a:ext>
            </a:extLst>
          </p:cNvPr>
          <p:cNvSpPr txBox="1"/>
          <p:nvPr/>
        </p:nvSpPr>
        <p:spPr>
          <a:xfrm>
            <a:off x="980121" y="4946572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Source txt file: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E84A1-D90E-EDA5-AFE9-371512DE776B}"/>
              </a:ext>
            </a:extLst>
          </p:cNvPr>
          <p:cNvSpPr txBox="1"/>
          <p:nvPr/>
        </p:nvSpPr>
        <p:spPr>
          <a:xfrm>
            <a:off x="3064038" y="5396607"/>
            <a:ext cx="262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W" dirty="0"/>
              <a:t> means attack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TW" dirty="0"/>
              <a:t> means benign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5" y="2036712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4280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1 and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7146-471B-5957-1EEA-D62D2D8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6" y="4494896"/>
            <a:ext cx="11165546" cy="737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C7B7C-DB49-328A-A245-582B9C5CF8A5}"/>
              </a:ext>
            </a:extLst>
          </p:cNvPr>
          <p:cNvSpPr txBox="1"/>
          <p:nvPr/>
        </p:nvSpPr>
        <p:spPr>
          <a:xfrm>
            <a:off x="513227" y="4033379"/>
            <a:ext cx="3451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21861-8DCC-0B20-A16E-2D5875ABCE35}"/>
              </a:ext>
            </a:extLst>
          </p:cNvPr>
          <p:cNvSpPr txBox="1"/>
          <p:nvPr/>
        </p:nvSpPr>
        <p:spPr>
          <a:xfrm>
            <a:off x="563911" y="5327400"/>
            <a:ext cx="804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From graph classification to </a:t>
            </a:r>
            <a:r>
              <a:rPr lang="en-TW" b="1" dirty="0"/>
              <a:t>edge classification</a:t>
            </a:r>
            <a:r>
              <a:rPr lang="en-TW" dirty="0"/>
              <a:t>, which is </a:t>
            </a:r>
            <a:r>
              <a:rPr lang="en-TW" b="1" dirty="0"/>
              <a:t>multi-label</a:t>
            </a:r>
            <a:r>
              <a:rPr lang="en-TW" dirty="0"/>
              <a:t>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# of labels = # of triplets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7A76E17-1AAB-6819-054E-851F3F8D0208}"/>
              </a:ext>
            </a:extLst>
          </p:cNvPr>
          <p:cNvSpPr/>
          <p:nvPr/>
        </p:nvSpPr>
        <p:spPr>
          <a:xfrm>
            <a:off x="5354939" y="3504321"/>
            <a:ext cx="537882" cy="5857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681E4-0CBE-A2B2-E3F2-C46CEBBD2D88}"/>
              </a:ext>
            </a:extLst>
          </p:cNvPr>
          <p:cNvSpPr txBox="1"/>
          <p:nvPr/>
        </p:nvSpPr>
        <p:spPr>
          <a:xfrm>
            <a:off x="563911" y="5973731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olidFill>
                  <a:srgbClr val="FF0000"/>
                </a:solidFill>
              </a:rPr>
              <a:t>Haven’t successfully trained </a:t>
            </a:r>
            <a:r>
              <a:rPr lang="en-TW" sz="1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 some tensor error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Successfully</a:t>
            </a:r>
            <a:r>
              <a:rPr lang="zh-TW" altLang="en-US" dirty="0"/>
              <a:t> </a:t>
            </a:r>
            <a:r>
              <a:rPr lang="en-US" altLang="zh-TW" dirty="0"/>
              <a:t>r</a:t>
            </a:r>
            <a:r>
              <a:rPr lang="en-TW" dirty="0"/>
              <a:t>un the experiment 3 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GCN or different architecture of the model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TW" dirty="0"/>
              <a:t>mprove t</a:t>
            </a:r>
            <a:r>
              <a:rPr lang="en-US" dirty="0"/>
              <a:t>he</a:t>
            </a:r>
            <a:r>
              <a:rPr lang="en-TW" dirty="0"/>
              <a:t> performance of the model (if available)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hlinkClick r:id="rId3"/>
              </a:rPr>
              <a:t>https://zhuanlan.zhihu.com/p/107737824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hlinkClick r:id="rId4"/>
              </a:rPr>
              <a:t>https://blog.csdn.net/uncle_ll/article/details/82778750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hlinkClick r:id="rId5"/>
              </a:rPr>
              <a:t>https://docs.dgl.ai/en/1.1.x/guide_cn/minibatch-edge.html#guide-cn-minibatch-edge-classification-sampler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488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3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EFA7-9B5D-74A8-C2FC-6CA82CAE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47208"/>
            <a:ext cx="56769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82E1E-AF62-CE9F-6F52-493EE50C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09" y="2531408"/>
            <a:ext cx="44577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6EC21-355C-01C7-DCE3-0CF8F4B45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309" y="3197502"/>
            <a:ext cx="60452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36D38-BAED-8A38-CA5A-891761C6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781702"/>
            <a:ext cx="3657600" cy="25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B95D37-307E-0522-62C2-A699E7311E0F}"/>
              </a:ext>
            </a:extLst>
          </p:cNvPr>
          <p:cNvSpPr txBox="1"/>
          <p:nvPr/>
        </p:nvSpPr>
        <p:spPr>
          <a:xfrm>
            <a:off x="688622" y="3781702"/>
            <a:ext cx="106651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</a:t>
            </a:r>
            <a:r>
              <a:rPr lang="en-US" altLang="zh-TW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67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GAT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1 and 2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80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39794" y="5987018"/>
            <a:ext cx="37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new</a:t>
            </a:r>
            <a:r>
              <a:rPr lang="en-TW" dirty="0"/>
              <a:t> verison of the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" y="2032764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359496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secureBERT…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11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secureBERT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dimension = 250, 150, 100, 50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6A88-BDDF-D6FB-151C-49F4C84D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" y="5290390"/>
            <a:ext cx="5115838" cy="5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75493" y="1598614"/>
            <a:ext cx="106651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Benign graphs for experiment 2:</a:t>
            </a:r>
          </a:p>
          <a:p>
            <a:pPr lvl="1"/>
            <a:r>
              <a:rPr lang="en-US" sz="2200" dirty="0">
                <a:sym typeface="Wingdings" pitchFamily="2" charset="2"/>
              </a:rPr>
              <a:t>1. 400: Leaf nodes + their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2. 300: Leaf nodes + their source nodes with source nodes’ neighbor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3. 200: Leaf nodes + their 2 layer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4. 100: Leaf nodes + their 2 layer source nodes with source nodes’ neighbor nodes</a:t>
            </a:r>
            <a:endParaRPr lang="en-TW" sz="22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3D09-4B57-7659-0B2E-929525C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448"/>
            <a:ext cx="910737" cy="50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AFA5-33D0-ED91-27E6-47BA4AC7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81" y="2722695"/>
            <a:ext cx="1206500" cy="45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EACA9-BBD5-EC68-7FA6-F67D46ED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234" y="1873335"/>
            <a:ext cx="910737" cy="827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DCADF-C08B-81FA-9B21-61B000B43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971" y="2953286"/>
            <a:ext cx="1051174" cy="9514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6DA30A3-800A-4837-65FA-A0D5F4391761}"/>
              </a:ext>
            </a:extLst>
          </p:cNvPr>
          <p:cNvSpPr/>
          <p:nvPr/>
        </p:nvSpPr>
        <p:spPr>
          <a:xfrm>
            <a:off x="9782617" y="2455284"/>
            <a:ext cx="194119" cy="194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88B5-1670-6BF1-6D2D-31B51A5D0098}"/>
              </a:ext>
            </a:extLst>
          </p:cNvPr>
          <p:cNvSpPr/>
          <p:nvPr/>
        </p:nvSpPr>
        <p:spPr>
          <a:xfrm>
            <a:off x="10856508" y="3703267"/>
            <a:ext cx="122191" cy="123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362F0-36D6-098E-57F6-28B19C5EEF4E}"/>
              </a:ext>
            </a:extLst>
          </p:cNvPr>
          <p:cNvSpPr/>
          <p:nvPr/>
        </p:nvSpPr>
        <p:spPr>
          <a:xfrm>
            <a:off x="6649403" y="2193636"/>
            <a:ext cx="194742" cy="17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1608E-A5AC-9B55-AE60-AB6FE8850DCE}"/>
              </a:ext>
            </a:extLst>
          </p:cNvPr>
          <p:cNvSpPr/>
          <p:nvPr/>
        </p:nvSpPr>
        <p:spPr>
          <a:xfrm>
            <a:off x="7379527" y="2904678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D3E-DE78-719B-8D64-50829A901F69}"/>
              </a:ext>
            </a:extLst>
          </p:cNvPr>
          <p:cNvSpPr txBox="1"/>
          <p:nvPr/>
        </p:nvSpPr>
        <p:spPr>
          <a:xfrm>
            <a:off x="1106897" y="3698853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For version 2 and 4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dirty="0"/>
              <a:t>Constrain the # of relation between the s</a:t>
            </a:r>
            <a:r>
              <a:rPr lang="en-US" dirty="0"/>
              <a:t>am</a:t>
            </a:r>
            <a:r>
              <a:rPr lang="en-TW" dirty="0"/>
              <a:t>e nodes within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W" dirty="0"/>
              <a:t>onstrain the # of the triplets in t</a:t>
            </a:r>
            <a:r>
              <a:rPr lang="en-US" dirty="0"/>
              <a:t>he</a:t>
            </a:r>
            <a:r>
              <a:rPr lang="en-TW" dirty="0"/>
              <a:t> graph within 32</a:t>
            </a:r>
          </a:p>
        </p:txBody>
      </p:sp>
    </p:spTree>
    <p:extLst>
      <p:ext uri="{BB962C8B-B14F-4D97-AF65-F5344CB8AC3E}">
        <p14:creationId xmlns:p14="http://schemas.microsoft.com/office/powerpoint/2010/main" val="378541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91" y="2728864"/>
            <a:ext cx="9882011" cy="670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</a:t>
            </a:r>
            <a:r>
              <a:rPr lang="en-TW" sz="2400" dirty="0"/>
              <a:t>og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356FE-854E-60A6-BBAC-6134D735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5" y="4724788"/>
            <a:ext cx="77724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C5E16-93A8-341A-F4B1-C7BEDFB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6" y="3196506"/>
            <a:ext cx="10665336" cy="10606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EB5ED-6953-BF30-951E-799FD1F59C2A}"/>
              </a:ext>
            </a:extLst>
          </p:cNvPr>
          <p:cNvSpPr txBox="1">
            <a:spLocks/>
          </p:cNvSpPr>
          <p:nvPr/>
        </p:nvSpPr>
        <p:spPr>
          <a:xfrm>
            <a:off x="691690" y="4269676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TW" sz="2400" dirty="0"/>
              <a:t>lassification report: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F7BB5-EDE3-5690-9E43-0DC20C3EB457}"/>
              </a:ext>
            </a:extLst>
          </p:cNvPr>
          <p:cNvSpPr txBox="1"/>
          <p:nvPr/>
        </p:nvSpPr>
        <p:spPr>
          <a:xfrm>
            <a:off x="8770555" y="5454418"/>
            <a:ext cx="287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imilar with the MLP, RNN:</a:t>
            </a:r>
          </a:p>
          <a:p>
            <a:r>
              <a:rPr lang="en-US" dirty="0"/>
              <a:t>M</a:t>
            </a:r>
            <a:r>
              <a:rPr lang="en-TW" dirty="0"/>
              <a:t>ore triplets, more accurate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1488-D386-7639-4262-C2AE9F60B78F}"/>
              </a:ext>
            </a:extLst>
          </p:cNvPr>
          <p:cNvSpPr txBox="1">
            <a:spLocks/>
          </p:cNvSpPr>
          <p:nvPr/>
        </p:nvSpPr>
        <p:spPr>
          <a:xfrm>
            <a:off x="691692" y="1364020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</a:t>
            </a:r>
            <a:r>
              <a:rPr lang="en-TW" sz="2400" dirty="0"/>
              <a:t>ecord the training in a </a:t>
            </a:r>
            <a:r>
              <a:rPr lang="en-TW" sz="2400" b="1" dirty="0"/>
              <a:t>log</a:t>
            </a:r>
            <a:r>
              <a:rPr lang="en-TW" sz="2400" dirty="0"/>
              <a:t> </a:t>
            </a:r>
            <a:r>
              <a:rPr lang="en-TW" sz="2400" b="1" dirty="0"/>
              <a:t>file</a:t>
            </a:r>
          </a:p>
          <a:p>
            <a:r>
              <a:rPr lang="en-TW" sz="2400" dirty="0"/>
              <a:t>Also record the </a:t>
            </a:r>
            <a:r>
              <a:rPr lang="en-TW" sz="2400" b="1" dirty="0"/>
              <a:t>classification</a:t>
            </a:r>
            <a:r>
              <a:rPr lang="en-TW" sz="2400" dirty="0"/>
              <a:t> </a:t>
            </a:r>
            <a:r>
              <a:rPr lang="en-TW" sz="2400" b="1" dirty="0"/>
              <a:t>report</a:t>
            </a:r>
            <a:r>
              <a:rPr lang="en-TW" sz="2400" dirty="0"/>
              <a:t> supportedd by sklearn</a:t>
            </a:r>
          </a:p>
          <a:p>
            <a:r>
              <a:rPr lang="en-TW" sz="2400" dirty="0"/>
              <a:t>Give these files to Euni</a:t>
            </a:r>
          </a:p>
        </p:txBody>
      </p:sp>
    </p:spTree>
    <p:extLst>
      <p:ext uri="{BB962C8B-B14F-4D97-AF65-F5344CB8AC3E}">
        <p14:creationId xmlns:p14="http://schemas.microsoft.com/office/powerpoint/2010/main" val="19275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30138</TotalTime>
  <Words>1047</Words>
  <Application>Microsoft Macintosh PowerPoint</Application>
  <PresentationFormat>Widescreen</PresentationFormat>
  <Paragraphs>159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Graph Attention Network - GAT</vt:lpstr>
      <vt:lpstr>Graph Attention Network - GAT</vt:lpstr>
      <vt:lpstr>Experiment 1 and 2</vt:lpstr>
      <vt:lpstr>Experiment 1 and 2</vt:lpstr>
      <vt:lpstr>Dataset</vt:lpstr>
      <vt:lpstr>Dataset</vt:lpstr>
      <vt:lpstr>Experiment 1 and 2</vt:lpstr>
      <vt:lpstr>Experiment 1 and 2</vt:lpstr>
      <vt:lpstr>Experiment 3</vt:lpstr>
      <vt:lpstr>Experiment 3</vt:lpstr>
      <vt:lpstr>Dataset</vt:lpstr>
      <vt:lpstr>Future Work</vt:lpstr>
      <vt:lpstr>Future Work</vt:lpstr>
      <vt:lpstr>Thanks!!</vt:lpstr>
      <vt:lpstr>Appendix</vt:lpstr>
      <vt:lpstr>Useful Links</vt:lpstr>
      <vt:lpstr>Experiment 3</vt:lpstr>
      <vt:lpstr>Graph Convolutional Network - GCN</vt:lpstr>
      <vt:lpstr>Graph Convolutional Network - GCN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56</cp:revision>
  <dcterms:created xsi:type="dcterms:W3CDTF">2023-07-11T02:48:10Z</dcterms:created>
  <dcterms:modified xsi:type="dcterms:W3CDTF">2023-09-07T01:08:57Z</dcterms:modified>
</cp:coreProperties>
</file>