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69" r:id="rId4"/>
    <p:sldId id="365" r:id="rId5"/>
    <p:sldId id="377" r:id="rId6"/>
    <p:sldId id="368" r:id="rId7"/>
    <p:sldId id="357" r:id="rId8"/>
    <p:sldId id="342" r:id="rId9"/>
    <p:sldId id="373" r:id="rId10"/>
    <p:sldId id="378" r:id="rId11"/>
    <p:sldId id="367" r:id="rId12"/>
    <p:sldId id="374" r:id="rId13"/>
    <p:sldId id="375" r:id="rId14"/>
    <p:sldId id="376" r:id="rId15"/>
    <p:sldId id="356" r:id="rId16"/>
    <p:sldId id="312" r:id="rId17"/>
    <p:sldId id="320" r:id="rId18"/>
    <p:sldId id="363" r:id="rId19"/>
    <p:sldId id="371" r:id="rId20"/>
    <p:sldId id="339" r:id="rId21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57"/>
    <p:restoredTop sz="86684"/>
  </p:normalViewPr>
  <p:slideViewPr>
    <p:cSldViewPr snapToGrid="0">
      <p:cViewPr>
        <p:scale>
          <a:sx n="114" d="100"/>
          <a:sy n="114" d="100"/>
        </p:scale>
        <p:origin x="21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46E7-AC74-B24A-8D7A-61E847F3340B}" type="datetimeFigureOut">
              <a:rPr lang="en-TW" smtClean="0"/>
              <a:t>2023/9/26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F491-1A87-C04E-B10B-064C4551D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6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hello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6F491-1A87-C04E-B10B-064C4551D64B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1870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03746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5481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04307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671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15942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0131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9011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93934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85463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0503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這個</a:t>
            </a:r>
            <a:r>
              <a:rPr lang="en-US" altLang="zh-TW" dirty="0"/>
              <a:t>`</a:t>
            </a:r>
            <a:r>
              <a:rPr lang="en-US" altLang="zh-TW" dirty="0" err="1"/>
              <a:t>MLPPredictor</a:t>
            </a:r>
            <a:r>
              <a:rPr lang="en-US" altLang="zh-TW" dirty="0"/>
              <a:t>`</a:t>
            </a:r>
            <a:r>
              <a:rPr lang="zh-TW" altLang="en-US" dirty="0"/>
              <a:t>模型是用於邊預測或稱為鏈接預測的。鏈接預測的目的是預測兩個節點之間是否存在邊。這是圖學習中的一個重要任務，被應用於許多領域，例如社交網絡中的好友推薦或蛋白質互作網絡的互作預測。</a:t>
            </a:r>
          </a:p>
          <a:p>
            <a:endParaRPr lang="zh-TW" altLang="en-US" dirty="0"/>
          </a:p>
          <a:p>
            <a:r>
              <a:rPr lang="en-US" altLang="zh-TW" dirty="0"/>
              <a:t>1. **</a:t>
            </a:r>
            <a:r>
              <a:rPr lang="zh-TW" altLang="en-US" dirty="0"/>
              <a:t>初始化 </a:t>
            </a:r>
            <a:r>
              <a:rPr lang="en-US" altLang="zh-TW" dirty="0"/>
              <a:t>(`__</a:t>
            </a:r>
            <a:r>
              <a:rPr lang="en-US" altLang="zh-TW" dirty="0" err="1"/>
              <a:t>init</a:t>
            </a:r>
            <a:r>
              <a:rPr lang="en-US" altLang="zh-TW" dirty="0"/>
              <a:t>__` </a:t>
            </a:r>
            <a:r>
              <a:rPr lang="zh-TW" altLang="en-US" dirty="0"/>
              <a:t>方法</a:t>
            </a:r>
            <a:r>
              <a:rPr lang="en-US" altLang="zh-TW" dirty="0"/>
              <a:t>)**:</a:t>
            </a:r>
          </a:p>
          <a:p>
            <a:r>
              <a:rPr lang="en-US" altLang="zh-TW" dirty="0"/>
              <a:t>    - </a:t>
            </a:r>
            <a:r>
              <a:rPr lang="zh-TW" altLang="en-US" dirty="0"/>
              <a:t>定義一個全連接線性層</a:t>
            </a:r>
            <a:r>
              <a:rPr lang="en-US" altLang="zh-TW" dirty="0"/>
              <a:t>`</a:t>
            </a:r>
            <a:r>
              <a:rPr lang="en-US" altLang="zh-TW" dirty="0" err="1"/>
              <a:t>self.W</a:t>
            </a:r>
            <a:r>
              <a:rPr lang="en-US" altLang="zh-TW" dirty="0"/>
              <a:t>`</a:t>
            </a:r>
            <a:r>
              <a:rPr lang="zh-TW" altLang="en-US" dirty="0"/>
              <a:t>，其輸入特徵的大小是 </a:t>
            </a:r>
            <a:r>
              <a:rPr lang="en-US" altLang="zh-TW" dirty="0"/>
              <a:t>`</a:t>
            </a:r>
            <a:r>
              <a:rPr lang="en-US" altLang="zh-TW" dirty="0" err="1"/>
              <a:t>in_features</a:t>
            </a:r>
            <a:r>
              <a:rPr lang="en-US" altLang="zh-TW" dirty="0"/>
              <a:t> * 2`</a:t>
            </a:r>
            <a:r>
              <a:rPr lang="zh-TW" altLang="en-US" dirty="0"/>
              <a:t>。這是因為我們將來源節點</a:t>
            </a:r>
            <a:r>
              <a:rPr lang="en-US" altLang="zh-TW" dirty="0"/>
              <a:t>`</a:t>
            </a:r>
            <a:r>
              <a:rPr lang="en-US" altLang="zh-TW" dirty="0" err="1"/>
              <a:t>h_u</a:t>
            </a:r>
            <a:r>
              <a:rPr lang="en-US" altLang="zh-TW" dirty="0"/>
              <a:t>`</a:t>
            </a:r>
            <a:r>
              <a:rPr lang="zh-TW" altLang="en-US" dirty="0"/>
              <a:t>和目標節點</a:t>
            </a:r>
            <a:r>
              <a:rPr lang="en-US" altLang="zh-TW" dirty="0"/>
              <a:t>`</a:t>
            </a:r>
            <a:r>
              <a:rPr lang="en-US" altLang="zh-TW" dirty="0" err="1"/>
              <a:t>h_v</a:t>
            </a:r>
            <a:r>
              <a:rPr lang="en-US" altLang="zh-TW" dirty="0"/>
              <a:t>`</a:t>
            </a:r>
            <a:r>
              <a:rPr lang="zh-TW" altLang="en-US" dirty="0"/>
              <a:t>的表示向量拼接起來，所以尺寸變為雙倍。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輸出的尺寸是 </a:t>
            </a:r>
            <a:r>
              <a:rPr lang="en-US" altLang="zh-TW" dirty="0"/>
              <a:t>`</a:t>
            </a:r>
            <a:r>
              <a:rPr lang="en-US" altLang="zh-TW" dirty="0" err="1"/>
              <a:t>out_classes</a:t>
            </a:r>
            <a:r>
              <a:rPr lang="en-US" altLang="zh-TW" dirty="0"/>
              <a:t>`</a:t>
            </a:r>
            <a:r>
              <a:rPr lang="zh-TW" altLang="en-US" dirty="0"/>
              <a:t>，這對應於邊的類別數量。</a:t>
            </a:r>
          </a:p>
          <a:p>
            <a:endParaRPr lang="zh-TW" altLang="en-US" dirty="0"/>
          </a:p>
          <a:p>
            <a:r>
              <a:rPr lang="en-US" altLang="zh-TW" dirty="0"/>
              <a:t>2. **</a:t>
            </a:r>
            <a:r>
              <a:rPr lang="en-US" altLang="zh-TW" dirty="0" err="1"/>
              <a:t>apply_edges</a:t>
            </a:r>
            <a:r>
              <a:rPr lang="en-US" altLang="zh-TW" dirty="0"/>
              <a:t> </a:t>
            </a:r>
            <a:r>
              <a:rPr lang="zh-TW" altLang="en-US" dirty="0"/>
              <a:t>方法**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- </a:t>
            </a:r>
            <a:r>
              <a:rPr lang="zh-TW" altLang="en-US" dirty="0"/>
              <a:t>這個方法的作用是為圖中的每一條邊計算一個</a:t>
            </a:r>
            <a:r>
              <a:rPr lang="en-US" altLang="zh-TW" dirty="0"/>
              <a:t>'score'</a:t>
            </a:r>
            <a:r>
              <a:rPr lang="zh-TW" altLang="en-US" dirty="0"/>
              <a:t>。這個</a:t>
            </a:r>
            <a:r>
              <a:rPr lang="en-US" altLang="zh-TW" dirty="0"/>
              <a:t>'score'</a:t>
            </a:r>
            <a:r>
              <a:rPr lang="zh-TW" altLang="en-US" dirty="0"/>
              <a:t>可以被解釋為邊的類別。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它首先從圖中提取來源節點</a:t>
            </a:r>
            <a:r>
              <a:rPr lang="en-US" altLang="zh-TW" dirty="0"/>
              <a:t>`</a:t>
            </a:r>
            <a:r>
              <a:rPr lang="en-US" altLang="zh-TW" dirty="0" err="1"/>
              <a:t>h_u</a:t>
            </a:r>
            <a:r>
              <a:rPr lang="en-US" altLang="zh-TW" dirty="0"/>
              <a:t>`</a:t>
            </a:r>
            <a:r>
              <a:rPr lang="zh-TW" altLang="en-US" dirty="0"/>
              <a:t>和目標節點</a:t>
            </a:r>
            <a:r>
              <a:rPr lang="en-US" altLang="zh-TW" dirty="0"/>
              <a:t>`</a:t>
            </a:r>
            <a:r>
              <a:rPr lang="en-US" altLang="zh-TW" dirty="0" err="1"/>
              <a:t>h_v</a:t>
            </a:r>
            <a:r>
              <a:rPr lang="en-US" altLang="zh-TW" dirty="0"/>
              <a:t>`</a:t>
            </a:r>
            <a:r>
              <a:rPr lang="zh-TW" altLang="en-US" dirty="0"/>
              <a:t>的表示向量。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接著，它將這兩個表示向量拼接起來，並通過</a:t>
            </a:r>
            <a:r>
              <a:rPr lang="en-US" altLang="zh-TW" dirty="0"/>
              <a:t>`</a:t>
            </a:r>
            <a:r>
              <a:rPr lang="en-US" altLang="zh-TW" dirty="0" err="1"/>
              <a:t>self.W</a:t>
            </a:r>
            <a:r>
              <a:rPr lang="en-US" altLang="zh-TW" dirty="0"/>
              <a:t>`</a:t>
            </a:r>
            <a:r>
              <a:rPr lang="zh-TW" altLang="en-US" dirty="0"/>
              <a:t>線性層計算</a:t>
            </a:r>
            <a:r>
              <a:rPr lang="en-US" altLang="zh-TW" dirty="0"/>
              <a:t>'score'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r>
              <a:rPr lang="en-US" altLang="zh-TW" dirty="0"/>
              <a:t>3. **</a:t>
            </a:r>
            <a:r>
              <a:rPr lang="zh-TW" altLang="en-US" dirty="0"/>
              <a:t>前向方法 </a:t>
            </a:r>
            <a:r>
              <a:rPr lang="en-US" altLang="zh-TW" dirty="0"/>
              <a:t>(`forward`)**:</a:t>
            </a:r>
          </a:p>
          <a:p>
            <a:r>
              <a:rPr lang="en-US" altLang="zh-TW" dirty="0"/>
              <a:t>    - </a:t>
            </a:r>
            <a:r>
              <a:rPr lang="zh-TW" altLang="en-US" dirty="0"/>
              <a:t>接收一個圖和它的節點表示</a:t>
            </a:r>
            <a:r>
              <a:rPr lang="en-US" altLang="zh-TW" dirty="0"/>
              <a:t>`h`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它將這些節點表示設定為圖的節點數據。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使用</a:t>
            </a:r>
            <a:r>
              <a:rPr lang="en-US" altLang="zh-TW" dirty="0"/>
              <a:t>`</a:t>
            </a:r>
            <a:r>
              <a:rPr lang="en-US" altLang="zh-TW" dirty="0" err="1"/>
              <a:t>apply_edges</a:t>
            </a:r>
            <a:r>
              <a:rPr lang="en-US" altLang="zh-TW" dirty="0"/>
              <a:t>`</a:t>
            </a:r>
            <a:r>
              <a:rPr lang="zh-TW" altLang="en-US" dirty="0"/>
              <a:t>方法為圖中的每一條邊計算一個</a:t>
            </a:r>
            <a:r>
              <a:rPr lang="en-US" altLang="zh-TW" dirty="0"/>
              <a:t>'score'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返回邊的</a:t>
            </a:r>
            <a:r>
              <a:rPr lang="en-US" altLang="zh-TW" dirty="0"/>
              <a:t>'score'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r>
              <a:rPr lang="zh-TW" altLang="en-US" dirty="0"/>
              <a:t>總之，</a:t>
            </a:r>
            <a:r>
              <a:rPr lang="en-US" altLang="zh-TW" dirty="0"/>
              <a:t>`</a:t>
            </a:r>
            <a:r>
              <a:rPr lang="en-US" altLang="zh-TW" dirty="0" err="1"/>
              <a:t>MLPPredictor</a:t>
            </a:r>
            <a:r>
              <a:rPr lang="en-US" altLang="zh-TW" dirty="0"/>
              <a:t>`</a:t>
            </a:r>
            <a:r>
              <a:rPr lang="zh-TW" altLang="en-US" dirty="0"/>
              <a:t>使用來源和目標節點的表示計算圖中每一條邊的</a:t>
            </a:r>
            <a:r>
              <a:rPr lang="en-US" altLang="zh-TW" dirty="0"/>
              <a:t>'score'</a:t>
            </a:r>
            <a:r>
              <a:rPr lang="zh-TW" altLang="en-US" dirty="0"/>
              <a:t>，這些</a:t>
            </a:r>
            <a:r>
              <a:rPr lang="en-US" altLang="zh-TW" dirty="0"/>
              <a:t>'score'</a:t>
            </a:r>
            <a:r>
              <a:rPr lang="zh-TW" altLang="en-US" dirty="0"/>
              <a:t>可以用於邊的預測任務。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7218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DD59-54F0-A23F-B4F6-62507F4D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FC29-1808-37CA-0726-C905913C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1F7A-6A95-C355-A547-506009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4EF8-F8EE-1948-B7F8-CDE2BA55EBA3}" type="datetime1">
              <a:rPr lang="en-US" smtClean="0"/>
              <a:t>9/26/23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4F00-51F3-BA74-22FE-0CC051B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EE2B-960C-07FE-DDEE-96CD99C3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5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6FDC-34C4-BFC3-BA64-305C94ED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8E0D-D469-A673-BC92-B39938BE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7835-86E1-82AE-A02B-7F25C728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AD7-2116-5A41-8EDE-6BB6E81970E0}" type="datetime1">
              <a:rPr lang="en-US" smtClean="0"/>
              <a:t>9/26/23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6066-61ED-03F7-70E9-95AC1CF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4C54-D4E8-460B-E801-FE8A8931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1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F4E25-F354-3572-2DCA-751B65054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D73B-CF98-C5B8-51FD-C0D22E72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F0CD-404C-8269-A4CD-717DD4ED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AFA-ACA5-D643-AFA2-7E457DD24DF7}" type="datetime1">
              <a:rPr lang="en-US" smtClean="0"/>
              <a:t>9/26/23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38DC-032A-A5E8-2849-DBFE641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0758-FD94-6611-1BD3-87789B44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205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9A60-1021-74DB-DEFF-86316B7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E8B4-6EA8-9142-2DDA-9FB15EF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3A3B-50D6-240E-E774-494DA922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1D64-0D43-8343-8F3E-0CF7D359B229}" type="datetime1">
              <a:rPr lang="en-US" smtClean="0"/>
              <a:t>9/26/23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A08B-0CC7-F10B-E78F-AF2410F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F6BB-8244-A97F-1239-07E303F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118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D64D-589F-D2A1-5C59-FA836CC0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9640-1DA7-4890-DE8F-B8971BE4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E9A3-9B69-CA9C-ACD4-A36A9C1E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2B9-C19E-4847-96A2-4C98048AC6CB}" type="datetime1">
              <a:rPr lang="en-US" smtClean="0"/>
              <a:t>9/26/23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51C1-9C8D-D120-9E99-759948C1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5810-E542-DD8F-A3AC-E53B56E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56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183A-282A-578B-297F-8C7D6974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AC5C-7642-FB92-981C-50838C11D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112EC-0374-5714-99E8-658D462D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E5A9-6D34-A5E4-CCD7-3C42D825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34B1-02FE-FD4D-9B2E-AB7942E9D2EE}" type="datetime1">
              <a:rPr lang="en-US" smtClean="0"/>
              <a:t>9/26/23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E5D1-7E2B-CCF2-536D-8B49A096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6B72-D72A-4A79-4416-748A895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18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5130-0AFF-D064-C2A5-C13D993F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B809-C290-EA5E-AE8C-8F89AFED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F48F-CE7C-1FCB-C518-E293AA5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CAAE0-2588-9933-3EAE-1F130197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BBDCC-D61B-8F1D-71F0-8252B04D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FF6E-7A48-5F7B-2BF1-1681DEC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55BE-0370-354B-B7DC-74287DCA0691}" type="datetime1">
              <a:rPr lang="en-US" smtClean="0"/>
              <a:t>9/26/23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F0B16-B5EF-FC72-15ED-248D2C6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571A8-A1A8-7DC0-62CC-8CF4F950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87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E344-B093-DB29-B166-3D9482A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2422A-F9E1-5CFD-302F-F1C237A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947-CD42-C640-AA68-FF39D56394B9}" type="datetime1">
              <a:rPr lang="en-US" smtClean="0"/>
              <a:t>9/26/23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90A2C-6A67-F602-A591-D6C167D5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2E6E-08F0-A3D8-5365-6D221E4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95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1EAF2-157D-BF56-0F39-C77780CB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8767-BFAB-074B-897C-98257EF1C28A}" type="datetime1">
              <a:rPr lang="en-US" smtClean="0"/>
              <a:t>9/26/23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95746-6DDF-2D6C-DF51-00071B6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CF5C7-94F6-8EAC-5C29-8442D0A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756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896-3EBC-8D98-B516-71A79D5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9688-E508-B0DE-FC5B-34360AAF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00E8-5B0C-6543-C859-538D7C55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B910-1785-6C42-1420-2918848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063-3940-FF48-A04A-958D086D794C}" type="datetime1">
              <a:rPr lang="en-US" smtClean="0"/>
              <a:t>9/26/23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4E5D-20DD-0AD1-3B64-29A5EF1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7F50-995B-0C22-E162-07186DAF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14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109-F1F9-ECD7-52A5-BFD907EE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B6EF-DC40-5CBD-7DFC-AFE5FF84F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190F6-29A9-541F-AB1D-51FA92E8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49B1-A4CF-97F5-C959-CEB73B17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3AD-49F2-434D-BD1B-37AEE374DAF5}" type="datetime1">
              <a:rPr lang="en-US" smtClean="0"/>
              <a:t>9/26/23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335C-D4EB-FA3C-4D8D-C2363341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20B9-F721-CC60-98F3-CF50F396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06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D6E51-91AA-0A52-04A2-4EA7C1AC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FFCB-F5E4-FE49-EF10-E7B74150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18FA-35E5-9FFE-94CF-CC71EF52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6C80-6E0D-374C-9F82-A170BB459CEA}" type="datetime1">
              <a:rPr lang="en-US" smtClean="0"/>
              <a:t>9/26/23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DB13-DC06-EE18-D528-2621428D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6789-D110-4C45-398C-13211D2C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12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gl.ai/en/0.8.x/generated/dgl.nn.pytorch.conv.GATConv.html" TargetMode="External"/><Relationship Id="rId3" Type="http://schemas.openxmlformats.org/officeDocument/2006/relationships/hyperlink" Target="https://zhuanlan.zhihu.com/p/107737824" TargetMode="External"/><Relationship Id="rId7" Type="http://schemas.openxmlformats.org/officeDocument/2006/relationships/hyperlink" Target="https://docs.dgl.ai/en/0.8.x/generated/dgl.nn.pytorch.conv.SAGEConv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gl.ai/en/1.1.x/guide_cn/minibatch-edge.html#guide-cn-minibatch-edge-classification-sampler" TargetMode="External"/><Relationship Id="rId5" Type="http://schemas.openxmlformats.org/officeDocument/2006/relationships/hyperlink" Target="https://blog.csdn.net/uncle_ll/article/details/82778750" TargetMode="External"/><Relationship Id="rId4" Type="http://schemas.openxmlformats.org/officeDocument/2006/relationships/hyperlink" Target="https://zhuanlan.zhihu.com/p/315800604" TargetMode="External"/><Relationship Id="rId9" Type="http://schemas.openxmlformats.org/officeDocument/2006/relationships/hyperlink" Target="https://www.modb.pro/db/11113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FD8B-D060-737F-9B17-ED60EDF16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b="1" dirty="0"/>
              <a:t>Progess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3297-90AB-51B6-ECCD-73826C028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Tsung-Min Pai</a:t>
            </a:r>
          </a:p>
          <a:p>
            <a:r>
              <a:rPr lang="en-TW" dirty="0"/>
              <a:t>2023/10/6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510A-1B18-3418-691F-6757655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03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500931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46346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11</a:t>
            </a:fld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76CD4-2412-20C9-A847-51759196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11" y="1775457"/>
            <a:ext cx="11165546" cy="1155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2D921C-A9CB-24FE-E74B-BC7389A8B502}"/>
              </a:ext>
            </a:extLst>
          </p:cNvPr>
          <p:cNvSpPr txBox="1"/>
          <p:nvPr/>
        </p:nvSpPr>
        <p:spPr>
          <a:xfrm>
            <a:off x="452673" y="1308797"/>
            <a:ext cx="42805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600" dirty="0"/>
              <a:t>Format in experiment 1 and 2: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77146-471B-5957-1EEA-D62D2D8B6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12" y="4233641"/>
            <a:ext cx="11165546" cy="7372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DC7B7C-DB49-328A-A245-582B9C5CF8A5}"/>
              </a:ext>
            </a:extLst>
          </p:cNvPr>
          <p:cNvSpPr txBox="1"/>
          <p:nvPr/>
        </p:nvSpPr>
        <p:spPr>
          <a:xfrm>
            <a:off x="452673" y="3772124"/>
            <a:ext cx="34518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600" dirty="0"/>
              <a:t>Format in experiment 3: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021861-8DCC-0B20-A16E-2D5875ABCE35}"/>
              </a:ext>
            </a:extLst>
          </p:cNvPr>
          <p:cNvSpPr txBox="1"/>
          <p:nvPr/>
        </p:nvSpPr>
        <p:spPr>
          <a:xfrm>
            <a:off x="563911" y="5214791"/>
            <a:ext cx="4841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From graph classification to </a:t>
            </a:r>
            <a:r>
              <a:rPr lang="en-TW" b="1" dirty="0"/>
              <a:t>edge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# of labels = # of edges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E7A76E17-1AAB-6819-054E-851F3F8D0208}"/>
              </a:ext>
            </a:extLst>
          </p:cNvPr>
          <p:cNvSpPr/>
          <p:nvPr/>
        </p:nvSpPr>
        <p:spPr>
          <a:xfrm>
            <a:off x="5294385" y="3243066"/>
            <a:ext cx="537882" cy="58572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3B4BB-3F96-E83F-F847-2EEFEFC46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378" y="5574655"/>
            <a:ext cx="1840829" cy="714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5BDD0A-3315-970B-F45B-FE15E99D8E5C}"/>
              </a:ext>
            </a:extLst>
          </p:cNvPr>
          <p:cNvSpPr txBox="1"/>
          <p:nvPr/>
        </p:nvSpPr>
        <p:spPr>
          <a:xfrm>
            <a:off x="6474834" y="5214791"/>
            <a:ext cx="15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Source txt file: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B3D36-3687-BF94-AA1B-983518903841}"/>
              </a:ext>
            </a:extLst>
          </p:cNvPr>
          <p:cNvSpPr txBox="1"/>
          <p:nvPr/>
        </p:nvSpPr>
        <p:spPr>
          <a:xfrm>
            <a:off x="8558751" y="5664826"/>
            <a:ext cx="2629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TW" dirty="0"/>
              <a:t> means attack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TW" dirty="0"/>
              <a:t> means benign</a:t>
            </a:r>
          </a:p>
        </p:txBody>
      </p:sp>
    </p:spTree>
    <p:extLst>
      <p:ext uri="{BB962C8B-B14F-4D97-AF65-F5344CB8AC3E}">
        <p14:creationId xmlns:p14="http://schemas.microsoft.com/office/powerpoint/2010/main" val="1292939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12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557160" y="1414401"/>
            <a:ext cx="112687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Concept</a:t>
            </a:r>
            <a:r>
              <a:rPr lang="zh-TW" altLang="en-US" sz="2400" dirty="0"/>
              <a:t> </a:t>
            </a:r>
            <a:r>
              <a:rPr lang="en-US" altLang="zh-TW" sz="2400" dirty="0"/>
              <a:t>from the DGL official website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Let the dgl graph’s edge data have the attribute: </a:t>
            </a:r>
            <a:r>
              <a:rPr lang="en-TW" sz="2400" b="1" dirty="0"/>
              <a:t>edata[“label”]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Use </a:t>
            </a:r>
            <a:r>
              <a:rPr lang="en-TW" sz="2400" b="1" dirty="0"/>
              <a:t>GraphSAGE</a:t>
            </a:r>
            <a:r>
              <a:rPr lang="en-TW" sz="2400" dirty="0"/>
              <a:t> model to get the new </a:t>
            </a:r>
            <a:r>
              <a:rPr lang="en-TW" sz="2400" b="1" dirty="0"/>
              <a:t>node</a:t>
            </a:r>
            <a:r>
              <a:rPr lang="en-TW" sz="2400" dirty="0"/>
              <a:t> </a:t>
            </a:r>
            <a:r>
              <a:rPr lang="en-TW" sz="2400" b="1" dirty="0"/>
              <a:t>embedding</a:t>
            </a:r>
            <a:r>
              <a:rPr lang="en-TW" sz="24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Use </a:t>
            </a:r>
            <a:r>
              <a:rPr lang="en-US" sz="2400" b="1" dirty="0"/>
              <a:t>MLP</a:t>
            </a:r>
            <a:r>
              <a:rPr lang="en-US" sz="2400" dirty="0"/>
              <a:t> model to get the </a:t>
            </a:r>
            <a:r>
              <a:rPr lang="en-US" sz="2400" b="1" dirty="0"/>
              <a:t>score</a:t>
            </a:r>
            <a:r>
              <a:rPr lang="en-US" sz="2400" dirty="0"/>
              <a:t> of the edge considering the </a:t>
            </a:r>
            <a:r>
              <a:rPr lang="en-US" sz="2400" dirty="0" err="1"/>
              <a:t>src</a:t>
            </a:r>
            <a:r>
              <a:rPr lang="en-US" sz="2400" dirty="0"/>
              <a:t> and </a:t>
            </a:r>
            <a:r>
              <a:rPr lang="en-US" sz="2400" dirty="0" err="1"/>
              <a:t>dest</a:t>
            </a:r>
            <a:r>
              <a:rPr lang="en-US" sz="2400" dirty="0"/>
              <a:t> nodes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Concatenate these two models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Train the final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W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C6F78C-BBF9-9683-309E-0BC8BEA32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000" y="3024593"/>
            <a:ext cx="4208159" cy="6666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24985D-E584-04E5-32E5-431A92A8B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759" y="3957746"/>
            <a:ext cx="7772400" cy="239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1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13</a:t>
            </a:fld>
            <a:endParaRPr lang="en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C04B0-1F3C-0E66-9DC7-2477A638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93" y="4322618"/>
            <a:ext cx="7208568" cy="2033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A8023C-3DB2-9EB8-D22C-18A493C50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93" y="1459313"/>
            <a:ext cx="6076396" cy="2518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75DA0-0B25-98EF-6602-482964D9C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302" y="1455588"/>
            <a:ext cx="4004261" cy="25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20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14</a:t>
            </a:fld>
            <a:endParaRPr lang="en-TW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FCD20-E699-6800-4E89-42B034BF9F0E}"/>
              </a:ext>
            </a:extLst>
          </p:cNvPr>
          <p:cNvSpPr txBox="1"/>
          <p:nvPr/>
        </p:nvSpPr>
        <p:spPr>
          <a:xfrm>
            <a:off x="763411" y="2120949"/>
            <a:ext cx="1066517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</a:t>
            </a:r>
            <a:r>
              <a:rPr lang="en-TW" sz="2800" dirty="0"/>
              <a:t>otal: 20 epochs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>
                <a:effectLst/>
              </a:rPr>
              <a:t>ptimizer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AdamW(</a:t>
            </a:r>
            <a:r>
              <a:rPr lang="en-US" sz="2000" dirty="0" err="1">
                <a:effectLst/>
              </a:rPr>
              <a:t>model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parameters</a:t>
            </a:r>
            <a:r>
              <a:rPr lang="en-US" sz="2000" dirty="0">
                <a:effectLst/>
              </a:rPr>
              <a:t>(),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lr</a:t>
            </a:r>
            <a:r>
              <a:rPr lang="en-US" sz="2000" b="1" dirty="0">
                <a:effectLst/>
              </a:rPr>
              <a:t>=</a:t>
            </a:r>
            <a:r>
              <a:rPr lang="en-US" sz="2000" dirty="0">
                <a:effectLst/>
              </a:rPr>
              <a:t>5e-4)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>
                <a:effectLst/>
              </a:rPr>
              <a:t>riterion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nn</a:t>
            </a:r>
            <a:r>
              <a:rPr lang="en-US" sz="2000" b="1" dirty="0">
                <a:effectLst/>
              </a:rPr>
              <a:t>.</a:t>
            </a:r>
            <a:r>
              <a:rPr lang="en-US" sz="2000" dirty="0">
                <a:effectLst/>
              </a:rPr>
              <a:t>CrossEntropyLoss()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Batch size =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sz="2000" dirty="0">
                <a:sym typeface="Wingdings" pitchFamily="2" charset="2"/>
              </a:rPr>
              <a:t>Aggregate type of Graphsage: </a:t>
            </a:r>
            <a:r>
              <a:rPr lang="en-US" sz="2000" dirty="0">
                <a:sym typeface="Wingdings" pitchFamily="2" charset="2"/>
              </a:rPr>
              <a:t>pool (but all 4 types have the similar performance in this task)</a:t>
            </a:r>
            <a:endParaRPr lang="en-TW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800" dirty="0">
                <a:sym typeface="Wingdings" pitchFamily="2" charset="2"/>
              </a:rPr>
              <a:t>Have pretty high accuracy at trail of using transR_50 (≈ 93%)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800" dirty="0">
                <a:sym typeface="Wingdings" pitchFamily="2" charset="2"/>
              </a:rPr>
              <a:t>At epoch 3: almost got the final validation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800" dirty="0">
                <a:sym typeface="Wingdings" pitchFamily="2" charset="2"/>
              </a:rPr>
              <a:t>Still trying to apply to all t</a:t>
            </a:r>
            <a:r>
              <a:rPr lang="en-US" sz="2800" dirty="0">
                <a:sym typeface="Wingdings" pitchFamily="2" charset="2"/>
              </a:rPr>
              <a:t>he</a:t>
            </a:r>
            <a:r>
              <a:rPr lang="en-TW" sz="2800" dirty="0">
                <a:sym typeface="Wingdings" pitchFamily="2" charset="2"/>
              </a:rPr>
              <a:t> 11 version embeddings</a:t>
            </a:r>
          </a:p>
        </p:txBody>
      </p:sp>
    </p:spTree>
    <p:extLst>
      <p:ext uri="{BB962C8B-B14F-4D97-AF65-F5344CB8AC3E}">
        <p14:creationId xmlns:p14="http://schemas.microsoft.com/office/powerpoint/2010/main" val="663569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3544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319088"/>
            <a:ext cx="10515600" cy="1325563"/>
          </a:xfrm>
        </p:spPr>
        <p:txBody>
          <a:bodyPr/>
          <a:lstStyle/>
          <a:p>
            <a:r>
              <a:rPr lang="en-TW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78" y="1888595"/>
            <a:ext cx="10800644" cy="48328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Finish all 11 version of embedding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Try to break the current limit of accuracy (60%)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TBD…</a:t>
            </a:r>
          </a:p>
          <a:p>
            <a:pPr marL="0" indent="0">
              <a:lnSpc>
                <a:spcPct val="110000"/>
              </a:lnSpc>
              <a:buNone/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19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17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287201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18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80661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97907"/>
            <a:ext cx="10515600" cy="1325563"/>
          </a:xfrm>
        </p:spPr>
        <p:txBody>
          <a:bodyPr/>
          <a:lstStyle/>
          <a:p>
            <a:r>
              <a:rPr lang="en-TW" b="1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78" y="1608814"/>
            <a:ext cx="10800644" cy="483288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3"/>
              </a:rPr>
              <a:t>https://zhuanlan.zhihu.com/p/107737824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4"/>
              </a:rPr>
              <a:t>https://zhuanlan.zhihu.com/p/315800604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5"/>
              </a:rPr>
              <a:t>https://blog.csdn.net/uncle_ll/article/details/82778750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6"/>
              </a:rPr>
              <a:t>https://docs.dgl.ai/en/1.1.x/guide_cn/minibatch-edge.html#guide-cn-minibatch-edge-classification-sampler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7"/>
              </a:rPr>
              <a:t>https://docs.dgl.ai/en/0.8.x/generated/dgl.nn.pytorch.conv.SAGEConv.html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8"/>
              </a:rPr>
              <a:t>https://docs.dgl.ai/en/0.8.x/generated/dgl.nn.pytorch.conv.GATConv.html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9"/>
              </a:rPr>
              <a:t>https://www.modb.pro/db/111133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endParaRPr lang="en-TW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54880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136525"/>
            <a:ext cx="10515600" cy="1325563"/>
          </a:xfrm>
        </p:spPr>
        <p:txBody>
          <a:bodyPr/>
          <a:lstStyle/>
          <a:p>
            <a:r>
              <a:rPr lang="en-TW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689336" cy="5030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TW" b="1" dirty="0"/>
              <a:t>Experiment 3</a:t>
            </a:r>
          </a:p>
          <a:p>
            <a:pPr lvl="1">
              <a:lnSpc>
                <a:spcPct val="110000"/>
              </a:lnSpc>
            </a:pPr>
            <a:endParaRPr lang="en-TW" b="1" dirty="0"/>
          </a:p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94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20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64676" y="-328064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  <a:br>
              <a:rPr lang="en-TW" dirty="0"/>
            </a:br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B9031-7499-0304-FF13-6304A170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72" y="1432254"/>
            <a:ext cx="76962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20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500931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57859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86444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4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68797-CB82-0116-07DD-1366D6F7C47E}"/>
              </a:ext>
            </a:extLst>
          </p:cNvPr>
          <p:cNvSpPr txBox="1"/>
          <p:nvPr/>
        </p:nvSpPr>
        <p:spPr>
          <a:xfrm>
            <a:off x="513227" y="1213008"/>
            <a:ext cx="113126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TW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3: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C</a:t>
            </a:r>
            <a:r>
              <a:rPr lang="en-TW" sz="2600" dirty="0"/>
              <a:t>onsider the </a:t>
            </a:r>
            <a:r>
              <a:rPr lang="en-TW" sz="2600" b="1" dirty="0"/>
              <a:t>neighbor</a:t>
            </a:r>
            <a:r>
              <a:rPr lang="en-TW" sz="2600" dirty="0"/>
              <a:t> benign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Edge classification</a:t>
            </a:r>
          </a:p>
          <a:p>
            <a:pPr lvl="1"/>
            <a:endParaRPr lang="en-US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Given a graph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600" dirty="0">
                <a:sym typeface="Wingdings" pitchFamily="2" charset="2"/>
              </a:rPr>
              <a:t> label the triplets</a:t>
            </a:r>
          </a:p>
          <a:p>
            <a:pPr lvl="1"/>
            <a:r>
              <a:rPr lang="en-US" sz="2600" dirty="0">
                <a:sym typeface="Wingdings" pitchFamily="2" charset="2"/>
              </a:rPr>
              <a:t>	with the benign or the specific AP</a:t>
            </a: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AB3FA-BB6B-E4C8-8145-FDEBB61D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012" y="1930400"/>
            <a:ext cx="4242867" cy="3312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F98B8-0069-83E5-49F9-BF1FDC1B0337}"/>
              </a:ext>
            </a:extLst>
          </p:cNvPr>
          <p:cNvSpPr txBox="1"/>
          <p:nvPr/>
        </p:nvSpPr>
        <p:spPr>
          <a:xfrm>
            <a:off x="7611533" y="305966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benign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8FDF4-AECB-8DDD-5292-1D64EE905306}"/>
              </a:ext>
            </a:extLst>
          </p:cNvPr>
          <p:cNvSpPr txBox="1"/>
          <p:nvPr/>
        </p:nvSpPr>
        <p:spPr>
          <a:xfrm>
            <a:off x="8915400" y="305966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T1003.001</a:t>
            </a:r>
          </a:p>
        </p:txBody>
      </p:sp>
    </p:spTree>
    <p:extLst>
      <p:ext uri="{BB962C8B-B14F-4D97-AF65-F5344CB8AC3E}">
        <p14:creationId xmlns:p14="http://schemas.microsoft.com/office/powerpoint/2010/main" val="4062315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5</a:t>
            </a:fld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B6677-9578-A8E3-6E45-9596D6453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949" y="2142599"/>
            <a:ext cx="7772400" cy="376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664AC2-6904-0162-2919-C3D341D36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949" y="2518856"/>
            <a:ext cx="6585065" cy="378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8E196-1F10-3B08-0D95-FF9825B123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079" t="1818" r="921" b="168"/>
          <a:stretch/>
        </p:blipFill>
        <p:spPr>
          <a:xfrm>
            <a:off x="1115438" y="3872964"/>
            <a:ext cx="4773039" cy="1631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B3742E-F989-16FE-D0C6-B466B0FA55E2}"/>
              </a:ext>
            </a:extLst>
          </p:cNvPr>
          <p:cNvSpPr txBox="1"/>
          <p:nvPr/>
        </p:nvSpPr>
        <p:spPr>
          <a:xfrm>
            <a:off x="678873" y="1432360"/>
            <a:ext cx="106651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Format of the edge labels: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TW" dirty="0"/>
              <a:t>abel 65 is benign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B7994-1AFD-8540-869D-073E4DB34EB0}"/>
              </a:ext>
            </a:extLst>
          </p:cNvPr>
          <p:cNvSpPr txBox="1"/>
          <p:nvPr/>
        </p:nvSpPr>
        <p:spPr>
          <a:xfrm>
            <a:off x="678873" y="3176363"/>
            <a:ext cx="10665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Classification report</a:t>
            </a:r>
            <a:r>
              <a:rPr lang="en-TW" sz="2000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23940-BD56-EFF5-87D5-69BBCB8F1AC9}"/>
              </a:ext>
            </a:extLst>
          </p:cNvPr>
          <p:cNvSpPr txBox="1"/>
          <p:nvPr/>
        </p:nvSpPr>
        <p:spPr>
          <a:xfrm>
            <a:off x="1069776" y="5569286"/>
            <a:ext cx="10665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Macro average </a:t>
            </a:r>
            <a:r>
              <a:rPr lang="en-TW" sz="2000" dirty="0"/>
              <a:t>is similar to previous experiments </a:t>
            </a:r>
            <a:r>
              <a:rPr lang="en-TW" dirty="0">
                <a:sym typeface="Wingdings" pitchFamily="2" charset="2"/>
              </a:rPr>
              <a:t></a:t>
            </a:r>
            <a:r>
              <a:rPr lang="en-TW" sz="2000" dirty="0">
                <a:sym typeface="Wingdings" pitchFamily="2" charset="2"/>
              </a:rPr>
              <a:t> won’t be affected by benign</a:t>
            </a:r>
            <a:endParaRPr lang="en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Weighted average </a:t>
            </a:r>
            <a:r>
              <a:rPr lang="en-TW" sz="2000" dirty="0"/>
              <a:t>is very high since the # of the benign is high(</a:t>
            </a:r>
            <a:r>
              <a:rPr lang="en-TW" sz="2000" dirty="0">
                <a:sym typeface="Wingdings" pitchFamily="2" charset="2"/>
              </a:rPr>
              <a:t>unbalanced)</a:t>
            </a:r>
            <a:r>
              <a:rPr lang="en-TW" sz="2000" dirty="0"/>
              <a:t> and predictable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dirty="0"/>
              <a:t>TransX family performs better than secureBERT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BCD21C-2C31-A064-1080-FCA2BEBF4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720" y="3828846"/>
            <a:ext cx="5191234" cy="17195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33EB6B-EB5B-7DD6-050F-5BD51E799103}"/>
              </a:ext>
            </a:extLst>
          </p:cNvPr>
          <p:cNvSpPr txBox="1"/>
          <p:nvPr/>
        </p:nvSpPr>
        <p:spPr>
          <a:xfrm>
            <a:off x="990754" y="3533504"/>
            <a:ext cx="309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1400" dirty="0"/>
              <a:t>transR_50: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8B12F8-1B7F-AB47-A07F-7D5053F83D2D}"/>
              </a:ext>
            </a:extLst>
          </p:cNvPr>
          <p:cNvSpPr txBox="1"/>
          <p:nvPr/>
        </p:nvSpPr>
        <p:spPr>
          <a:xfrm>
            <a:off x="6402365" y="3521069"/>
            <a:ext cx="309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1400" dirty="0"/>
              <a:t>secureBERT_50: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BC429C-06C8-8586-8D18-C31A35C0A29A}"/>
              </a:ext>
            </a:extLst>
          </p:cNvPr>
          <p:cNvSpPr/>
          <p:nvPr/>
        </p:nvSpPr>
        <p:spPr>
          <a:xfrm>
            <a:off x="2698045" y="5079071"/>
            <a:ext cx="2506133" cy="42518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E23514-1D20-E111-4D01-6C01D406C3E1}"/>
              </a:ext>
            </a:extLst>
          </p:cNvPr>
          <p:cNvSpPr/>
          <p:nvPr/>
        </p:nvSpPr>
        <p:spPr>
          <a:xfrm>
            <a:off x="8421191" y="5098746"/>
            <a:ext cx="2596765" cy="42518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03864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492465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Experiment 1 and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59872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86444"/>
            <a:ext cx="10515600" cy="1325563"/>
          </a:xfrm>
        </p:spPr>
        <p:txBody>
          <a:bodyPr/>
          <a:lstStyle/>
          <a:p>
            <a:r>
              <a:rPr lang="en-TW" b="1" dirty="0"/>
              <a:t>Experiment 1 and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7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68797-CB82-0116-07DD-1366D6F7C47E}"/>
              </a:ext>
            </a:extLst>
          </p:cNvPr>
          <p:cNvSpPr txBox="1"/>
          <p:nvPr/>
        </p:nvSpPr>
        <p:spPr>
          <a:xfrm>
            <a:off x="513227" y="1582340"/>
            <a:ext cx="113126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1: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Dataset is 165 A</a:t>
            </a:r>
            <a:r>
              <a:rPr lang="en-US" sz="2600" dirty="0"/>
              <a:t>Ps with 11 versions of embedding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Graph classification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2: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Experiment 1 + </a:t>
            </a:r>
            <a:r>
              <a:rPr lang="en-TW" sz="2600" b="1" dirty="0"/>
              <a:t>benign</a:t>
            </a:r>
            <a:r>
              <a:rPr lang="en-TW" sz="2600" dirty="0"/>
              <a:t> data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B</a:t>
            </a:r>
            <a:r>
              <a:rPr lang="en-TW" sz="2600" dirty="0"/>
              <a:t>enign made from benign.txt </a:t>
            </a:r>
            <a:r>
              <a:rPr lang="en-TW" sz="2400" dirty="0">
                <a:sym typeface="Wingdings" pitchFamily="2" charset="2"/>
              </a:rPr>
              <a:t></a:t>
            </a:r>
            <a:r>
              <a:rPr lang="en-TW" sz="2600" dirty="0">
                <a:sym typeface="Wingdings" pitchFamily="2" charset="2"/>
              </a:rPr>
              <a:t> 1000 graphs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Graph 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15BC5-8938-0C42-0EA5-613D3319E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991" y="2769773"/>
            <a:ext cx="3985792" cy="3046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769469-3AD5-0818-9290-EDD64F56E630}"/>
              </a:ext>
            </a:extLst>
          </p:cNvPr>
          <p:cNvSpPr txBox="1"/>
          <p:nvPr/>
        </p:nvSpPr>
        <p:spPr>
          <a:xfrm>
            <a:off x="9722563" y="5716846"/>
            <a:ext cx="2226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(S</a:t>
            </a:r>
            <a:r>
              <a:rPr lang="en-TW" sz="1000" dirty="0"/>
              <a:t>maple of the graph in exp1 and exp2)</a:t>
            </a:r>
          </a:p>
        </p:txBody>
      </p:sp>
    </p:spTree>
    <p:extLst>
      <p:ext uri="{BB962C8B-B14F-4D97-AF65-F5344CB8AC3E}">
        <p14:creationId xmlns:p14="http://schemas.microsoft.com/office/powerpoint/2010/main" val="3105415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62" y="81290"/>
            <a:ext cx="10515600" cy="1325563"/>
          </a:xfrm>
        </p:spPr>
        <p:txBody>
          <a:bodyPr/>
          <a:lstStyle/>
          <a:p>
            <a:r>
              <a:rPr lang="en-TW" b="1" dirty="0"/>
              <a:t>Graph SAmple and aggreGateE - GraphSAGE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8</a:t>
            </a:fld>
            <a:endParaRPr lang="en-TW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87A96-0596-0249-45A4-AD77B667878A}"/>
              </a:ext>
            </a:extLst>
          </p:cNvPr>
          <p:cNvSpPr txBox="1"/>
          <p:nvPr/>
        </p:nvSpPr>
        <p:spPr>
          <a:xfrm>
            <a:off x="683430" y="4971835"/>
            <a:ext cx="9380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TW" b="1" dirty="0"/>
              <a:t>n_dim</a:t>
            </a:r>
            <a:r>
              <a:rPr lang="en-TW" dirty="0"/>
              <a:t>: dimension of the node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out_dim</a:t>
            </a:r>
            <a:r>
              <a:rPr lang="en-US" dirty="0"/>
              <a:t>: # of the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Aggregate type</a:t>
            </a:r>
            <a:r>
              <a:rPr lang="en-US" dirty="0"/>
              <a:t>: </a:t>
            </a:r>
            <a:r>
              <a:rPr lang="en-US" dirty="0">
                <a:effectLst/>
              </a:rPr>
              <a:t>mean</a:t>
            </a:r>
            <a:r>
              <a:rPr lang="en-US" b="0" i="0" dirty="0">
                <a:solidFill>
                  <a:srgbClr val="404040"/>
                </a:solidFill>
                <a:effectLst/>
              </a:rPr>
              <a:t>, </a:t>
            </a:r>
            <a:r>
              <a:rPr lang="en-US" dirty="0" err="1">
                <a:effectLst/>
              </a:rPr>
              <a:t>gcn</a:t>
            </a:r>
            <a:r>
              <a:rPr lang="en-US" b="0" i="0" dirty="0">
                <a:solidFill>
                  <a:srgbClr val="404040"/>
                </a:solidFill>
                <a:effectLst/>
              </a:rPr>
              <a:t>, </a:t>
            </a:r>
            <a:r>
              <a:rPr lang="en-US" dirty="0">
                <a:effectLst/>
              </a:rPr>
              <a:t>pool</a:t>
            </a:r>
            <a:r>
              <a:rPr lang="en-US" b="0" i="0" dirty="0">
                <a:solidFill>
                  <a:srgbClr val="404040"/>
                </a:solidFill>
                <a:effectLst/>
              </a:rPr>
              <a:t>, </a:t>
            </a:r>
            <a:r>
              <a:rPr lang="en-US" dirty="0" err="1">
                <a:effectLst/>
              </a:rPr>
              <a:t>lstm</a:t>
            </a:r>
            <a:r>
              <a:rPr lang="en-US" dirty="0">
                <a:effectLst/>
              </a:rPr>
              <a:t> </a:t>
            </a:r>
            <a:r>
              <a:rPr lang="en-US" sz="1600" dirty="0">
                <a:effectLst/>
                <a:sym typeface="Wingdings" pitchFamily="2" charset="2"/>
              </a:rPr>
              <a:t> performance of </a:t>
            </a:r>
            <a:r>
              <a:rPr lang="en-US" sz="1600" b="1" dirty="0">
                <a:effectLst/>
                <a:sym typeface="Wingdings" pitchFamily="2" charset="2"/>
              </a:rPr>
              <a:t>pool</a:t>
            </a:r>
            <a:r>
              <a:rPr lang="zh-TW" altLang="en-US" sz="1600" b="1" dirty="0">
                <a:effectLst/>
                <a:sym typeface="Wingdings" pitchFamily="2" charset="2"/>
              </a:rPr>
              <a:t> </a:t>
            </a:r>
            <a:r>
              <a:rPr lang="en-US" altLang="zh-TW" sz="1600" b="1" dirty="0">
                <a:effectLst/>
                <a:sym typeface="Wingdings" pitchFamily="2" charset="2"/>
              </a:rPr>
              <a:t>and </a:t>
            </a:r>
            <a:r>
              <a:rPr lang="en-US" altLang="zh-TW" sz="1600" b="1" dirty="0" err="1">
                <a:effectLst/>
                <a:sym typeface="Wingdings" pitchFamily="2" charset="2"/>
              </a:rPr>
              <a:t>lstm</a:t>
            </a:r>
            <a:r>
              <a:rPr lang="en-US" altLang="zh-TW" sz="1600" b="1" dirty="0">
                <a:effectLst/>
                <a:sym typeface="Wingdings" pitchFamily="2" charset="2"/>
              </a:rPr>
              <a:t> </a:t>
            </a:r>
            <a:r>
              <a:rPr lang="en-US" altLang="zh-TW" sz="1600" dirty="0">
                <a:effectLst/>
                <a:sym typeface="Wingdings" pitchFamily="2" charset="2"/>
              </a:rPr>
              <a:t>are</a:t>
            </a:r>
            <a:r>
              <a:rPr lang="en-US" sz="1600" dirty="0">
                <a:sym typeface="Wingdings" pitchFamily="2" charset="2"/>
              </a:rPr>
              <a:t> the similar </a:t>
            </a:r>
            <a:r>
              <a:rPr lang="en-US" sz="1400" dirty="0">
                <a:sym typeface="Wingdings" pitchFamily="2" charset="2"/>
              </a:rPr>
              <a:t></a:t>
            </a:r>
            <a:r>
              <a:rPr lang="en-US" sz="1600" dirty="0">
                <a:sym typeface="Wingdings" pitchFamily="2" charset="2"/>
              </a:rPr>
              <a:t> pool is </a:t>
            </a:r>
            <a:r>
              <a:rPr lang="en-US" sz="1600" b="1" dirty="0">
                <a:sym typeface="Wingdings" pitchFamily="2" charset="2"/>
              </a:rPr>
              <a:t>faster</a:t>
            </a:r>
            <a:endParaRPr lang="en-TW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96111-A6D4-C2DC-2B2F-31F0BD174885}"/>
              </a:ext>
            </a:extLst>
          </p:cNvPr>
          <p:cNvSpPr txBox="1"/>
          <p:nvPr/>
        </p:nvSpPr>
        <p:spPr>
          <a:xfrm>
            <a:off x="492628" y="125464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8926FD-B46E-9FB5-B41C-FC2E0BC02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5400" y="1617043"/>
            <a:ext cx="7061200" cy="3124200"/>
          </a:xfrm>
        </p:spPr>
      </p:pic>
    </p:spTree>
    <p:extLst>
      <p:ext uri="{BB962C8B-B14F-4D97-AF65-F5344CB8AC3E}">
        <p14:creationId xmlns:p14="http://schemas.microsoft.com/office/powerpoint/2010/main" val="721994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US" b="1" dirty="0"/>
              <a:t>Experiment 1 and 2 with </a:t>
            </a:r>
            <a:r>
              <a:rPr lang="en-US" b="1" dirty="0" err="1"/>
              <a:t>GraphSAGE</a:t>
            </a:r>
            <a:endParaRPr lang="en-T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9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688622" y="1598614"/>
            <a:ext cx="1066517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</a:t>
            </a:r>
            <a:r>
              <a:rPr lang="en-TW" sz="2600" dirty="0"/>
              <a:t>otal: 25 epochs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>
                <a:effectLst/>
              </a:rPr>
              <a:t>ptimizer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AdamW(</a:t>
            </a:r>
            <a:r>
              <a:rPr lang="en-US" sz="2000" dirty="0" err="1">
                <a:effectLst/>
              </a:rPr>
              <a:t>model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parameters</a:t>
            </a:r>
            <a:r>
              <a:rPr lang="en-US" sz="2000" dirty="0">
                <a:effectLst/>
              </a:rPr>
              <a:t>(),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lr</a:t>
            </a:r>
            <a:r>
              <a:rPr lang="en-US" sz="2000" b="1" dirty="0">
                <a:effectLst/>
              </a:rPr>
              <a:t>=</a:t>
            </a:r>
            <a:r>
              <a:rPr lang="en-US" sz="2000" dirty="0">
                <a:effectLst/>
              </a:rPr>
              <a:t>5e-4)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>
                <a:effectLst/>
              </a:rPr>
              <a:t>riterion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nn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CrossEntropyLoss</a:t>
            </a:r>
            <a:r>
              <a:rPr lang="en-US" sz="2000" dirty="0">
                <a:effectLst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Batch size =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All about </a:t>
            </a:r>
            <a:r>
              <a:rPr lang="en-TW" sz="2600" dirty="0">
                <a:solidFill>
                  <a:srgbClr val="FF0000"/>
                </a:solidFill>
              </a:rPr>
              <a:t>62%</a:t>
            </a:r>
            <a:r>
              <a:rPr lang="en-TW" sz="2600" dirty="0"/>
              <a:t> test accuracy </a:t>
            </a:r>
            <a:r>
              <a:rPr lang="en-TW" sz="2400" dirty="0">
                <a:sym typeface="Wingdings" pitchFamily="2" charset="2"/>
              </a:rPr>
              <a:t></a:t>
            </a:r>
            <a:r>
              <a:rPr lang="en-TW" sz="2600" dirty="0">
                <a:sym typeface="Wingdings" pitchFamily="2" charset="2"/>
              </a:rPr>
              <a:t> increase 20% compared to GAT</a:t>
            </a:r>
            <a:endParaRPr lang="en-TW" sz="2600" dirty="0"/>
          </a:p>
          <a:p>
            <a:endParaRPr lang="en-TW" sz="2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Experiment 1 and 2 have similar performance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sz="2400" dirty="0">
                <a:sym typeface="Wingdings" pitchFamily="2" charset="2"/>
              </a:rPr>
              <a:t>since benign only has 1000 graph </a:t>
            </a:r>
            <a:r>
              <a:rPr lang="en-TW" sz="2200" dirty="0">
                <a:sym typeface="Wingdings" pitchFamily="2" charset="2"/>
              </a:rPr>
              <a:t></a:t>
            </a:r>
            <a:r>
              <a:rPr lang="en-TW" sz="2400" dirty="0">
                <a:sym typeface="Wingdings" pitchFamily="2" charset="2"/>
              </a:rPr>
              <a:t> kind of 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I</a:t>
            </a:r>
            <a:r>
              <a:rPr lang="en-TW" sz="2400" dirty="0">
                <a:sym typeface="Wingdings" pitchFamily="2" charset="2"/>
              </a:rPr>
              <a:t>f we make the benign graph much more than AP(real data) </a:t>
            </a:r>
            <a:r>
              <a:rPr lang="en-TW" sz="2200" dirty="0">
                <a:sym typeface="Wingdings" pitchFamily="2" charset="2"/>
              </a:rPr>
              <a:t></a:t>
            </a:r>
            <a:r>
              <a:rPr lang="en-TW" sz="2400" dirty="0">
                <a:sym typeface="Wingdings" pitchFamily="2" charset="2"/>
              </a:rPr>
              <a:t> imbalance</a:t>
            </a:r>
            <a:endParaRPr lang="en-TW" sz="2400" dirty="0"/>
          </a:p>
        </p:txBody>
      </p:sp>
    </p:spTree>
    <p:extLst>
      <p:ext uri="{BB962C8B-B14F-4D97-AF65-F5344CB8AC3E}">
        <p14:creationId xmlns:p14="http://schemas.microsoft.com/office/powerpoint/2010/main" val="3918806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34636</TotalTime>
  <Words>1017</Words>
  <Application>Microsoft Macintosh PowerPoint</Application>
  <PresentationFormat>Widescreen</PresentationFormat>
  <Paragraphs>152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Progess of the Project</vt:lpstr>
      <vt:lpstr>Outline</vt:lpstr>
      <vt:lpstr>Experiment 3</vt:lpstr>
      <vt:lpstr>Experiment 3</vt:lpstr>
      <vt:lpstr>Experiment 3</vt:lpstr>
      <vt:lpstr>Experiment 1 and 2</vt:lpstr>
      <vt:lpstr>Experiment 1 and 2</vt:lpstr>
      <vt:lpstr>Graph SAmple and aggreGateE - GraphSAGE</vt:lpstr>
      <vt:lpstr>Experiment 1 and 2 with GraphSAGE</vt:lpstr>
      <vt:lpstr>Experiment 3</vt:lpstr>
      <vt:lpstr>Dataset</vt:lpstr>
      <vt:lpstr>Experiment 3</vt:lpstr>
      <vt:lpstr>Experiment 3</vt:lpstr>
      <vt:lpstr>Experiment 3</vt:lpstr>
      <vt:lpstr>Future Work</vt:lpstr>
      <vt:lpstr>Future Work</vt:lpstr>
      <vt:lpstr>Thanks!!</vt:lpstr>
      <vt:lpstr>Appendix</vt:lpstr>
      <vt:lpstr>Useful Links</vt:lpstr>
      <vt:lpstr>Appendix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My Project</dc:title>
  <dc:creator>白宗民</dc:creator>
  <cp:lastModifiedBy>白宗民</cp:lastModifiedBy>
  <cp:revision>71</cp:revision>
  <dcterms:created xsi:type="dcterms:W3CDTF">2023-07-11T02:48:10Z</dcterms:created>
  <dcterms:modified xsi:type="dcterms:W3CDTF">2023-09-26T14:20:47Z</dcterms:modified>
</cp:coreProperties>
</file>