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40" r:id="rId5"/>
    <p:sldId id="326" r:id="rId6"/>
    <p:sldId id="308" r:id="rId7"/>
    <p:sldId id="322" r:id="rId8"/>
    <p:sldId id="324" r:id="rId9"/>
    <p:sldId id="323" r:id="rId10"/>
    <p:sldId id="338" r:id="rId11"/>
    <p:sldId id="309" r:id="rId12"/>
    <p:sldId id="311" r:id="rId13"/>
    <p:sldId id="310" r:id="rId14"/>
    <p:sldId id="312" r:id="rId15"/>
    <p:sldId id="320" r:id="rId16"/>
    <p:sldId id="339" r:id="rId1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/>
    <p:restoredTop sz="87084"/>
  </p:normalViewPr>
  <p:slideViewPr>
    <p:cSldViewPr snapToGrid="0">
      <p:cViewPr varScale="1">
        <p:scale>
          <a:sx n="113" d="100"/>
          <a:sy n="11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用 </a:t>
            </a:r>
            <a:r>
              <a:rPr lang="en-US" dirty="0" err="1"/>
              <a:t>graph_self</a:t>
            </a:r>
            <a:r>
              <a:rPr lang="en-US" dirty="0"/>
              <a:t> </a:t>
            </a:r>
            <a:r>
              <a:rPr lang="zh-TW" altLang="en-US" dirty="0"/>
              <a:t>的圖畫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之前有用 </a:t>
            </a:r>
            <a:r>
              <a:rPr lang="en-US" dirty="0"/>
              <a:t>Sigma </a:t>
            </a:r>
            <a:r>
              <a:rPr lang="zh-TW" altLang="en-US" dirty="0"/>
              <a:t>替每個 </a:t>
            </a:r>
            <a:r>
              <a:rPr lang="en-US" dirty="0"/>
              <a:t>triplet </a:t>
            </a:r>
            <a:r>
              <a:rPr lang="zh-TW" altLang="en-US" dirty="0"/>
              <a:t>標上 </a:t>
            </a:r>
            <a:r>
              <a:rPr lang="en-US" dirty="0"/>
              <a:t>TTP，</a:t>
            </a:r>
            <a:r>
              <a:rPr lang="zh-TW" altLang="en-US" dirty="0"/>
              <a:t>用 </a:t>
            </a:r>
            <a:r>
              <a:rPr lang="en-US" dirty="0"/>
              <a:t>Sigma </a:t>
            </a:r>
            <a:r>
              <a:rPr lang="zh-TW" altLang="en-US" dirty="0"/>
              <a:t>規則可能會標到一個以上的 </a:t>
            </a:r>
            <a:r>
              <a:rPr lang="en-US" dirty="0"/>
              <a:t>TTP</a:t>
            </a:r>
          </a:p>
          <a:p>
            <a:r>
              <a:rPr lang="en-US" dirty="0"/>
              <a:t>3. Sigma </a:t>
            </a:r>
            <a:r>
              <a:rPr lang="zh-TW" altLang="en-US" dirty="0"/>
              <a:t>標到的 </a:t>
            </a:r>
            <a:r>
              <a:rPr lang="en-US" dirty="0"/>
              <a:t>TTPs </a:t>
            </a:r>
            <a:r>
              <a:rPr lang="zh-TW" altLang="en-US" dirty="0"/>
              <a:t>中，只要有一個與 </a:t>
            </a:r>
            <a:r>
              <a:rPr lang="en-US" dirty="0"/>
              <a:t>truth label </a:t>
            </a:r>
            <a:r>
              <a:rPr lang="zh-TW" altLang="en-US" dirty="0"/>
              <a:t>的 </a:t>
            </a:r>
            <a:r>
              <a:rPr lang="en-US" dirty="0"/>
              <a:t>TTP </a:t>
            </a:r>
            <a:r>
              <a:rPr lang="zh-TW" altLang="en-US" dirty="0"/>
              <a:t>一樣，就算標對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這個檔案中，</a:t>
            </a:r>
            <a:r>
              <a:rPr lang="en-US" dirty="0"/>
              <a:t>Truth Label </a:t>
            </a:r>
            <a:r>
              <a:rPr lang="zh-TW" altLang="en-US" dirty="0"/>
              <a:t>和 </a:t>
            </a:r>
            <a:r>
              <a:rPr lang="en-US" dirty="0"/>
              <a:t>Sigma Labels </a:t>
            </a:r>
            <a:r>
              <a:rPr lang="zh-TW" altLang="en-US" dirty="0"/>
              <a:t>用空格分開（</a:t>
            </a:r>
            <a:r>
              <a:rPr lang="en-US" altLang="zh-TW" dirty="0"/>
              <a:t>`</a:t>
            </a:r>
            <a:r>
              <a:rPr lang="en-US" dirty="0"/>
              <a:t>http://140.109.19.22:8888/edit/</a:t>
            </a:r>
            <a:r>
              <a:rPr lang="en-US" dirty="0" err="1"/>
              <a:t>euni_final</a:t>
            </a:r>
            <a:r>
              <a:rPr lang="en-US" dirty="0"/>
              <a:t>/Sigma/</a:t>
            </a:r>
            <a:r>
              <a:rPr lang="en-US" dirty="0" err="1"/>
              <a:t>result_metrics</a:t>
            </a:r>
            <a:r>
              <a:rPr lang="en-US" dirty="0"/>
              <a:t>/20230708_all/synthesize/v3`）</a:t>
            </a:r>
          </a:p>
          <a:p>
            <a:r>
              <a:rPr lang="en-US" dirty="0"/>
              <a:t>5. </a:t>
            </a:r>
            <a:r>
              <a:rPr lang="zh-TW" altLang="en-US" dirty="0"/>
              <a:t>原本的圖用虛線，標到的用實線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4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+ 1],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np.single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) # with graph token 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item["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"]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# in our case, it will be 4x4 tensor with element 0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840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700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8/8/23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8/8/23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8/8/23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 </a:t>
            </a:r>
          </a:p>
          <a:p>
            <a:r>
              <a:rPr lang="en-TW" dirty="0"/>
              <a:t>2023/8/9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50828"/>
            <a:ext cx="10515600" cy="1325563"/>
          </a:xfrm>
        </p:spPr>
        <p:txBody>
          <a:bodyPr/>
          <a:lstStyle/>
          <a:p>
            <a:r>
              <a:rPr lang="en-TW" b="1" dirty="0"/>
              <a:t>BUG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9551980-BD51-8E74-10E9-C04C4DB9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4700" y="2651293"/>
            <a:ext cx="1981200" cy="736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5F3CB8-4A0C-A323-ED3F-DEB29467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417418"/>
            <a:ext cx="11411783" cy="1174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7C8E6A-1BFC-F9C4-68C7-C63C09273ABC}"/>
              </a:ext>
            </a:extLst>
          </p:cNvPr>
          <p:cNvSpPr txBox="1"/>
          <p:nvPr/>
        </p:nvSpPr>
        <p:spPr>
          <a:xfrm>
            <a:off x="9104700" y="3529460"/>
            <a:ext cx="2637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Still can’t start the training on my customized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Write the training code be myself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E0C1AC-7805-6DD6-C04C-76A10D36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2651293"/>
            <a:ext cx="8566220" cy="40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02" y="4396671"/>
            <a:ext cx="10343911" cy="2142241"/>
          </a:xfrm>
        </p:spPr>
        <p:txBody>
          <a:bodyPr>
            <a:noAutofit/>
          </a:bodyPr>
          <a:lstStyle/>
          <a:p>
            <a:pPr lvl="1"/>
            <a:r>
              <a:rPr lang="en-TW" sz="2800" dirty="0"/>
              <a:t>Successfully upload the pdf files</a:t>
            </a:r>
          </a:p>
          <a:p>
            <a:pPr lvl="1"/>
            <a:r>
              <a:rPr lang="en-TW" sz="2800" dirty="0"/>
              <a:t>Successfully </a:t>
            </a:r>
            <a:r>
              <a:rPr lang="en-US" sz="2800" dirty="0"/>
              <a:t>export the pdf files</a:t>
            </a:r>
          </a:p>
          <a:p>
            <a:pPr lvl="2"/>
            <a:r>
              <a:rPr lang="en-US" dirty="0"/>
              <a:t>Click 3 times and scroll 1/3 of the window size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85" y="5690398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Successfully train the GAT, GCN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trainer(training part) 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to upload and export HTML files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Transfer them into labeled data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GAT 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GCN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6" y="8922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414791"/>
            <a:ext cx="10641724" cy="4153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Considering the </a:t>
            </a:r>
            <a:r>
              <a:rPr lang="en-TW" b="1" dirty="0"/>
              <a:t>entity</a:t>
            </a:r>
            <a:r>
              <a:rPr lang="en-TW" dirty="0"/>
              <a:t> of each nodes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Give each different shapes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Process</a:t>
            </a:r>
            <a:r>
              <a:rPr lang="en-US" dirty="0"/>
              <a:t>: circle,</a:t>
            </a:r>
            <a:r>
              <a:rPr lang="zh-TW" altLang="en-US" dirty="0"/>
              <a:t> </a:t>
            </a:r>
            <a:r>
              <a:rPr lang="en-US" b="1" dirty="0"/>
              <a:t>Registry</a:t>
            </a:r>
            <a:r>
              <a:rPr lang="en-US" dirty="0"/>
              <a:t>: hexagon, </a:t>
            </a:r>
            <a:r>
              <a:rPr lang="en-US" b="1" dirty="0"/>
              <a:t>File</a:t>
            </a:r>
            <a:r>
              <a:rPr lang="en-US" dirty="0"/>
              <a:t>: square, </a:t>
            </a:r>
            <a:r>
              <a:rPr lang="en-US" b="1" dirty="0"/>
              <a:t>Network</a:t>
            </a:r>
            <a:r>
              <a:rPr lang="en-US" dirty="0"/>
              <a:t>: diamond</a:t>
            </a:r>
          </a:p>
          <a:p>
            <a:pPr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Plot a big graph contains </a:t>
            </a:r>
            <a:r>
              <a:rPr lang="en-TW" b="1" dirty="0">
                <a:sym typeface="Wingdings" pitchFamily="2" charset="2"/>
              </a:rPr>
              <a:t>165 A</a:t>
            </a:r>
            <a:r>
              <a:rPr lang="en-US" b="1" dirty="0">
                <a:sym typeface="Wingdings" pitchFamily="2" charset="2"/>
              </a:rPr>
              <a:t>Ps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Compare the real labels with the predicted labels of </a:t>
            </a:r>
            <a:r>
              <a:rPr lang="en-US" b="1" dirty="0">
                <a:sym typeface="Wingdings" pitchFamily="2" charset="2"/>
              </a:rPr>
              <a:t>Sigma</a:t>
            </a:r>
            <a:r>
              <a:rPr lang="en-US" dirty="0">
                <a:sym typeface="Wingdings" pitchFamily="2" charset="2"/>
              </a:rPr>
              <a:t> Rule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matched: </a:t>
            </a:r>
            <a:r>
              <a:rPr lang="en-US" b="1" dirty="0">
                <a:sym typeface="Wingdings" pitchFamily="2" charset="2"/>
              </a:rPr>
              <a:t>red</a:t>
            </a:r>
            <a:r>
              <a:rPr lang="en-US" dirty="0">
                <a:sym typeface="Wingdings" pitchFamily="2" charset="2"/>
              </a:rPr>
              <a:t> nodes with red </a:t>
            </a:r>
            <a:r>
              <a:rPr lang="en-US" b="1" dirty="0">
                <a:sym typeface="Wingdings" pitchFamily="2" charset="2"/>
              </a:rPr>
              <a:t>solid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not matched: half </a:t>
            </a:r>
            <a:r>
              <a:rPr lang="en-US" b="1" dirty="0">
                <a:sym typeface="Wingdings" pitchFamily="2" charset="2"/>
              </a:rPr>
              <a:t>transparent</a:t>
            </a:r>
            <a:r>
              <a:rPr lang="en-US" dirty="0">
                <a:sym typeface="Wingdings" pitchFamily="2" charset="2"/>
              </a:rPr>
              <a:t> red nodes with black </a:t>
            </a:r>
            <a:r>
              <a:rPr lang="en-US" b="1" dirty="0">
                <a:sym typeface="Wingdings" pitchFamily="2" charset="2"/>
              </a:rPr>
              <a:t>dotted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EC431-1622-7562-205F-693A0703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56" y="5257687"/>
            <a:ext cx="535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1" y="8939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21" y="2923450"/>
            <a:ext cx="3971823" cy="21424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Many of them are not matched!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C1A4-B5F2-1ACE-A2B4-2D10E4E3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6" y="3472438"/>
            <a:ext cx="11810254" cy="338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36444-253E-617B-C33E-08C1B0F6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54" y="89398"/>
            <a:ext cx="7772400" cy="34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4459189" cy="622109"/>
          </a:xfrm>
        </p:spPr>
        <p:txBody>
          <a:bodyPr/>
          <a:lstStyle/>
          <a:p>
            <a:r>
              <a:rPr lang="en-TW" dirty="0"/>
              <a:t>Official format</a:t>
            </a:r>
            <a:r>
              <a:rPr lang="zh-TW" altLang="en-US" dirty="0"/>
              <a:t> </a:t>
            </a:r>
            <a:r>
              <a:rPr lang="en-TW" dirty="0"/>
              <a:t>(~40k rows):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CDBE1-43DF-ACA0-C386-EC3817011F54}"/>
              </a:ext>
            </a:extLst>
          </p:cNvPr>
          <p:cNvSpPr txBox="1"/>
          <p:nvPr/>
        </p:nvSpPr>
        <p:spPr>
          <a:xfrm>
            <a:off x="538480" y="4347082"/>
            <a:ext cx="390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My format</a:t>
            </a:r>
            <a:r>
              <a:rPr lang="zh-TW" altLang="en-US" sz="2800" dirty="0"/>
              <a:t> </a:t>
            </a:r>
            <a:r>
              <a:rPr lang="en-TW" sz="2800" dirty="0"/>
              <a:t>(~50k rows):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7921992" y="6356350"/>
            <a:ext cx="29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Train:Validation:Test = 3:1:1</a:t>
            </a:r>
          </a:p>
          <a:p>
            <a:endParaRPr lang="en-TW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F0628-72C4-C4EF-FD6F-BCACCA7E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8" y="4846596"/>
            <a:ext cx="10867461" cy="1537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B26F5D-EC9F-C12F-E43D-9F4B5E77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2" y="1749081"/>
            <a:ext cx="7772400" cy="12969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FB4DF-2BEB-D477-5E35-0E9D5B38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024" y="2952192"/>
            <a:ext cx="6882236" cy="14414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B00D04-A816-4CD2-5A20-00278FC34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6479511"/>
            <a:ext cx="5232400" cy="2921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8844087-2A57-AA31-E13A-602E9DC9F0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7771" y="5532355"/>
            <a:ext cx="828188" cy="819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1290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69" y="1406853"/>
            <a:ext cx="3494258" cy="2555442"/>
          </a:xfrm>
        </p:spPr>
        <p:txBody>
          <a:bodyPr>
            <a:normAutofit/>
          </a:bodyPr>
          <a:lstStyle/>
          <a:p>
            <a:r>
              <a:rPr lang="en-TW" dirty="0"/>
              <a:t>My data after preprocessing: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E374-F459-92D9-A0B2-3EDAD3EC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8" b="1283"/>
          <a:stretch/>
        </p:blipFill>
        <p:spPr>
          <a:xfrm>
            <a:off x="4163642" y="3221681"/>
            <a:ext cx="7527355" cy="2768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B60DB-0F8E-607F-701F-B5AB94F96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82" b="1283"/>
          <a:stretch/>
        </p:blipFill>
        <p:spPr>
          <a:xfrm>
            <a:off x="4163642" y="254129"/>
            <a:ext cx="7513989" cy="296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24645-3F3A-0594-A6DD-B86F3AEEA8BA}"/>
              </a:ext>
            </a:extLst>
          </p:cNvPr>
          <p:cNvSpPr txBox="1"/>
          <p:nvPr/>
        </p:nvSpPr>
        <p:spPr>
          <a:xfrm>
            <a:off x="641181" y="5998762"/>
            <a:ext cx="10836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 "/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euni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/anaconda3/lib/python3.9/site-packages/transformers/models/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graphormer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collating_graphormer.py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line 112, in __call__ batch["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"][ix,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"].shape[0],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"].shape[1]] =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 </a:t>
            </a:r>
          </a:p>
          <a:p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RuntimeError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 The expanded size of the tensor (2) must match the existing size (4) at non-singleton dimension 1.</a:t>
            </a:r>
          </a:p>
          <a:p>
            <a:r>
              <a:rPr lang="en-US" sz="10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Target sizes: [2, 2]. Tensor sizes: [4, 4]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000" dirty="0">
                <a:solidFill>
                  <a:srgbClr val="FF0000"/>
                </a:solidFill>
              </a:rPr>
            </a:br>
            <a:endParaRPr lang="en-TW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BF6-108A-2AC7-16E6-4F39E91C30B3}"/>
              </a:ext>
            </a:extLst>
          </p:cNvPr>
          <p:cNvSpPr txBox="1"/>
          <p:nvPr/>
        </p:nvSpPr>
        <p:spPr>
          <a:xfrm>
            <a:off x="641181" y="5615165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There’s no error here</a:t>
            </a:r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25" y="62284"/>
            <a:ext cx="10515600" cy="1325563"/>
          </a:xfrm>
        </p:spPr>
        <p:txBody>
          <a:bodyPr/>
          <a:lstStyle/>
          <a:p>
            <a:r>
              <a:rPr lang="en-TW" b="1" dirty="0"/>
              <a:t>Training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43FE8-74AC-A689-DE60-CBA1C5CE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5" y="1262516"/>
            <a:ext cx="64135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9E122-B108-1383-CBCE-32CA1C8BB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5" y="3965575"/>
            <a:ext cx="4838700" cy="275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0F54EB-9178-9704-603D-A95264FB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5" y="1656216"/>
            <a:ext cx="6413500" cy="2209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202EBC-94B9-2AD9-4B08-ED0614CD3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932" y="1262516"/>
            <a:ext cx="4969384" cy="40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12505</TotalTime>
  <Words>505</Words>
  <Application>Microsoft Macintosh PowerPoint</Application>
  <PresentationFormat>Widescreen</PresentationFormat>
  <Paragraphs>83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Office Theme</vt:lpstr>
      <vt:lpstr>Progess of the Project</vt:lpstr>
      <vt:lpstr>Outline</vt:lpstr>
      <vt:lpstr>Graph - Data Analysis</vt:lpstr>
      <vt:lpstr>Graph</vt:lpstr>
      <vt:lpstr>Graph</vt:lpstr>
      <vt:lpstr>GNN</vt:lpstr>
      <vt:lpstr>Data Format</vt:lpstr>
      <vt:lpstr>Data Format</vt:lpstr>
      <vt:lpstr>Training Code</vt:lpstr>
      <vt:lpstr>BUG</vt:lpstr>
      <vt:lpstr>TRAM</vt:lpstr>
      <vt:lpstr>Automation</vt:lpstr>
      <vt:lpstr>Future Work</vt:lpstr>
      <vt:lpstr>Future Work</vt:lpstr>
      <vt:lpstr>Thanks!!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31</cp:revision>
  <dcterms:created xsi:type="dcterms:W3CDTF">2023-07-11T02:48:10Z</dcterms:created>
  <dcterms:modified xsi:type="dcterms:W3CDTF">2023-08-08T08:19:40Z</dcterms:modified>
</cp:coreProperties>
</file>