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308" r:id="rId4"/>
    <p:sldId id="322" r:id="rId5"/>
    <p:sldId id="343" r:id="rId6"/>
    <p:sldId id="345" r:id="rId7"/>
    <p:sldId id="354" r:id="rId8"/>
    <p:sldId id="342" r:id="rId9"/>
    <p:sldId id="349" r:id="rId10"/>
    <p:sldId id="359" r:id="rId11"/>
    <p:sldId id="348" r:id="rId12"/>
    <p:sldId id="355" r:id="rId13"/>
    <p:sldId id="358" r:id="rId14"/>
    <p:sldId id="351" r:id="rId15"/>
    <p:sldId id="310" r:id="rId16"/>
    <p:sldId id="312" r:id="rId17"/>
    <p:sldId id="320" r:id="rId18"/>
    <p:sldId id="353" r:id="rId19"/>
    <p:sldId id="324" r:id="rId20"/>
    <p:sldId id="309" r:id="rId21"/>
    <p:sldId id="311" r:id="rId22"/>
    <p:sldId id="339" r:id="rId23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13"/>
    <p:restoredTop sz="89434"/>
  </p:normalViewPr>
  <p:slideViewPr>
    <p:cSldViewPr snapToGrid="0">
      <p:cViewPr>
        <p:scale>
          <a:sx n="114" d="100"/>
          <a:sy n="114" d="100"/>
        </p:scale>
        <p:origin x="5128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F46E7-AC74-B24A-8D7A-61E847F3340B}" type="datetimeFigureOut">
              <a:rPr lang="en-TW" smtClean="0"/>
              <a:t>2023/8/10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6F491-1A87-C04E-B10B-064C4551D64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767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5280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43457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05481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14714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21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01338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77216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95205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你定義了一個基於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(Graph Attention Network)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的神經網路模型。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是一種圖卷積神經網路，其中每個節點通過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attention mechanism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而不僅僅是平均鄰居特徵來更新其特徵。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TW" dirty="0"/>
          </a:p>
          <a:p>
            <a:pPr algn="l"/>
            <a:r>
              <a:rPr lang="zh-TW" altLang="en-US" b="1" i="0" dirty="0">
                <a:solidFill>
                  <a:srgbClr val="374151"/>
                </a:solidFill>
                <a:effectLst/>
                <a:latin typeface="Söhne"/>
              </a:rPr>
              <a:t>前向方法 </a:t>
            </a:r>
            <a:r>
              <a:rPr lang="en-US" altLang="zh-TW" b="1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forward)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首先，它通過第一個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層將輸入特徵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轉換成新的特徵。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使用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方法來重塑特徵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tensor，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使其維度適應多頭注意力的輸出。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使用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dropout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進行正則化。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通過第二個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層進行另一次特徵轉換。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將這些輸出特徵存儲為新的節點特徵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h_out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最後，使用平均池化來彙總整個圖的節點特徵，得到一個圖級別的輸出特徵。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view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是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PyTorch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tensor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中的一個方法，它允許您重塑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tensor。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換句話說，您可以使用它來改變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tensor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的維度和大小，但是內容和數據順序保持不變。</a:t>
            </a:r>
          </a:p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59011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31016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38436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91544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01645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35423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DD59-54F0-A23F-B4F6-62507F4D2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FFC29-1808-37CA-0726-C905913C8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1F7A-6A95-C355-A547-506009BB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4EF8-F8EE-1948-B7F8-CDE2BA55EBA3}" type="datetime1">
              <a:rPr lang="en-US" smtClean="0"/>
              <a:t>8/10/23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4F00-51F3-BA74-22FE-0CC051B3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EE2B-960C-07FE-DDEE-96CD99C3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58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6FDC-34C4-BFC3-BA64-305C94ED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B8E0D-D469-A673-BC92-B39938BEC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87835-86E1-82AE-A02B-7F25C728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AD7-2116-5A41-8EDE-6BB6E81970E0}" type="datetime1">
              <a:rPr lang="en-US" smtClean="0"/>
              <a:t>8/10/23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66066-61ED-03F7-70E9-95AC1CFC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4C54-D4E8-460B-E801-FE8A8931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719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F4E25-F354-3572-2DCA-751B65054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BD73B-CF98-C5B8-51FD-C0D22E729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DF0CD-404C-8269-A4CD-717DD4ED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AFA-ACA5-D643-AFA2-7E457DD24DF7}" type="datetime1">
              <a:rPr lang="en-US" smtClean="0"/>
              <a:t>8/10/23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38DC-032A-A5E8-2849-DBFE6418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90758-FD94-6611-1BD3-87789B44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0205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9A60-1021-74DB-DEFF-86316B75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E8B4-6EA8-9142-2DDA-9FB15EF9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F3A3B-50D6-240E-E774-494DA922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1D64-0D43-8343-8F3E-0CF7D359B229}" type="datetime1">
              <a:rPr lang="en-US" smtClean="0"/>
              <a:t>8/10/23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2A08B-0CC7-F10B-E78F-AF2410F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F6BB-8244-A97F-1239-07E303F3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9118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D64D-589F-D2A1-5C59-FA836CC0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A9640-1DA7-4890-DE8F-B8971BE4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1E9A3-9B69-CA9C-ACD4-A36A9C1E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A2B9-C19E-4847-96A2-4C98048AC6CB}" type="datetime1">
              <a:rPr lang="en-US" smtClean="0"/>
              <a:t>8/10/23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C51C1-9C8D-D120-9E99-759948C1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5810-E542-DD8F-A3AC-E53B56EB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565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183A-282A-578B-297F-8C7D6974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AC5C-7642-FB92-981C-50838C11D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112EC-0374-5714-99E8-658D462DA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6E5A9-6D34-A5E4-CCD7-3C42D825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34B1-02FE-FD4D-9B2E-AB7942E9D2EE}" type="datetime1">
              <a:rPr lang="en-US" smtClean="0"/>
              <a:t>8/10/23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1E5D1-7E2B-CCF2-536D-8B49A096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D6B72-D72A-4A79-4416-748A8958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186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5130-0AFF-D064-C2A5-C13D993F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1B809-C290-EA5E-AE8C-8F89AFED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0F48F-CE7C-1FCB-C518-E293AA5E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CAAE0-2588-9933-3EAE-1F1301975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BBDCC-D61B-8F1D-71F0-8252B04DB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8FF6E-7A48-5F7B-2BF1-1681DECC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55BE-0370-354B-B7DC-74287DCA0691}" type="datetime1">
              <a:rPr lang="en-US" smtClean="0"/>
              <a:t>8/10/23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F0B16-B5EF-FC72-15ED-248D2C6B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571A8-A1A8-7DC0-62CC-8CF4F950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2872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E344-B093-DB29-B166-3D9482A6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2422A-F9E1-5CFD-302F-F1C237AA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947-CD42-C640-AA68-FF39D56394B9}" type="datetime1">
              <a:rPr lang="en-US" smtClean="0"/>
              <a:t>8/10/23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90A2C-6A67-F602-A591-D6C167D5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B2E6E-08F0-A3D8-5365-6D221E4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7956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1EAF2-157D-BF56-0F39-C77780CB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8767-BFAB-074B-897C-98257EF1C28A}" type="datetime1">
              <a:rPr lang="en-US" smtClean="0"/>
              <a:t>8/10/23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95746-6DDF-2D6C-DF51-00071B62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CF5C7-94F6-8EAC-5C29-8442D0AA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5756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9896-3EBC-8D98-B516-71A79D59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9688-E508-B0DE-FC5B-34360AAF4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800E8-5B0C-6543-C859-538D7C556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2B910-1785-6C42-1420-2918848C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1063-3940-FF48-A04A-958D086D794C}" type="datetime1">
              <a:rPr lang="en-US" smtClean="0"/>
              <a:t>8/10/23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A4E5D-20DD-0AD1-3B64-29A5EF1D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67F50-995B-0C22-E162-07186DAF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141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5109-F1F9-ECD7-52A5-BFD907EE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AB6EF-DC40-5CBD-7DFC-AFE5FF84F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190F6-29A9-541F-AB1D-51FA92E8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349B1-A4CF-97F5-C959-CEB73B17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E3AD-49F2-434D-BD1B-37AEE374DAF5}" type="datetime1">
              <a:rPr lang="en-US" smtClean="0"/>
              <a:t>8/10/23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6335C-D4EB-FA3C-4D8D-C2363341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F20B9-F721-CC60-98F3-CF50F396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3062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D6E51-91AA-0A52-04A2-4EA7C1AC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4FFCB-F5E4-FE49-EF10-E7B74150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18FA-35E5-9FFE-94CF-CC71EF520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6C80-6E0D-374C-9F82-A170BB459CEA}" type="datetime1">
              <a:rPr lang="en-US" smtClean="0"/>
              <a:t>8/10/23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DB13-DC06-EE18-D528-2621428DE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A6789-D110-4C45-398C-13211D2C4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212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FD8B-D060-737F-9B17-ED60EDF16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b="1" dirty="0"/>
              <a:t>Progess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53297-90AB-51B6-ECCD-73826C028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Tsung-Min Pai</a:t>
            </a:r>
          </a:p>
          <a:p>
            <a:r>
              <a:rPr lang="en-TW" dirty="0"/>
              <a:t>2023/8/16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9510A-1B18-3418-691F-67576553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03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27" y="63373"/>
            <a:ext cx="10515600" cy="1325563"/>
          </a:xfrm>
        </p:spPr>
        <p:txBody>
          <a:bodyPr/>
          <a:lstStyle/>
          <a:p>
            <a:r>
              <a:rPr lang="en-TW" b="1" dirty="0"/>
              <a:t>Prerequesite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10</a:t>
            </a:fld>
            <a:endParaRPr lang="en-TW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7D575D-583B-0F85-9C18-73C1B8CBE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" y="1253331"/>
            <a:ext cx="10515600" cy="4351338"/>
          </a:xfrm>
        </p:spPr>
        <p:txBody>
          <a:bodyPr/>
          <a:lstStyle/>
          <a:p>
            <a:r>
              <a:rPr lang="en-TW" dirty="0"/>
              <a:t>Try to find where the problem comes from</a:t>
            </a:r>
          </a:p>
          <a:p>
            <a:pPr lvl="1"/>
            <a:r>
              <a:rPr lang="en-TW" dirty="0"/>
              <a:t>Dataset, Data Format, Model, Training Code… </a:t>
            </a:r>
          </a:p>
          <a:p>
            <a:endParaRPr lang="en-TW" dirty="0"/>
          </a:p>
          <a:p>
            <a:r>
              <a:rPr lang="en-TW" dirty="0"/>
              <a:t>Fix the random seed , initial weight, seqeunce and</a:t>
            </a:r>
            <a:r>
              <a:rPr lang="zh-TW" altLang="en-US" dirty="0"/>
              <a:t> </a:t>
            </a:r>
            <a:r>
              <a:rPr lang="en-TW" dirty="0"/>
              <a:t>learning rate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7852BD-6994-6635-27D1-D4687CF76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610" y="3261075"/>
            <a:ext cx="5224120" cy="17100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B11AD3-D8D7-0BFC-0755-01E70D6D1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602" y="3261075"/>
            <a:ext cx="5217398" cy="8223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07068D-E6E5-EAED-1E94-18CAD13FF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02" y="5468684"/>
            <a:ext cx="7772400" cy="74136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E0CEA3-5B6B-C716-BF86-75D4E30C6B97}"/>
              </a:ext>
            </a:extLst>
          </p:cNvPr>
          <p:cNvCxnSpPr/>
          <p:nvPr/>
        </p:nvCxnSpPr>
        <p:spPr>
          <a:xfrm flipH="1">
            <a:off x="2057400" y="3035618"/>
            <a:ext cx="704088" cy="39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773409-6C7F-96E7-6843-E8DE5F542ADE}"/>
              </a:ext>
            </a:extLst>
          </p:cNvPr>
          <p:cNvCxnSpPr>
            <a:cxnSpLocks/>
          </p:cNvCxnSpPr>
          <p:nvPr/>
        </p:nvCxnSpPr>
        <p:spPr>
          <a:xfrm flipH="1">
            <a:off x="3703320" y="3059134"/>
            <a:ext cx="1194816" cy="80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3A9222-012C-772F-4E0A-0AD52E1712F9}"/>
              </a:ext>
            </a:extLst>
          </p:cNvPr>
          <p:cNvCxnSpPr>
            <a:cxnSpLocks/>
          </p:cNvCxnSpPr>
          <p:nvPr/>
        </p:nvCxnSpPr>
        <p:spPr>
          <a:xfrm flipH="1">
            <a:off x="6438154" y="3059415"/>
            <a:ext cx="133334" cy="274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916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78" y="124438"/>
            <a:ext cx="10515600" cy="1325563"/>
          </a:xfrm>
        </p:spPr>
        <p:txBody>
          <a:bodyPr/>
          <a:lstStyle/>
          <a:p>
            <a:r>
              <a:rPr lang="en-TW" b="1" dirty="0"/>
              <a:t>Modification – Repeat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11</a:t>
            </a:fld>
            <a:endParaRPr lang="en-TW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2663AA-86A2-B3DF-0A1E-214EABECE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262" y="921982"/>
            <a:ext cx="12008952" cy="2287802"/>
          </a:xfrm>
        </p:spPr>
        <p:txBody>
          <a:bodyPr/>
          <a:lstStyle/>
          <a:p>
            <a:pPr marL="457200" lvl="1" indent="0">
              <a:buNone/>
            </a:pPr>
            <a:endParaRPr lang="en-TW" dirty="0"/>
          </a:p>
          <a:p>
            <a:r>
              <a:rPr lang="en-TW" dirty="0"/>
              <a:t>While batch size </a:t>
            </a:r>
            <a:r>
              <a:rPr lang="en-US" altLang="zh-TW" dirty="0"/>
              <a:t>is small or the training data repeat many times:</a:t>
            </a:r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T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D0B91-AD57-50AA-E1C9-B5A1F55CA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60" y="1908946"/>
            <a:ext cx="5554060" cy="1396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287612-2CDC-58AE-DEA2-39E4DDF6653A}"/>
              </a:ext>
            </a:extLst>
          </p:cNvPr>
          <p:cNvSpPr txBox="1"/>
          <p:nvPr/>
        </p:nvSpPr>
        <p:spPr>
          <a:xfrm>
            <a:off x="6178020" y="2986993"/>
            <a:ext cx="2676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/>
              <a:t>(5 A</a:t>
            </a:r>
            <a:r>
              <a:rPr lang="en-US" sz="1400" dirty="0"/>
              <a:t>P</a:t>
            </a:r>
            <a:r>
              <a:rPr lang="en-TW" sz="1400" dirty="0"/>
              <a:t>s x 500 times, batch size = 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47A81B-3F62-0AEE-2EB7-59CAD677BA03}"/>
              </a:ext>
            </a:extLst>
          </p:cNvPr>
          <p:cNvSpPr/>
          <p:nvPr/>
        </p:nvSpPr>
        <p:spPr>
          <a:xfrm>
            <a:off x="623960" y="1908946"/>
            <a:ext cx="5554060" cy="13858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B62CAF-9239-D14F-D8DB-542BFBEA238C}"/>
              </a:ext>
            </a:extLst>
          </p:cNvPr>
          <p:cNvSpPr txBox="1"/>
          <p:nvPr/>
        </p:nvSpPr>
        <p:spPr>
          <a:xfrm>
            <a:off x="6219264" y="2367584"/>
            <a:ext cx="201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ym typeface="Wingdings" pitchFamily="2" charset="2"/>
              </a:rPr>
              <a:t></a:t>
            </a:r>
            <a:r>
              <a:rPr lang="en-TW" dirty="0">
                <a:sym typeface="Wingdings" pitchFamily="2" charset="2"/>
              </a:rPr>
              <a:t> Test Accuracy = 1</a:t>
            </a:r>
            <a:endParaRPr lang="en-TW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ECEDE6-89B7-9CFD-AA3F-80E262357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60" y="3601926"/>
            <a:ext cx="5554060" cy="12592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EDECB7D-0E07-34E3-53C7-BD8BEAB7CEB6}"/>
              </a:ext>
            </a:extLst>
          </p:cNvPr>
          <p:cNvSpPr/>
          <p:nvPr/>
        </p:nvSpPr>
        <p:spPr>
          <a:xfrm>
            <a:off x="623960" y="3644404"/>
            <a:ext cx="5554060" cy="134334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DF0E74-6A44-5EA2-7DFA-2F30823BECF1}"/>
              </a:ext>
            </a:extLst>
          </p:cNvPr>
          <p:cNvSpPr txBox="1"/>
          <p:nvPr/>
        </p:nvSpPr>
        <p:spPr>
          <a:xfrm>
            <a:off x="6219263" y="3995105"/>
            <a:ext cx="3108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ym typeface="Wingdings" pitchFamily="2" charset="2"/>
              </a:rPr>
              <a:t></a:t>
            </a:r>
            <a:r>
              <a:rPr lang="en-TW" dirty="0">
                <a:sym typeface="Wingdings" pitchFamily="2" charset="2"/>
              </a:rPr>
              <a:t> Validation Accuracy = 0.6923</a:t>
            </a:r>
            <a:endParaRPr lang="en-TW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636F1F-EB96-BC00-21E8-1FFADF42BB27}"/>
              </a:ext>
            </a:extLst>
          </p:cNvPr>
          <p:cNvSpPr txBox="1"/>
          <p:nvPr/>
        </p:nvSpPr>
        <p:spPr>
          <a:xfrm>
            <a:off x="6219263" y="4638726"/>
            <a:ext cx="2905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/>
              <a:t>(51 A</a:t>
            </a:r>
            <a:r>
              <a:rPr lang="en-US" sz="1400" dirty="0"/>
              <a:t>P</a:t>
            </a:r>
            <a:r>
              <a:rPr lang="en-TW" sz="1400" dirty="0"/>
              <a:t>s x 20000 times, batch size = 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F904B6-5FE4-E34D-8E84-E08AACD75C17}"/>
              </a:ext>
            </a:extLst>
          </p:cNvPr>
          <p:cNvSpPr txBox="1"/>
          <p:nvPr/>
        </p:nvSpPr>
        <p:spPr>
          <a:xfrm>
            <a:off x="531072" y="5281952"/>
            <a:ext cx="1082272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</a:t>
            </a:r>
            <a:r>
              <a:rPr lang="en-TW" dirty="0">
                <a:sym typeface="Wingdings" pitchFamily="2" charset="2"/>
              </a:rPr>
              <a:t>poch is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>
                <a:sym typeface="Wingdings" pitchFamily="2" charset="2"/>
              </a:rPr>
              <a:t>Training data appear in validation and testing data </a:t>
            </a:r>
            <a:r>
              <a:rPr lang="en-TW" sz="1400" dirty="0">
                <a:sym typeface="Wingdings" pitchFamily="2" charset="2"/>
              </a:rPr>
              <a:t></a:t>
            </a:r>
            <a:r>
              <a:rPr lang="en-TW" dirty="0">
                <a:sym typeface="Wingdings" pitchFamily="2" charset="2"/>
              </a:rPr>
              <a:t> check the capability of derectly reme</a:t>
            </a:r>
            <a:r>
              <a:rPr lang="en-US" dirty="0">
                <a:sym typeface="Wingdings" pitchFamily="2" charset="2"/>
              </a:rPr>
              <a:t>m</a:t>
            </a:r>
            <a:r>
              <a:rPr lang="en-TW" dirty="0">
                <a:sym typeface="Wingdings" pitchFamily="2" charset="2"/>
              </a:rPr>
              <a:t>bering the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>
                <a:sym typeface="Wingdings" pitchFamily="2" charset="2"/>
              </a:rPr>
              <a:t>Data probably is not </a:t>
            </a:r>
            <a:r>
              <a:rPr lang="en-US" dirty="0" err="1">
                <a:sym typeface="Wingdings" pitchFamily="2" charset="2"/>
              </a:rPr>
              <a:t>th</a:t>
            </a:r>
            <a:r>
              <a:rPr lang="en-TW" dirty="0">
                <a:sym typeface="Wingdings" pitchFamily="2" charset="2"/>
              </a:rPr>
              <a:t>e problem causing the bad performance</a:t>
            </a:r>
            <a:endParaRPr lang="en-TW" sz="1400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TW" sz="1400" dirty="0">
                <a:sym typeface="Wingdings" pitchFamily="2" charset="2"/>
              </a:rPr>
              <a:t>suspected that maybe some A</a:t>
            </a:r>
            <a:r>
              <a:rPr lang="en-US" sz="1400" dirty="0">
                <a:sym typeface="Wingdings" pitchFamily="2" charset="2"/>
              </a:rPr>
              <a:t>P</a:t>
            </a:r>
            <a:r>
              <a:rPr lang="en-TW" sz="1400" dirty="0">
                <a:sym typeface="Wingdings" pitchFamily="2" charset="2"/>
              </a:rPr>
              <a:t>s’ embedding is far away from others</a:t>
            </a:r>
            <a:endParaRPr lang="en-TW" sz="1400" dirty="0"/>
          </a:p>
        </p:txBody>
      </p:sp>
    </p:spTree>
    <p:extLst>
      <p:ext uri="{BB962C8B-B14F-4D97-AF65-F5344CB8AC3E}">
        <p14:creationId xmlns:p14="http://schemas.microsoft.com/office/powerpoint/2010/main" val="3556924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19" y="70553"/>
            <a:ext cx="10515600" cy="1325563"/>
          </a:xfrm>
        </p:spPr>
        <p:txBody>
          <a:bodyPr/>
          <a:lstStyle/>
          <a:p>
            <a:r>
              <a:rPr lang="en-TW" b="1" dirty="0"/>
              <a:t>Modification –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12</a:t>
            </a:fld>
            <a:endParaRPr lang="en-TW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AA29D6-25ED-BA78-19EC-E26FE954A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6790" y="1175279"/>
            <a:ext cx="9992229" cy="4894361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BB050DB-9472-E774-271E-E56D7E10304B}"/>
              </a:ext>
            </a:extLst>
          </p:cNvPr>
          <p:cNvSpPr/>
          <p:nvPr/>
        </p:nvSpPr>
        <p:spPr>
          <a:xfrm>
            <a:off x="1289687" y="4451153"/>
            <a:ext cx="2350980" cy="38331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120271-B6CC-57FE-DD9F-7749131A1466}"/>
              </a:ext>
            </a:extLst>
          </p:cNvPr>
          <p:cNvSpPr/>
          <p:nvPr/>
        </p:nvSpPr>
        <p:spPr>
          <a:xfrm>
            <a:off x="6335820" y="1871133"/>
            <a:ext cx="1089447" cy="19473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92C6F8-A15B-6347-05FD-4A0250362E5C}"/>
              </a:ext>
            </a:extLst>
          </p:cNvPr>
          <p:cNvSpPr/>
          <p:nvPr/>
        </p:nvSpPr>
        <p:spPr>
          <a:xfrm>
            <a:off x="5065820" y="2065867"/>
            <a:ext cx="1089447" cy="19473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D11D3-CCBC-F5A7-8B6E-51E28AF543E8}"/>
              </a:ext>
            </a:extLst>
          </p:cNvPr>
          <p:cNvSpPr txBox="1"/>
          <p:nvPr/>
        </p:nvSpPr>
        <p:spPr>
          <a:xfrm>
            <a:off x="736790" y="6133229"/>
            <a:ext cx="85313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Performance is worse then model 1 with t</a:t>
            </a:r>
            <a:r>
              <a:rPr lang="en-US" dirty="0"/>
              <a:t>he</a:t>
            </a:r>
            <a:r>
              <a:rPr lang="en-TW" dirty="0"/>
              <a:t> same dataset, repeat time and batch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TW" sz="1600" dirty="0"/>
              <a:t>Maybe need more training steps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123162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19" y="70553"/>
            <a:ext cx="10515600" cy="1325563"/>
          </a:xfrm>
        </p:spPr>
        <p:txBody>
          <a:bodyPr/>
          <a:lstStyle/>
          <a:p>
            <a:r>
              <a:rPr lang="en-TW" b="1" dirty="0"/>
              <a:t>Modification – Data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13</a:t>
            </a:fld>
            <a:endParaRPr lang="en-TW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2663AA-86A2-B3DF-0A1E-214EABECE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38" y="1396116"/>
            <a:ext cx="11237324" cy="4351338"/>
          </a:xfrm>
        </p:spPr>
        <p:txBody>
          <a:bodyPr/>
          <a:lstStyle/>
          <a:p>
            <a:r>
              <a:rPr lang="en-TW" dirty="0"/>
              <a:t>Use the new format:</a:t>
            </a:r>
          </a:p>
          <a:p>
            <a:pPr lvl="1"/>
            <a:r>
              <a:rPr lang="en-TW" sz="2000" dirty="0"/>
              <a:t>training data do not appear in the validation and testing data</a:t>
            </a:r>
          </a:p>
          <a:p>
            <a:pPr lvl="1"/>
            <a:r>
              <a:rPr lang="en-US" sz="2000" dirty="0"/>
              <a:t>V</a:t>
            </a:r>
            <a:r>
              <a:rPr lang="en-TW" sz="2000" dirty="0"/>
              <a:t>alidation and testing data are triplets not in the training graph</a:t>
            </a:r>
            <a:r>
              <a:rPr lang="en-TW" sz="1600" dirty="0"/>
              <a:t> </a:t>
            </a:r>
            <a:r>
              <a:rPr lang="en-TW" sz="1600" dirty="0">
                <a:sym typeface="Wingdings" pitchFamily="2" charset="2"/>
              </a:rPr>
              <a:t> </a:t>
            </a:r>
            <a:r>
              <a:rPr lang="en-TW" sz="2000" dirty="0">
                <a:sym typeface="Wingdings" pitchFamily="2" charset="2"/>
              </a:rPr>
              <a:t>extract from the original graph</a:t>
            </a:r>
            <a:endParaRPr lang="en-TW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290485-79E8-9F9B-8566-2F2A9DC727D1}"/>
              </a:ext>
            </a:extLst>
          </p:cNvPr>
          <p:cNvSpPr txBox="1"/>
          <p:nvPr/>
        </p:nvSpPr>
        <p:spPr>
          <a:xfrm>
            <a:off x="9648135" y="6079351"/>
            <a:ext cx="2689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1200" dirty="0"/>
              <a:t>(23 A</a:t>
            </a:r>
            <a:r>
              <a:rPr lang="en-US" sz="1200" dirty="0"/>
              <a:t>P</a:t>
            </a:r>
            <a:r>
              <a:rPr lang="en-TW" sz="1200" dirty="0"/>
              <a:t>s x 5000 times, batch size = 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5024BD-A129-A6DA-24B7-016DCE98C1D4}"/>
              </a:ext>
            </a:extLst>
          </p:cNvPr>
          <p:cNvSpPr/>
          <p:nvPr/>
        </p:nvSpPr>
        <p:spPr>
          <a:xfrm>
            <a:off x="1131328" y="5032524"/>
            <a:ext cx="8287990" cy="13867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D1B81E-F1FF-C8A1-90F4-900A801BE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062" y="2837557"/>
            <a:ext cx="7772400" cy="184339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59371D0-682C-ADC7-A225-3FFF9B74C0AF}"/>
              </a:ext>
            </a:extLst>
          </p:cNvPr>
          <p:cNvSpPr/>
          <p:nvPr/>
        </p:nvSpPr>
        <p:spPr>
          <a:xfrm>
            <a:off x="1131329" y="2834288"/>
            <a:ext cx="7840134" cy="18466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051D66-CDA4-5332-68E4-9952DE951A3E}"/>
              </a:ext>
            </a:extLst>
          </p:cNvPr>
          <p:cNvSpPr txBox="1"/>
          <p:nvPr/>
        </p:nvSpPr>
        <p:spPr>
          <a:xfrm>
            <a:off x="9025059" y="4425474"/>
            <a:ext cx="2689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1200" dirty="0"/>
              <a:t>(23 A</a:t>
            </a:r>
            <a:r>
              <a:rPr lang="en-US" sz="1200" dirty="0"/>
              <a:t>P</a:t>
            </a:r>
            <a:r>
              <a:rPr lang="en-TW" sz="1200" dirty="0"/>
              <a:t>s x 5000 times, batch size = 4)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4697E5-5225-7D37-F94C-5FCA60B15E96}"/>
              </a:ext>
            </a:extLst>
          </p:cNvPr>
          <p:cNvSpPr/>
          <p:nvPr/>
        </p:nvSpPr>
        <p:spPr>
          <a:xfrm>
            <a:off x="5123329" y="5426026"/>
            <a:ext cx="1667436" cy="151517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65034B-2707-5E8F-7A57-D0745FE05504}"/>
              </a:ext>
            </a:extLst>
          </p:cNvPr>
          <p:cNvSpPr/>
          <p:nvPr/>
        </p:nvSpPr>
        <p:spPr>
          <a:xfrm>
            <a:off x="5168153" y="5743158"/>
            <a:ext cx="1667436" cy="151517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E12632-C9F6-7880-C9C6-88A4161BA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309" y="5054043"/>
            <a:ext cx="8219009" cy="13023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6E8172-3182-B316-BBBB-4466BB718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328" y="3644350"/>
            <a:ext cx="8287990" cy="131360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2F2E9753-1B99-8FAA-F0FB-0F226EB91725}"/>
              </a:ext>
            </a:extLst>
          </p:cNvPr>
          <p:cNvSpPr/>
          <p:nvPr/>
        </p:nvSpPr>
        <p:spPr>
          <a:xfrm>
            <a:off x="5123329" y="5358147"/>
            <a:ext cx="1393360" cy="20747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749FE-CCB9-15B7-5076-4187B1176468}"/>
              </a:ext>
            </a:extLst>
          </p:cNvPr>
          <p:cNvSpPr/>
          <p:nvPr/>
        </p:nvSpPr>
        <p:spPr>
          <a:xfrm>
            <a:off x="5260367" y="5685528"/>
            <a:ext cx="1393360" cy="20747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FFBE09-569B-61EE-F05C-B935D7A74802}"/>
              </a:ext>
            </a:extLst>
          </p:cNvPr>
          <p:cNvSpPr/>
          <p:nvPr/>
        </p:nvSpPr>
        <p:spPr>
          <a:xfrm>
            <a:off x="5069453" y="3970860"/>
            <a:ext cx="1584273" cy="17990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7D455A6-F042-F09A-8D2A-766B8B008437}"/>
              </a:ext>
            </a:extLst>
          </p:cNvPr>
          <p:cNvSpPr/>
          <p:nvPr/>
        </p:nvSpPr>
        <p:spPr>
          <a:xfrm>
            <a:off x="5123329" y="4316380"/>
            <a:ext cx="1530397" cy="147617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6B02C67F-A3E4-B992-BACB-03D48C21E9E5}"/>
              </a:ext>
            </a:extLst>
          </p:cNvPr>
          <p:cNvSpPr/>
          <p:nvPr/>
        </p:nvSpPr>
        <p:spPr>
          <a:xfrm>
            <a:off x="5625389" y="4543339"/>
            <a:ext cx="470611" cy="735466"/>
          </a:xfrm>
          <a:prstGeom prst="up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44621-4B66-B96C-1FC7-E0599EFFCFBC}"/>
              </a:ext>
            </a:extLst>
          </p:cNvPr>
          <p:cNvSpPr/>
          <p:nvPr/>
        </p:nvSpPr>
        <p:spPr>
          <a:xfrm>
            <a:off x="1131326" y="3640640"/>
            <a:ext cx="8287989" cy="13237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456304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19" y="70553"/>
            <a:ext cx="10515600" cy="1325563"/>
          </a:xfrm>
        </p:spPr>
        <p:txBody>
          <a:bodyPr/>
          <a:lstStyle/>
          <a:p>
            <a:r>
              <a:rPr lang="en-TW" b="1" dirty="0"/>
              <a:t>Modification – Data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14</a:t>
            </a:fld>
            <a:endParaRPr lang="en-TW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2663AA-86A2-B3DF-0A1E-214EABECE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38" y="1396116"/>
            <a:ext cx="10515600" cy="4351338"/>
          </a:xfrm>
        </p:spPr>
        <p:txBody>
          <a:bodyPr/>
          <a:lstStyle/>
          <a:p>
            <a:r>
              <a:rPr lang="en-TW" dirty="0"/>
              <a:t>With new version(triplet) of dataset</a:t>
            </a:r>
          </a:p>
          <a:p>
            <a:pPr lvl="1"/>
            <a:r>
              <a:rPr lang="en-TW" dirty="0"/>
              <a:t>But training data would be in the validation and testing data</a:t>
            </a:r>
          </a:p>
          <a:p>
            <a:pPr lvl="1"/>
            <a:r>
              <a:rPr lang="en-TW" dirty="0"/>
              <a:t>Not shuffle but the predction of validation is different</a:t>
            </a:r>
          </a:p>
          <a:p>
            <a:pPr lvl="1"/>
            <a:r>
              <a:rPr lang="en-TW" dirty="0"/>
              <a:t>Training accuracy slowly increase </a:t>
            </a:r>
            <a:r>
              <a:rPr lang="en-TW" sz="2000" dirty="0">
                <a:sym typeface="Wingdings" pitchFamily="2" charset="2"/>
              </a:rPr>
              <a:t></a:t>
            </a:r>
            <a:r>
              <a:rPr lang="en-TW" dirty="0">
                <a:sym typeface="Wingdings" pitchFamily="2" charset="2"/>
              </a:rPr>
              <a:t> 6h, from 0.05 to 0.13</a:t>
            </a:r>
            <a:endParaRPr lang="en-TW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26A8B9-AB0C-B4FA-C2C6-EB3CF430E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062" y="3331054"/>
            <a:ext cx="5562600" cy="1155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8537C3-129C-2EE2-A3AA-AE00CE57E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062" y="4731989"/>
            <a:ext cx="5562600" cy="10972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E11E9A-1F5B-B45C-0350-BDE1D10ABE63}"/>
              </a:ext>
            </a:extLst>
          </p:cNvPr>
          <p:cNvSpPr txBox="1"/>
          <p:nvPr/>
        </p:nvSpPr>
        <p:spPr>
          <a:xfrm>
            <a:off x="6761662" y="4197926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TW" sz="1400" dirty="0"/>
              <a:t>poch 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A8297-9831-44E2-061E-8C731AA33138}"/>
              </a:ext>
            </a:extLst>
          </p:cNvPr>
          <p:cNvSpPr txBox="1"/>
          <p:nvPr/>
        </p:nvSpPr>
        <p:spPr>
          <a:xfrm>
            <a:off x="6761662" y="5553325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TW" sz="1400" dirty="0"/>
              <a:t>poch 32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9AF4B7-C807-62DF-5C62-F1AE4D1D9A7B}"/>
              </a:ext>
            </a:extLst>
          </p:cNvPr>
          <p:cNvSpPr txBox="1"/>
          <p:nvPr/>
        </p:nvSpPr>
        <p:spPr>
          <a:xfrm>
            <a:off x="6761662" y="3602592"/>
            <a:ext cx="258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ym typeface="Wingdings" pitchFamily="2" charset="2"/>
              </a:rPr>
              <a:t></a:t>
            </a:r>
            <a:r>
              <a:rPr lang="en-TW" dirty="0">
                <a:sym typeface="Wingdings" pitchFamily="2" charset="2"/>
              </a:rPr>
              <a:t> Validation Accuracy = 0</a:t>
            </a:r>
            <a:endParaRPr lang="en-TW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1AA6A9-6C8B-1DA9-0321-41CF25BAB8F5}"/>
              </a:ext>
            </a:extLst>
          </p:cNvPr>
          <p:cNvSpPr txBox="1"/>
          <p:nvPr/>
        </p:nvSpPr>
        <p:spPr>
          <a:xfrm>
            <a:off x="6761662" y="5019546"/>
            <a:ext cx="258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ym typeface="Wingdings" pitchFamily="2" charset="2"/>
              </a:rPr>
              <a:t></a:t>
            </a:r>
            <a:r>
              <a:rPr lang="en-TW" dirty="0">
                <a:sym typeface="Wingdings" pitchFamily="2" charset="2"/>
              </a:rPr>
              <a:t> Validation Accuracy = 0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030707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29300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97907"/>
            <a:ext cx="10515600" cy="1325563"/>
          </a:xfrm>
        </p:spPr>
        <p:txBody>
          <a:bodyPr/>
          <a:lstStyle/>
          <a:p>
            <a:r>
              <a:rPr lang="en-TW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78" y="1608814"/>
            <a:ext cx="10800644" cy="48328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GNN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Figure out the reason causing the currently bad performance on both GCN, GAT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Read some paper about these GNN models in classification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Try the </a:t>
            </a:r>
            <a:r>
              <a:rPr lang="en-TW" b="1" dirty="0"/>
              <a:t>GraphSAGE</a:t>
            </a:r>
          </a:p>
          <a:p>
            <a:pPr lvl="1">
              <a:lnSpc>
                <a:spcPct val="110000"/>
              </a:lnSpc>
            </a:pPr>
            <a:endParaRPr lang="en-TW" b="1" dirty="0"/>
          </a:p>
          <a:p>
            <a:pPr>
              <a:lnSpc>
                <a:spcPct val="110000"/>
              </a:lnSpc>
            </a:pPr>
            <a:r>
              <a:rPr lang="en-TW" b="1" dirty="0"/>
              <a:t>Graphormer </a:t>
            </a:r>
            <a:r>
              <a:rPr lang="en-TW" dirty="0"/>
              <a:t>(if available)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Write the trainer (training part) </a:t>
            </a:r>
          </a:p>
          <a:p>
            <a:pPr>
              <a:lnSpc>
                <a:spcPct val="110000"/>
              </a:lnSpc>
            </a:pPr>
            <a:endParaRPr lang="en-TW" dirty="0"/>
          </a:p>
          <a:p>
            <a:pPr>
              <a:lnSpc>
                <a:spcPct val="110000"/>
              </a:lnSpc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1199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17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4970"/>
            <a:ext cx="9144000" cy="2387600"/>
          </a:xfrm>
        </p:spPr>
        <p:txBody>
          <a:bodyPr/>
          <a:lstStyle/>
          <a:p>
            <a:r>
              <a:rPr lang="en-TW" b="1" dirty="0"/>
              <a:t>Thanks!!</a:t>
            </a:r>
          </a:p>
        </p:txBody>
      </p:sp>
    </p:spTree>
    <p:extLst>
      <p:ext uri="{BB962C8B-B14F-4D97-AF65-F5344CB8AC3E}">
        <p14:creationId xmlns:p14="http://schemas.microsoft.com/office/powerpoint/2010/main" val="287201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492465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Graph Convolutional Network - GCN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78796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68" y="89416"/>
            <a:ext cx="10515600" cy="1325563"/>
          </a:xfrm>
        </p:spPr>
        <p:txBody>
          <a:bodyPr/>
          <a:lstStyle/>
          <a:p>
            <a:r>
              <a:rPr lang="en-TW" b="1" dirty="0"/>
              <a:t>Graph Convolutional Network - GCN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19</a:t>
            </a:fld>
            <a:endParaRPr lang="en-TW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075D65-603F-E7BD-FF0A-E28275FB4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8717" r="-802"/>
          <a:stretch/>
        </p:blipFill>
        <p:spPr>
          <a:xfrm>
            <a:off x="6390975" y="2904613"/>
            <a:ext cx="4642785" cy="181284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D493DF-B104-2035-8CD7-9859B3500D0C}"/>
              </a:ext>
            </a:extLst>
          </p:cNvPr>
          <p:cNvSpPr txBox="1"/>
          <p:nvPr/>
        </p:nvSpPr>
        <p:spPr>
          <a:xfrm>
            <a:off x="709757" y="137775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Model: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1A12C0-2602-E5B4-8576-C720FB9E8447}"/>
              </a:ext>
            </a:extLst>
          </p:cNvPr>
          <p:cNvSpPr txBox="1"/>
          <p:nvPr/>
        </p:nvSpPr>
        <p:spPr>
          <a:xfrm>
            <a:off x="6283399" y="1342175"/>
            <a:ext cx="82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Result: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D95ADF-1DB1-CF1A-7B38-B4DED6AA3FE2}"/>
              </a:ext>
            </a:extLst>
          </p:cNvPr>
          <p:cNvSpPr txBox="1"/>
          <p:nvPr/>
        </p:nvSpPr>
        <p:spPr>
          <a:xfrm>
            <a:off x="787680" y="4481862"/>
            <a:ext cx="3646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Use the </a:t>
            </a:r>
            <a:r>
              <a:rPr lang="en-TW" b="1" dirty="0"/>
              <a:t>old</a:t>
            </a:r>
            <a:r>
              <a:rPr lang="en-TW" dirty="0"/>
              <a:t> verison of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Use </a:t>
            </a:r>
            <a:r>
              <a:rPr lang="en-TW" b="1" dirty="0"/>
              <a:t>DGL</a:t>
            </a:r>
            <a:r>
              <a:rPr lang="en-TW" dirty="0"/>
              <a:t> to be our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DGL d</a:t>
            </a:r>
            <a:r>
              <a:rPr lang="en-TW" dirty="0"/>
              <a:t>ata format: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57EE74-8DFB-BD2B-AEEC-4E638001D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80" y="1828699"/>
            <a:ext cx="5340360" cy="2578105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3C01F5AC-DBC1-6FBD-403E-69E9F481E06E}"/>
              </a:ext>
            </a:extLst>
          </p:cNvPr>
          <p:cNvSpPr/>
          <p:nvPr/>
        </p:nvSpPr>
        <p:spPr>
          <a:xfrm>
            <a:off x="1379032" y="2208928"/>
            <a:ext cx="2756647" cy="219327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D69830F-596E-1291-E501-39B14D8B0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919" y="5435622"/>
            <a:ext cx="9670835" cy="12201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0806CC1-35A7-5B5B-031D-6D78F04D5AEF}"/>
              </a:ext>
            </a:extLst>
          </p:cNvPr>
          <p:cNvSpPr txBox="1"/>
          <p:nvPr/>
        </p:nvSpPr>
        <p:spPr>
          <a:xfrm>
            <a:off x="6390975" y="4710462"/>
            <a:ext cx="508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GAT applied on the old data has the similar result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0EAF99B-3460-2F10-E1F6-BF9E8D3FE5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974" y="1763376"/>
            <a:ext cx="4642785" cy="1089368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C6C6D121-95AE-DC20-F0B8-386109DBACAE}"/>
              </a:ext>
            </a:extLst>
          </p:cNvPr>
          <p:cNvSpPr/>
          <p:nvPr/>
        </p:nvSpPr>
        <p:spPr>
          <a:xfrm>
            <a:off x="6390974" y="2318591"/>
            <a:ext cx="607234" cy="98544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27286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136525"/>
            <a:ext cx="10515600" cy="1325563"/>
          </a:xfrm>
        </p:spPr>
        <p:txBody>
          <a:bodyPr/>
          <a:lstStyle/>
          <a:p>
            <a:r>
              <a:rPr lang="en-TW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F4C-A696-D3C3-AB2B-F5D8B595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332" y="1326198"/>
            <a:ext cx="10689336" cy="50301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GNN - </a:t>
            </a:r>
            <a:r>
              <a:rPr lang="en-TW" dirty="0"/>
              <a:t>Graph Attention Network 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D</a:t>
            </a:r>
            <a:r>
              <a:rPr lang="en-US" dirty="0"/>
              <a:t>a</a:t>
            </a:r>
            <a:r>
              <a:rPr lang="en-TW" dirty="0"/>
              <a:t>taset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Observation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Modification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R</a:t>
            </a:r>
            <a:r>
              <a:rPr lang="en-TW" dirty="0"/>
              <a:t>epeat time</a:t>
            </a:r>
          </a:p>
          <a:p>
            <a:pPr lvl="2">
              <a:lnSpc>
                <a:spcPct val="110000"/>
              </a:lnSpc>
            </a:pPr>
            <a:r>
              <a:rPr lang="en-TW" dirty="0"/>
              <a:t>Model </a:t>
            </a:r>
          </a:p>
          <a:p>
            <a:pPr lvl="2">
              <a:lnSpc>
                <a:spcPct val="110000"/>
              </a:lnSpc>
            </a:pPr>
            <a:r>
              <a:rPr lang="en-TW" dirty="0"/>
              <a:t>Data Format</a:t>
            </a:r>
          </a:p>
          <a:p>
            <a:pPr>
              <a:lnSpc>
                <a:spcPct val="110000"/>
              </a:lnSpc>
            </a:pPr>
            <a:endParaRPr lang="en-TW" b="1" dirty="0"/>
          </a:p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  <a:p>
            <a:pPr>
              <a:lnSpc>
                <a:spcPct val="110000"/>
              </a:lnSpc>
            </a:pPr>
            <a:endParaRPr lang="en-TW" dirty="0"/>
          </a:p>
          <a:p>
            <a:pPr>
              <a:lnSpc>
                <a:spcPct val="110000"/>
              </a:lnSpc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8948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TRAM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2171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TW" b="1" dirty="0"/>
              <a:t>Automation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0A74B-6281-327F-44E6-1E41A778A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302" y="4396671"/>
                <a:ext cx="10343911" cy="2142241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TW" sz="2800" dirty="0"/>
                  <a:t>Successfully </a:t>
                </a:r>
                <a:r>
                  <a:rPr lang="en-TW" sz="2800" b="1" dirty="0"/>
                  <a:t>upload</a:t>
                </a:r>
                <a:r>
                  <a:rPr lang="en-TW" sz="2800" dirty="0"/>
                  <a:t> the pdf files</a:t>
                </a:r>
              </a:p>
              <a:p>
                <a:pPr lvl="1"/>
                <a:r>
                  <a:rPr lang="en-TW" sz="2800" dirty="0"/>
                  <a:t>Successfully </a:t>
                </a:r>
                <a:r>
                  <a:rPr lang="en-US" sz="2800" b="1" dirty="0"/>
                  <a:t>export</a:t>
                </a:r>
                <a:r>
                  <a:rPr lang="en-US" sz="2800" dirty="0"/>
                  <a:t> the pdf files</a:t>
                </a:r>
              </a:p>
              <a:p>
                <a:pPr lvl="2"/>
                <a:r>
                  <a:rPr lang="en-US" dirty="0"/>
                  <a:t>Click 3 times and then scroll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of the window size</a:t>
                </a:r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0A74B-6281-327F-44E6-1E41A778A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302" y="4396671"/>
                <a:ext cx="10343911" cy="2142241"/>
              </a:xfrm>
              <a:blipFill>
                <a:blip r:embed="rId3"/>
                <a:stretch>
                  <a:fillRect t="-529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21</a:t>
            </a:fld>
            <a:endParaRPr lang="en-TW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746E4E-632E-7157-26B3-2160A0BCE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255877"/>
            <a:ext cx="9898117" cy="3025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BC6975-B6D6-3E69-C959-BBFFABE9B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463" y="5829222"/>
            <a:ext cx="6283206" cy="75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58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22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64676" y="-328064"/>
            <a:ext cx="9144000" cy="2387600"/>
          </a:xfrm>
        </p:spPr>
        <p:txBody>
          <a:bodyPr/>
          <a:lstStyle/>
          <a:p>
            <a:r>
              <a:rPr lang="en-TW" b="1" dirty="0"/>
              <a:t>Appendix</a:t>
            </a:r>
            <a:br>
              <a:rPr lang="en-TW" dirty="0"/>
            </a:br>
            <a:endParaRPr lang="en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8B9031-7499-0304-FF13-6304A170C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72" y="1432254"/>
            <a:ext cx="76962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20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GNN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17249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22" y="42396"/>
            <a:ext cx="10515600" cy="1325563"/>
          </a:xfrm>
        </p:spPr>
        <p:txBody>
          <a:bodyPr/>
          <a:lstStyle/>
          <a:p>
            <a:r>
              <a:rPr lang="en-TW" b="1" dirty="0"/>
              <a:t>Data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4</a:t>
            </a:fld>
            <a:endParaRPr lang="en-TW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AF80F-C3B6-B3B2-0641-CE0120C7D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" y="1309359"/>
            <a:ext cx="10515600" cy="4351338"/>
          </a:xfrm>
        </p:spPr>
        <p:txBody>
          <a:bodyPr/>
          <a:lstStyle/>
          <a:p>
            <a:r>
              <a:rPr lang="en-TW" dirty="0"/>
              <a:t>Old Version:</a:t>
            </a:r>
          </a:p>
          <a:p>
            <a:endParaRPr lang="en-TW" dirty="0"/>
          </a:p>
          <a:p>
            <a:endParaRPr lang="en-TW" dirty="0"/>
          </a:p>
          <a:p>
            <a:endParaRPr lang="en-TW" dirty="0"/>
          </a:p>
          <a:p>
            <a:endParaRPr lang="en-TW" dirty="0"/>
          </a:p>
          <a:p>
            <a:endParaRPr lang="en-TW" dirty="0"/>
          </a:p>
          <a:p>
            <a:r>
              <a:rPr lang="en-TW" dirty="0"/>
              <a:t>New Version: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8D2A5C-B586-4B4F-FFBA-BBDD65CA3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34200"/>
            <a:ext cx="11165546" cy="11550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B2616A-C3BA-5F1B-6353-7641BB607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89256"/>
            <a:ext cx="11165546" cy="6269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65A19A-E5F2-E1A4-B1D4-9E1E05C8655C}"/>
              </a:ext>
            </a:extLst>
          </p:cNvPr>
          <p:cNvSpPr txBox="1"/>
          <p:nvPr/>
        </p:nvSpPr>
        <p:spPr>
          <a:xfrm>
            <a:off x="838200" y="3560703"/>
            <a:ext cx="703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TW" dirty="0"/>
              <a:t>rain, Validation, Test all in this format </a:t>
            </a:r>
            <a:r>
              <a:rPr lang="en-TW" sz="1400" dirty="0">
                <a:sym typeface="Wingdings" pitchFamily="2" charset="2"/>
              </a:rPr>
              <a:t></a:t>
            </a:r>
            <a:r>
              <a:rPr lang="en-TW" dirty="0">
                <a:sym typeface="Wingdings" pitchFamily="2" charset="2"/>
              </a:rPr>
              <a:t> graph</a:t>
            </a:r>
            <a:endParaRPr lang="en-TW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492CA4-04E4-2058-4E63-3843181A8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892762"/>
            <a:ext cx="11165546" cy="7679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B5E43A-E2BD-0BD5-0315-175A61F92C2F}"/>
              </a:ext>
            </a:extLst>
          </p:cNvPr>
          <p:cNvSpPr txBox="1"/>
          <p:nvPr/>
        </p:nvSpPr>
        <p:spPr>
          <a:xfrm>
            <a:off x="838200" y="5748899"/>
            <a:ext cx="7626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TW" dirty="0"/>
              <a:t>Validation, Test in this format(triplet </a:t>
            </a:r>
            <a:r>
              <a:rPr lang="en-TW" sz="1400" dirty="0">
                <a:sym typeface="Wingdings" pitchFamily="2" charset="2"/>
              </a:rPr>
              <a:t></a:t>
            </a:r>
            <a:r>
              <a:rPr lang="en-TW" dirty="0">
                <a:sym typeface="Wingdings" pitchFamily="2" charset="2"/>
              </a:rPr>
              <a:t> </a:t>
            </a:r>
            <a:r>
              <a:rPr lang="en-TW" dirty="0"/>
              <a:t>subgraph)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TW" dirty="0"/>
              <a:t>Triplets woud not repeat</a:t>
            </a:r>
          </a:p>
        </p:txBody>
      </p:sp>
    </p:spTree>
    <p:extLst>
      <p:ext uri="{BB962C8B-B14F-4D97-AF65-F5344CB8AC3E}">
        <p14:creationId xmlns:p14="http://schemas.microsoft.com/office/powerpoint/2010/main" val="3476769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19" y="70553"/>
            <a:ext cx="10515600" cy="1325563"/>
          </a:xfrm>
        </p:spPr>
        <p:txBody>
          <a:bodyPr/>
          <a:lstStyle/>
          <a:p>
            <a:r>
              <a:rPr lang="en-TW" b="1" dirty="0"/>
              <a:t>Data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5</a:t>
            </a:fld>
            <a:endParaRPr lang="en-TW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AF80F-C3B6-B3B2-0641-CE0120C7D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13" y="1253331"/>
            <a:ext cx="10260106" cy="683045"/>
          </a:xfrm>
        </p:spPr>
        <p:txBody>
          <a:bodyPr/>
          <a:lstStyle/>
          <a:p>
            <a:r>
              <a:rPr lang="en-TW" dirty="0"/>
              <a:t>Original data format:</a:t>
            </a:r>
          </a:p>
          <a:p>
            <a:pPr marL="0" indent="0">
              <a:buNone/>
            </a:pPr>
            <a:endParaRPr lang="en-TW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8D2A5C-B586-4B4F-FFBA-BBDD65CA3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20" y="1771957"/>
            <a:ext cx="11165546" cy="1155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474512-C61D-47D4-AE20-A16BE72BD29E}"/>
              </a:ext>
            </a:extLst>
          </p:cNvPr>
          <p:cNvSpPr txBox="1"/>
          <p:nvPr/>
        </p:nvSpPr>
        <p:spPr>
          <a:xfrm>
            <a:off x="797183" y="3119154"/>
            <a:ext cx="9348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Map the </a:t>
            </a:r>
            <a:r>
              <a:rPr lang="en-US" sz="2400" b="1" dirty="0"/>
              <a:t>n</a:t>
            </a:r>
            <a:r>
              <a:rPr lang="en-TW" sz="2400" b="1" dirty="0"/>
              <a:t>ode_feat </a:t>
            </a:r>
            <a:r>
              <a:rPr lang="en-TW" sz="2400" dirty="0"/>
              <a:t>to its </a:t>
            </a:r>
            <a:r>
              <a:rPr lang="en-TW" sz="2400" b="1" dirty="0"/>
              <a:t>embedding</a:t>
            </a:r>
            <a:r>
              <a:rPr lang="en-TW" sz="2400" dirty="0"/>
              <a:t> based on the </a:t>
            </a:r>
            <a:r>
              <a:rPr lang="en-US" sz="2400" b="1" dirty="0"/>
              <a:t>transR_50.vec.json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node id correspond to a vector of </a:t>
            </a:r>
            <a:r>
              <a:rPr lang="en-US" sz="2400" b="1" dirty="0">
                <a:sym typeface="Wingdings" pitchFamily="2" charset="2"/>
              </a:rPr>
              <a:t>50-dim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have the maps recording the:</a:t>
            </a:r>
          </a:p>
          <a:p>
            <a:pPr marL="914400" lvl="1" indent="-457200">
              <a:buAutoNum type="arabicPeriod"/>
            </a:pPr>
            <a:r>
              <a:rPr lang="en-US" b="1" dirty="0"/>
              <a:t>label</a:t>
            </a:r>
            <a:r>
              <a:rPr lang="en-US" dirty="0"/>
              <a:t> to original </a:t>
            </a:r>
            <a:r>
              <a:rPr lang="en-US" b="1" dirty="0"/>
              <a:t>name</a:t>
            </a:r>
            <a:r>
              <a:rPr lang="en-US" dirty="0"/>
              <a:t> of AP</a:t>
            </a:r>
          </a:p>
          <a:p>
            <a:pPr marL="914400" lvl="1" indent="-457200">
              <a:buAutoNum type="arabicPeriod"/>
            </a:pPr>
            <a:r>
              <a:rPr lang="en-US" b="1" dirty="0"/>
              <a:t>Real node</a:t>
            </a:r>
            <a:r>
              <a:rPr lang="en-US" dirty="0"/>
              <a:t> </a:t>
            </a:r>
            <a:r>
              <a:rPr lang="en-US" b="1" dirty="0"/>
              <a:t>id</a:t>
            </a:r>
            <a:r>
              <a:rPr lang="en-US" dirty="0"/>
              <a:t> to the </a:t>
            </a:r>
            <a:r>
              <a:rPr lang="en-US" b="1" dirty="0"/>
              <a:t>DGL</a:t>
            </a:r>
            <a:r>
              <a:rPr lang="en-US" dirty="0"/>
              <a:t> (Deep Graph Library) node id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ym typeface="Wingdings" pitchFamily="2" charset="2"/>
            </a:endParaRPr>
          </a:p>
        </p:txBody>
      </p:sp>
      <p:pic>
        <p:nvPicPr>
          <p:cNvPr id="5" name="Content Placeholder 15">
            <a:extLst>
              <a:ext uri="{FF2B5EF4-FFF2-40B4-BE49-F238E27FC236}">
                <a16:creationId xmlns:a16="http://schemas.microsoft.com/office/drawing/2014/main" id="{0DDAD47B-8858-3345-48AC-298C2D284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172" y="4357743"/>
            <a:ext cx="4599242" cy="925135"/>
          </a:xfrm>
          <a:prstGeom prst="rect">
            <a:avLst/>
          </a:prstGeo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6B42BFCC-067E-EC71-DC09-F2B602487D40}"/>
              </a:ext>
            </a:extLst>
          </p:cNvPr>
          <p:cNvSpPr/>
          <p:nvPr/>
        </p:nvSpPr>
        <p:spPr>
          <a:xfrm>
            <a:off x="8969618" y="3712942"/>
            <a:ext cx="508175" cy="45266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509397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19" y="70553"/>
            <a:ext cx="10515600" cy="1325563"/>
          </a:xfrm>
        </p:spPr>
        <p:txBody>
          <a:bodyPr/>
          <a:lstStyle/>
          <a:p>
            <a:r>
              <a:rPr lang="en-TW" b="1" dirty="0"/>
              <a:t>Data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6</a:t>
            </a:fld>
            <a:endParaRPr lang="en-TW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003C663-C527-79B3-490D-9A9C2C4E3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5889" y="1945819"/>
            <a:ext cx="4513869" cy="3555942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861040-F47E-4AC6-4D25-1ED5C9580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208" y="1945819"/>
            <a:ext cx="4718592" cy="36840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A82A71-AEAD-5C50-16A4-B9695024A0DE}"/>
              </a:ext>
            </a:extLst>
          </p:cNvPr>
          <p:cNvSpPr txBox="1"/>
          <p:nvPr/>
        </p:nvSpPr>
        <p:spPr>
          <a:xfrm>
            <a:off x="535889" y="1578634"/>
            <a:ext cx="169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TW" dirty="0"/>
              <a:t>urrent version: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163AC0AB-5D62-47B5-2B27-43D65E38B9FD}"/>
              </a:ext>
            </a:extLst>
          </p:cNvPr>
          <p:cNvSpPr/>
          <p:nvPr/>
        </p:nvSpPr>
        <p:spPr>
          <a:xfrm>
            <a:off x="5556793" y="3546639"/>
            <a:ext cx="707136" cy="48245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5392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492465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Graph Attention Network - GAT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58019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62" y="81290"/>
            <a:ext cx="10515600" cy="1325563"/>
          </a:xfrm>
        </p:spPr>
        <p:txBody>
          <a:bodyPr/>
          <a:lstStyle/>
          <a:p>
            <a:r>
              <a:rPr lang="en-TW" b="1" dirty="0"/>
              <a:t>Graph Attention Network - GAT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8</a:t>
            </a:fld>
            <a:endParaRPr lang="en-TW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F8CC4F-3388-8B07-8691-8B225726F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9794" y="1623980"/>
            <a:ext cx="10515600" cy="438473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487A96-0596-0249-45A4-AD77B667878A}"/>
              </a:ext>
            </a:extLst>
          </p:cNvPr>
          <p:cNvSpPr txBox="1"/>
          <p:nvPr/>
        </p:nvSpPr>
        <p:spPr>
          <a:xfrm>
            <a:off x="639794" y="5987018"/>
            <a:ext cx="374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Use the </a:t>
            </a:r>
            <a:r>
              <a:rPr lang="en-TW" b="1" dirty="0"/>
              <a:t>new</a:t>
            </a:r>
            <a:r>
              <a:rPr lang="en-TW" dirty="0"/>
              <a:t> verison of the dataset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461B62-884D-678E-13E5-C0C0952D7135}"/>
              </a:ext>
            </a:extLst>
          </p:cNvPr>
          <p:cNvSpPr/>
          <p:nvPr/>
        </p:nvSpPr>
        <p:spPr>
          <a:xfrm>
            <a:off x="1348953" y="1995821"/>
            <a:ext cx="2656406" cy="20897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96111-A6D4-C2DC-2B2F-31F0BD174885}"/>
              </a:ext>
            </a:extLst>
          </p:cNvPr>
          <p:cNvSpPr txBox="1"/>
          <p:nvPr/>
        </p:nvSpPr>
        <p:spPr>
          <a:xfrm>
            <a:off x="492628" y="125464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Model:</a:t>
            </a:r>
          </a:p>
        </p:txBody>
      </p:sp>
    </p:spTree>
    <p:extLst>
      <p:ext uri="{BB962C8B-B14F-4D97-AF65-F5344CB8AC3E}">
        <p14:creationId xmlns:p14="http://schemas.microsoft.com/office/powerpoint/2010/main" val="721994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39" y="67179"/>
            <a:ext cx="10515600" cy="1325563"/>
          </a:xfrm>
        </p:spPr>
        <p:txBody>
          <a:bodyPr/>
          <a:lstStyle/>
          <a:p>
            <a:r>
              <a:rPr lang="en-TW" b="1" dirty="0"/>
              <a:t>Observation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9</a:t>
            </a:fld>
            <a:endParaRPr lang="en-TW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2663AA-86A2-B3DF-0A1E-214EABECE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36" y="1188657"/>
            <a:ext cx="10148621" cy="908299"/>
          </a:xfrm>
        </p:spPr>
        <p:txBody>
          <a:bodyPr/>
          <a:lstStyle/>
          <a:p>
            <a:r>
              <a:rPr lang="en-TW" dirty="0"/>
              <a:t>While batch size = 1:</a:t>
            </a:r>
          </a:p>
          <a:p>
            <a:pPr lvl="1"/>
            <a:r>
              <a:rPr lang="en-TW" dirty="0"/>
              <a:t># of repeat time small </a:t>
            </a:r>
            <a:r>
              <a:rPr lang="en-TW" sz="2000" dirty="0">
                <a:sym typeface="Wingdings" pitchFamily="2" charset="2"/>
              </a:rPr>
              <a:t></a:t>
            </a:r>
            <a:r>
              <a:rPr lang="en-TW" dirty="0">
                <a:sym typeface="Wingdings" pitchFamily="2" charset="2"/>
              </a:rPr>
              <a:t> bad performance</a:t>
            </a:r>
            <a:endParaRPr lang="en-TW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4DC462-424A-D3F5-DC97-45943C932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913" y="2421928"/>
            <a:ext cx="5062045" cy="9117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ABFBB7-EC9E-AE0C-21B7-BF257F1D9B6C}"/>
              </a:ext>
            </a:extLst>
          </p:cNvPr>
          <p:cNvSpPr txBox="1"/>
          <p:nvPr/>
        </p:nvSpPr>
        <p:spPr>
          <a:xfrm>
            <a:off x="1352713" y="2486860"/>
            <a:ext cx="2172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10 APs x 50 times: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48F0F-65C9-90FE-C512-616C4ACFDE04}"/>
              </a:ext>
            </a:extLst>
          </p:cNvPr>
          <p:cNvSpPr/>
          <p:nvPr/>
        </p:nvSpPr>
        <p:spPr>
          <a:xfrm>
            <a:off x="4134913" y="2417028"/>
            <a:ext cx="5062045" cy="9082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38FFEE-9AC0-FB18-BC08-2A6535BE5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913" y="3444978"/>
            <a:ext cx="5062045" cy="3683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C51475-A1FD-1322-0AF0-37D3606FC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13" y="3813298"/>
            <a:ext cx="5062045" cy="8832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E5BAF6-9B3B-76FC-1850-436E01605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4913" y="4774370"/>
            <a:ext cx="5062045" cy="124414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A0AD06C-7675-9F0E-5D14-10986F968686}"/>
              </a:ext>
            </a:extLst>
          </p:cNvPr>
          <p:cNvSpPr/>
          <p:nvPr/>
        </p:nvSpPr>
        <p:spPr>
          <a:xfrm>
            <a:off x="4134913" y="3420928"/>
            <a:ext cx="5062045" cy="12756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61888F-CBF6-5391-80EF-C6039DC9AAE6}"/>
              </a:ext>
            </a:extLst>
          </p:cNvPr>
          <p:cNvSpPr/>
          <p:nvPr/>
        </p:nvSpPr>
        <p:spPr>
          <a:xfrm>
            <a:off x="4134912" y="4774370"/>
            <a:ext cx="5062045" cy="12756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3D7326-8434-77CC-6079-C04F63209203}"/>
              </a:ext>
            </a:extLst>
          </p:cNvPr>
          <p:cNvSpPr txBox="1"/>
          <p:nvPr/>
        </p:nvSpPr>
        <p:spPr>
          <a:xfrm>
            <a:off x="1360411" y="3436620"/>
            <a:ext cx="2172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165 APs x 5 times: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17F2B9-0BA8-B4D4-95B9-E6A42E951671}"/>
              </a:ext>
            </a:extLst>
          </p:cNvPr>
          <p:cNvSpPr txBox="1"/>
          <p:nvPr/>
        </p:nvSpPr>
        <p:spPr>
          <a:xfrm>
            <a:off x="1360411" y="4725111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AP + benign x 50 times: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32A05F-D3F5-ED7F-2628-033366B27F5E}"/>
              </a:ext>
            </a:extLst>
          </p:cNvPr>
          <p:cNvSpPr txBox="1"/>
          <p:nvPr/>
        </p:nvSpPr>
        <p:spPr>
          <a:xfrm>
            <a:off x="9295997" y="2604297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 </a:t>
            </a:r>
            <a:r>
              <a:rPr lang="en-US" dirty="0"/>
              <a:t>A</a:t>
            </a:r>
            <a:r>
              <a:rPr lang="en-TW" dirty="0"/>
              <a:t>ll guess 74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ED149B-F16B-EE50-8555-99FEA2190838}"/>
              </a:ext>
            </a:extLst>
          </p:cNvPr>
          <p:cNvSpPr txBox="1"/>
          <p:nvPr/>
        </p:nvSpPr>
        <p:spPr>
          <a:xfrm>
            <a:off x="9295997" y="3671102"/>
            <a:ext cx="23074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 </a:t>
            </a:r>
            <a:r>
              <a:rPr lang="en-TW" dirty="0"/>
              <a:t>92.7% guess 74     </a:t>
            </a:r>
            <a:r>
              <a:rPr lang="en-TW" sz="1400" dirty="0"/>
              <a:t>(153/165)</a:t>
            </a:r>
          </a:p>
          <a:p>
            <a:endParaRPr lang="en-TW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B9687D-DD1E-6D06-180D-A7291C094E56}"/>
              </a:ext>
            </a:extLst>
          </p:cNvPr>
          <p:cNvSpPr txBox="1"/>
          <p:nvPr/>
        </p:nvSpPr>
        <p:spPr>
          <a:xfrm>
            <a:off x="9295996" y="5035880"/>
            <a:ext cx="25912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 </a:t>
            </a:r>
            <a:r>
              <a:rPr lang="en-TW" dirty="0"/>
              <a:t>74% guess benign </a:t>
            </a:r>
            <a:r>
              <a:rPr lang="en-TW" sz="1400" dirty="0"/>
              <a:t>(1480/2000)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668678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22536</TotalTime>
  <Words>814</Words>
  <Application>Microsoft Macintosh PowerPoint</Application>
  <PresentationFormat>Widescreen</PresentationFormat>
  <Paragraphs>153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Söhne</vt:lpstr>
      <vt:lpstr>Arial</vt:lpstr>
      <vt:lpstr>Calibri</vt:lpstr>
      <vt:lpstr>Calibri Light</vt:lpstr>
      <vt:lpstr>Cambria Math</vt:lpstr>
      <vt:lpstr>Office Theme</vt:lpstr>
      <vt:lpstr>Progess of the Project</vt:lpstr>
      <vt:lpstr>Outline</vt:lpstr>
      <vt:lpstr>GNN</vt:lpstr>
      <vt:lpstr>Data Format</vt:lpstr>
      <vt:lpstr>Data Format</vt:lpstr>
      <vt:lpstr>Data Format</vt:lpstr>
      <vt:lpstr>Graph Attention Network - GAT</vt:lpstr>
      <vt:lpstr>Graph Attention Network - GAT</vt:lpstr>
      <vt:lpstr>Observation</vt:lpstr>
      <vt:lpstr>Prerequesite</vt:lpstr>
      <vt:lpstr>Modification – Repeat Time</vt:lpstr>
      <vt:lpstr>Modification – Model</vt:lpstr>
      <vt:lpstr>Modification – Data Format</vt:lpstr>
      <vt:lpstr>Modification – Data Format</vt:lpstr>
      <vt:lpstr>Future Work</vt:lpstr>
      <vt:lpstr>Future Work</vt:lpstr>
      <vt:lpstr>Thanks!!</vt:lpstr>
      <vt:lpstr>Graph Convolutional Network - GCN</vt:lpstr>
      <vt:lpstr>Graph Convolutional Network - GCN</vt:lpstr>
      <vt:lpstr>TRAM</vt:lpstr>
      <vt:lpstr>Automation</vt:lpstr>
      <vt:lpstr>Appendix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of My Project</dc:title>
  <dc:creator>白宗民</dc:creator>
  <cp:lastModifiedBy>白宗民</cp:lastModifiedBy>
  <cp:revision>38</cp:revision>
  <dcterms:created xsi:type="dcterms:W3CDTF">2023-07-11T02:48:10Z</dcterms:created>
  <dcterms:modified xsi:type="dcterms:W3CDTF">2023-08-16T04:52:48Z</dcterms:modified>
</cp:coreProperties>
</file>