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378" r:id="rId4"/>
    <p:sldId id="403" r:id="rId5"/>
    <p:sldId id="405" r:id="rId6"/>
    <p:sldId id="406" r:id="rId7"/>
    <p:sldId id="404" r:id="rId8"/>
    <p:sldId id="409" r:id="rId9"/>
    <p:sldId id="421" r:id="rId10"/>
    <p:sldId id="411" r:id="rId11"/>
    <p:sldId id="412" r:id="rId12"/>
    <p:sldId id="415" r:id="rId13"/>
    <p:sldId id="413" r:id="rId14"/>
    <p:sldId id="416" r:id="rId15"/>
    <p:sldId id="417" r:id="rId16"/>
    <p:sldId id="414" r:id="rId17"/>
    <p:sldId id="402" r:id="rId18"/>
    <p:sldId id="420" r:id="rId19"/>
    <p:sldId id="422" r:id="rId20"/>
    <p:sldId id="419" r:id="rId21"/>
    <p:sldId id="418" r:id="rId22"/>
    <p:sldId id="356" r:id="rId23"/>
    <p:sldId id="312" r:id="rId24"/>
    <p:sldId id="320" r:id="rId25"/>
    <p:sldId id="384" r:id="rId26"/>
    <p:sldId id="391" r:id="rId27"/>
    <p:sldId id="365" r:id="rId28"/>
    <p:sldId id="374" r:id="rId29"/>
    <p:sldId id="375" r:id="rId30"/>
    <p:sldId id="395" r:id="rId31"/>
    <p:sldId id="407" r:id="rId32"/>
    <p:sldId id="410" r:id="rId33"/>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p:restoredTop sz="95897"/>
  </p:normalViewPr>
  <p:slideViewPr>
    <p:cSldViewPr snapToGrid="0">
      <p:cViewPr varScale="1">
        <p:scale>
          <a:sx n="132" d="100"/>
          <a:sy n="132" d="100"/>
        </p:scale>
        <p:origin x="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2023/11/30</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1</a:t>
            </a:fld>
            <a:endParaRPr lang="en-TW"/>
          </a:p>
        </p:txBody>
      </p:sp>
    </p:spTree>
    <p:extLst>
      <p:ext uri="{BB962C8B-B14F-4D97-AF65-F5344CB8AC3E}">
        <p14:creationId xmlns:p14="http://schemas.microsoft.com/office/powerpoint/2010/main" val="38187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13</a:t>
            </a:fld>
            <a:endParaRPr lang="en-TW"/>
          </a:p>
        </p:txBody>
      </p:sp>
    </p:spTree>
    <p:extLst>
      <p:ext uri="{BB962C8B-B14F-4D97-AF65-F5344CB8AC3E}">
        <p14:creationId xmlns:p14="http://schemas.microsoft.com/office/powerpoint/2010/main" val="150679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14</a:t>
            </a:fld>
            <a:endParaRPr lang="en-TW"/>
          </a:p>
        </p:txBody>
      </p:sp>
    </p:spTree>
    <p:extLst>
      <p:ext uri="{BB962C8B-B14F-4D97-AF65-F5344CB8AC3E}">
        <p14:creationId xmlns:p14="http://schemas.microsoft.com/office/powerpoint/2010/main" val="422162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15</a:t>
            </a:fld>
            <a:endParaRPr lang="en-TW"/>
          </a:p>
        </p:txBody>
      </p:sp>
    </p:spTree>
    <p:extLst>
      <p:ext uri="{BB962C8B-B14F-4D97-AF65-F5344CB8AC3E}">
        <p14:creationId xmlns:p14="http://schemas.microsoft.com/office/powerpoint/2010/main" val="2552422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16</a:t>
            </a:fld>
            <a:endParaRPr lang="en-TW"/>
          </a:p>
        </p:txBody>
      </p:sp>
    </p:spTree>
    <p:extLst>
      <p:ext uri="{BB962C8B-B14F-4D97-AF65-F5344CB8AC3E}">
        <p14:creationId xmlns:p14="http://schemas.microsoft.com/office/powerpoint/2010/main" val="3231661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18</a:t>
            </a:fld>
            <a:endParaRPr lang="en-TW"/>
          </a:p>
        </p:txBody>
      </p:sp>
    </p:spTree>
    <p:extLst>
      <p:ext uri="{BB962C8B-B14F-4D97-AF65-F5344CB8AC3E}">
        <p14:creationId xmlns:p14="http://schemas.microsoft.com/office/powerpoint/2010/main" val="2657691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19</a:t>
            </a:fld>
            <a:endParaRPr lang="en-TW"/>
          </a:p>
        </p:txBody>
      </p:sp>
    </p:spTree>
    <p:extLst>
      <p:ext uri="{BB962C8B-B14F-4D97-AF65-F5344CB8AC3E}">
        <p14:creationId xmlns:p14="http://schemas.microsoft.com/office/powerpoint/2010/main" val="14378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21</a:t>
            </a:fld>
            <a:endParaRPr lang="en-TW"/>
          </a:p>
        </p:txBody>
      </p:sp>
    </p:spTree>
    <p:extLst>
      <p:ext uri="{BB962C8B-B14F-4D97-AF65-F5344CB8AC3E}">
        <p14:creationId xmlns:p14="http://schemas.microsoft.com/office/powerpoint/2010/main" val="3166738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23</a:t>
            </a:fld>
            <a:endParaRPr lang="en-TW"/>
          </a:p>
        </p:txBody>
      </p:sp>
    </p:spTree>
    <p:extLst>
      <p:ext uri="{BB962C8B-B14F-4D97-AF65-F5344CB8AC3E}">
        <p14:creationId xmlns:p14="http://schemas.microsoft.com/office/powerpoint/2010/main" val="905481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24</a:t>
            </a:fld>
            <a:endParaRPr lang="en-TW"/>
          </a:p>
        </p:txBody>
      </p:sp>
    </p:spTree>
    <p:extLst>
      <p:ext uri="{BB962C8B-B14F-4D97-AF65-F5344CB8AC3E}">
        <p14:creationId xmlns:p14="http://schemas.microsoft.com/office/powerpoint/2010/main" val="4246987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26</a:t>
            </a:fld>
            <a:endParaRPr lang="en-TW"/>
          </a:p>
        </p:txBody>
      </p:sp>
    </p:spTree>
    <p:extLst>
      <p:ext uri="{BB962C8B-B14F-4D97-AF65-F5344CB8AC3E}">
        <p14:creationId xmlns:p14="http://schemas.microsoft.com/office/powerpoint/2010/main" val="43743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a:t>
            </a:fld>
            <a:endParaRPr lang="en-TW"/>
          </a:p>
        </p:txBody>
      </p:sp>
    </p:spTree>
    <p:extLst>
      <p:ext uri="{BB962C8B-B14F-4D97-AF65-F5344CB8AC3E}">
        <p14:creationId xmlns:p14="http://schemas.microsoft.com/office/powerpoint/2010/main" val="1964580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27</a:t>
            </a:fld>
            <a:endParaRPr lang="en-TW"/>
          </a:p>
        </p:txBody>
      </p:sp>
    </p:spTree>
    <p:extLst>
      <p:ext uri="{BB962C8B-B14F-4D97-AF65-F5344CB8AC3E}">
        <p14:creationId xmlns:p14="http://schemas.microsoft.com/office/powerpoint/2010/main" val="4286714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28</a:t>
            </a:fld>
            <a:endParaRPr lang="en-TW"/>
          </a:p>
        </p:txBody>
      </p:sp>
    </p:spTree>
    <p:extLst>
      <p:ext uri="{BB962C8B-B14F-4D97-AF65-F5344CB8AC3E}">
        <p14:creationId xmlns:p14="http://schemas.microsoft.com/office/powerpoint/2010/main" val="380503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這個</a:t>
            </a:r>
            <a:r>
              <a:rPr lang="en-US" altLang="zh-TW" dirty="0"/>
              <a:t>`</a:t>
            </a:r>
            <a:r>
              <a:rPr lang="en-US" altLang="zh-TW" dirty="0" err="1"/>
              <a:t>MLPPredictor</a:t>
            </a:r>
            <a:r>
              <a:rPr lang="en-US" altLang="zh-TW" dirty="0"/>
              <a:t>`</a:t>
            </a:r>
            <a:r>
              <a:rPr lang="zh-TW" altLang="en-US" dirty="0"/>
              <a:t>模型是用於邊預測或稱為鏈接預測的。鏈接預測的目的是預測兩個節點之間是否存在邊。這是圖學習中的一個重要任務，被應用於許多領域，例如社交網絡中的好友推薦或蛋白質互作網絡的互作預測。</a:t>
            </a:r>
          </a:p>
          <a:p>
            <a:endParaRPr lang="zh-TW" altLang="en-US" dirty="0"/>
          </a:p>
          <a:p>
            <a:r>
              <a:rPr lang="en-US" altLang="zh-TW" dirty="0"/>
              <a:t>1. **</a:t>
            </a:r>
            <a:r>
              <a:rPr lang="zh-TW" altLang="en-US" dirty="0"/>
              <a:t>初始化 </a:t>
            </a:r>
            <a:r>
              <a:rPr lang="en-US" altLang="zh-TW" dirty="0"/>
              <a:t>(`__</a:t>
            </a:r>
            <a:r>
              <a:rPr lang="en-US" altLang="zh-TW" dirty="0" err="1"/>
              <a:t>init</a:t>
            </a:r>
            <a:r>
              <a:rPr lang="en-US" altLang="zh-TW" dirty="0"/>
              <a:t>__` </a:t>
            </a:r>
            <a:r>
              <a:rPr lang="zh-TW" altLang="en-US" dirty="0"/>
              <a:t>方法</a:t>
            </a:r>
            <a:r>
              <a:rPr lang="en-US" altLang="zh-TW" dirty="0"/>
              <a:t>)**:</a:t>
            </a:r>
          </a:p>
          <a:p>
            <a:r>
              <a:rPr lang="en-US" altLang="zh-TW" dirty="0"/>
              <a:t>    - </a:t>
            </a:r>
            <a:r>
              <a:rPr lang="zh-TW" altLang="en-US" dirty="0"/>
              <a:t>定義一個全連接線性層</a:t>
            </a:r>
            <a:r>
              <a:rPr lang="en-US" altLang="zh-TW" dirty="0"/>
              <a:t>`</a:t>
            </a:r>
            <a:r>
              <a:rPr lang="en-US" altLang="zh-TW" dirty="0" err="1"/>
              <a:t>self.W</a:t>
            </a:r>
            <a:r>
              <a:rPr lang="en-US" altLang="zh-TW" dirty="0"/>
              <a:t>`</a:t>
            </a:r>
            <a:r>
              <a:rPr lang="zh-TW" altLang="en-US" dirty="0"/>
              <a:t>，其輸入特徵的大小是 </a:t>
            </a:r>
            <a:r>
              <a:rPr lang="en-US" altLang="zh-TW" dirty="0"/>
              <a:t>`</a:t>
            </a:r>
            <a:r>
              <a:rPr lang="en-US" altLang="zh-TW" dirty="0" err="1"/>
              <a:t>in_features</a:t>
            </a:r>
            <a:r>
              <a:rPr lang="en-US" altLang="zh-TW" dirty="0"/>
              <a:t> * 2`</a:t>
            </a:r>
            <a:r>
              <a:rPr lang="zh-TW" altLang="en-US" dirty="0"/>
              <a:t>。這是因為我們將來源節點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的表示向量拼接起來，所以尺寸變為雙倍。</a:t>
            </a:r>
          </a:p>
          <a:p>
            <a:r>
              <a:rPr lang="zh-TW" altLang="en-US" dirty="0"/>
              <a:t>    </a:t>
            </a:r>
            <a:r>
              <a:rPr lang="en-US" altLang="zh-TW" dirty="0"/>
              <a:t>- </a:t>
            </a:r>
            <a:r>
              <a:rPr lang="zh-TW" altLang="en-US" dirty="0"/>
              <a:t>輸出的尺寸是 </a:t>
            </a:r>
            <a:r>
              <a:rPr lang="en-US" altLang="zh-TW" dirty="0"/>
              <a:t>`</a:t>
            </a:r>
            <a:r>
              <a:rPr lang="en-US" altLang="zh-TW" dirty="0" err="1"/>
              <a:t>out_classes</a:t>
            </a:r>
            <a:r>
              <a:rPr lang="en-US" altLang="zh-TW" dirty="0"/>
              <a:t>`</a:t>
            </a:r>
            <a:r>
              <a:rPr lang="zh-TW" altLang="en-US" dirty="0"/>
              <a:t>，這對應於邊的類別數量。</a:t>
            </a:r>
          </a:p>
          <a:p>
            <a:endParaRPr lang="zh-TW" altLang="en-US" dirty="0"/>
          </a:p>
          <a:p>
            <a:r>
              <a:rPr lang="en-US" altLang="zh-TW" dirty="0"/>
              <a:t>2. **</a:t>
            </a:r>
            <a:r>
              <a:rPr lang="en-US" altLang="zh-TW" dirty="0" err="1"/>
              <a:t>apply_edges</a:t>
            </a:r>
            <a:r>
              <a:rPr lang="en-US" altLang="zh-TW" dirty="0"/>
              <a:t> </a:t>
            </a:r>
            <a:r>
              <a:rPr lang="zh-TW" altLang="en-US" dirty="0"/>
              <a:t>方法**</a:t>
            </a:r>
            <a:r>
              <a:rPr lang="en-US" altLang="zh-TW" dirty="0"/>
              <a:t>:</a:t>
            </a:r>
          </a:p>
          <a:p>
            <a:r>
              <a:rPr lang="en-US" altLang="zh-TW" dirty="0"/>
              <a:t>    - </a:t>
            </a:r>
            <a:r>
              <a:rPr lang="zh-TW" altLang="en-US" dirty="0"/>
              <a:t>這個方法的作用是為圖中的每一條邊計算一個</a:t>
            </a:r>
            <a:r>
              <a:rPr lang="en-US" altLang="zh-TW" dirty="0"/>
              <a:t>'score'</a:t>
            </a:r>
            <a:r>
              <a:rPr lang="zh-TW" altLang="en-US" dirty="0"/>
              <a:t>。這個</a:t>
            </a:r>
            <a:r>
              <a:rPr lang="en-US" altLang="zh-TW" dirty="0"/>
              <a:t>'score'</a:t>
            </a:r>
            <a:r>
              <a:rPr lang="zh-TW" altLang="en-US" dirty="0"/>
              <a:t>可以被解釋為邊的類別。</a:t>
            </a:r>
          </a:p>
          <a:p>
            <a:r>
              <a:rPr lang="zh-TW" altLang="en-US" dirty="0"/>
              <a:t>    </a:t>
            </a:r>
            <a:r>
              <a:rPr lang="en-US" altLang="zh-TW" dirty="0"/>
              <a:t>- </a:t>
            </a:r>
            <a:r>
              <a:rPr lang="zh-TW" altLang="en-US" dirty="0"/>
              <a:t>它首先從圖中提取來源節點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a:t>
            </a:r>
          </a:p>
          <a:p>
            <a:r>
              <a:rPr lang="zh-TW" altLang="en-US" dirty="0"/>
              <a:t>    </a:t>
            </a:r>
            <a:r>
              <a:rPr lang="en-US" altLang="zh-TW" dirty="0"/>
              <a:t>- </a:t>
            </a:r>
            <a:r>
              <a:rPr lang="zh-TW" altLang="en-US" dirty="0"/>
              <a:t>接著，它將這兩個表示向量拼接起來，並通過</a:t>
            </a:r>
            <a:r>
              <a:rPr lang="en-US" altLang="zh-TW" dirty="0"/>
              <a:t>`</a:t>
            </a:r>
            <a:r>
              <a:rPr lang="en-US" altLang="zh-TW" dirty="0" err="1"/>
              <a:t>self.W</a:t>
            </a:r>
            <a:r>
              <a:rPr lang="en-US" altLang="zh-TW" dirty="0"/>
              <a:t>`</a:t>
            </a:r>
            <a:r>
              <a:rPr lang="zh-TW" altLang="en-US" dirty="0"/>
              <a:t>線性層計算</a:t>
            </a:r>
            <a:r>
              <a:rPr lang="en-US" altLang="zh-TW" dirty="0"/>
              <a:t>'score'</a:t>
            </a:r>
            <a:r>
              <a:rPr lang="zh-TW" altLang="en-US" dirty="0"/>
              <a:t>。</a:t>
            </a:r>
          </a:p>
          <a:p>
            <a:endParaRPr lang="zh-TW" altLang="en-US" dirty="0"/>
          </a:p>
          <a:p>
            <a:r>
              <a:rPr lang="en-US" altLang="zh-TW" dirty="0"/>
              <a:t>3. **</a:t>
            </a:r>
            <a:r>
              <a:rPr lang="zh-TW" altLang="en-US" dirty="0"/>
              <a:t>前向方法 </a:t>
            </a:r>
            <a:r>
              <a:rPr lang="en-US" altLang="zh-TW" dirty="0"/>
              <a:t>(`forward`)**:</a:t>
            </a:r>
          </a:p>
          <a:p>
            <a:r>
              <a:rPr lang="en-US" altLang="zh-TW" dirty="0"/>
              <a:t>    - </a:t>
            </a:r>
            <a:r>
              <a:rPr lang="zh-TW" altLang="en-US" dirty="0"/>
              <a:t>接收一個圖和它的節點表示</a:t>
            </a:r>
            <a:r>
              <a:rPr lang="en-US" altLang="zh-TW" dirty="0"/>
              <a:t>`h`</a:t>
            </a:r>
            <a:r>
              <a:rPr lang="zh-TW" altLang="en-US" dirty="0"/>
              <a:t>。</a:t>
            </a:r>
          </a:p>
          <a:p>
            <a:r>
              <a:rPr lang="zh-TW" altLang="en-US" dirty="0"/>
              <a:t>    </a:t>
            </a:r>
            <a:r>
              <a:rPr lang="en-US" altLang="zh-TW" dirty="0"/>
              <a:t>- </a:t>
            </a:r>
            <a:r>
              <a:rPr lang="zh-TW" altLang="en-US" dirty="0"/>
              <a:t>它將這些節點表示設定為圖的節點數據。</a:t>
            </a:r>
          </a:p>
          <a:p>
            <a:r>
              <a:rPr lang="zh-TW" altLang="en-US" dirty="0"/>
              <a:t>    </a:t>
            </a:r>
            <a:r>
              <a:rPr lang="en-US" altLang="zh-TW" dirty="0"/>
              <a:t>- </a:t>
            </a:r>
            <a:r>
              <a:rPr lang="zh-TW" altLang="en-US" dirty="0"/>
              <a:t>使用</a:t>
            </a:r>
            <a:r>
              <a:rPr lang="en-US" altLang="zh-TW" dirty="0"/>
              <a:t>`</a:t>
            </a:r>
            <a:r>
              <a:rPr lang="en-US" altLang="zh-TW" dirty="0" err="1"/>
              <a:t>apply_edges</a:t>
            </a:r>
            <a:r>
              <a:rPr lang="en-US" altLang="zh-TW" dirty="0"/>
              <a:t>`</a:t>
            </a:r>
            <a:r>
              <a:rPr lang="zh-TW" altLang="en-US" dirty="0"/>
              <a:t>方法為圖中的每一條邊計算一個</a:t>
            </a:r>
            <a:r>
              <a:rPr lang="en-US" altLang="zh-TW" dirty="0"/>
              <a:t>'score'</a:t>
            </a:r>
            <a:r>
              <a:rPr lang="zh-TW" altLang="en-US" dirty="0"/>
              <a:t>。</a:t>
            </a:r>
          </a:p>
          <a:p>
            <a:r>
              <a:rPr lang="zh-TW" altLang="en-US" dirty="0"/>
              <a:t>    </a:t>
            </a:r>
            <a:r>
              <a:rPr lang="en-US" altLang="zh-TW" dirty="0"/>
              <a:t>- </a:t>
            </a:r>
            <a:r>
              <a:rPr lang="zh-TW" altLang="en-US" dirty="0"/>
              <a:t>返回邊的</a:t>
            </a:r>
            <a:r>
              <a:rPr lang="en-US" altLang="zh-TW" dirty="0"/>
              <a:t>'score'</a:t>
            </a:r>
            <a:r>
              <a:rPr lang="zh-TW" altLang="en-US" dirty="0"/>
              <a:t>。</a:t>
            </a:r>
          </a:p>
          <a:p>
            <a:endParaRPr lang="zh-TW" altLang="en-US" dirty="0"/>
          </a:p>
          <a:p>
            <a:r>
              <a:rPr lang="zh-TW" altLang="en-US" dirty="0"/>
              <a:t>總之，</a:t>
            </a:r>
            <a:r>
              <a:rPr lang="en-US" altLang="zh-TW" dirty="0"/>
              <a:t>`</a:t>
            </a:r>
            <a:r>
              <a:rPr lang="en-US" altLang="zh-TW" dirty="0" err="1"/>
              <a:t>MLPPredictor</a:t>
            </a:r>
            <a:r>
              <a:rPr lang="en-US" altLang="zh-TW" dirty="0"/>
              <a:t>`</a:t>
            </a:r>
            <a:r>
              <a:rPr lang="zh-TW" altLang="en-US" dirty="0"/>
              <a:t>使用來源和目標節點的表示計算圖中每一條邊的</a:t>
            </a:r>
            <a:r>
              <a:rPr lang="en-US" altLang="zh-TW" dirty="0"/>
              <a:t>'score'</a:t>
            </a:r>
            <a:r>
              <a:rPr lang="zh-TW" altLang="en-US" dirty="0"/>
              <a:t>，這些</a:t>
            </a:r>
            <a:r>
              <a:rPr lang="en-US" altLang="zh-TW" dirty="0"/>
              <a:t>'score'</a:t>
            </a:r>
            <a:r>
              <a:rPr lang="zh-TW" altLang="en-US" dirty="0"/>
              <a:t>可以用於邊的預測任務。</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29</a:t>
            </a:fld>
            <a:endParaRPr lang="en-TW"/>
          </a:p>
        </p:txBody>
      </p:sp>
    </p:spTree>
    <p:extLst>
      <p:ext uri="{BB962C8B-B14F-4D97-AF65-F5344CB8AC3E}">
        <p14:creationId xmlns:p14="http://schemas.microsoft.com/office/powerpoint/2010/main" val="3672188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ltLang="zh-TW" b="0" i="0" dirty="0">
                <a:solidFill>
                  <a:srgbClr val="242424"/>
                </a:solidFill>
                <a:effectLst/>
                <a:latin typeface="source-serif-pro"/>
              </a:rPr>
              <a:t> </a:t>
            </a:r>
            <a:r>
              <a:rPr lang="en-US" altLang="zh-TW" b="0" i="0" dirty="0" err="1">
                <a:solidFill>
                  <a:srgbClr val="242424"/>
                </a:solidFill>
                <a:effectLst/>
                <a:latin typeface="source-serif-pro"/>
              </a:rPr>
              <a:t>Arxiv</a:t>
            </a:r>
            <a:r>
              <a:rPr lang="en-US" altLang="zh-TW" b="0" i="0" dirty="0">
                <a:solidFill>
                  <a:srgbClr val="242424"/>
                </a:solidFill>
                <a:effectLst/>
                <a:latin typeface="source-serif-pro"/>
              </a:rPr>
              <a:t> </a:t>
            </a:r>
            <a:r>
              <a:rPr lang="zh-TW" altLang="en-US" b="0" i="0" dirty="0">
                <a:solidFill>
                  <a:srgbClr val="242424"/>
                </a:solidFill>
                <a:effectLst/>
                <a:latin typeface="source-serif-pro"/>
              </a:rPr>
              <a:t>引用</a:t>
            </a:r>
            <a:r>
              <a:rPr lang="en-US" altLang="zh-TW" b="0" i="0" dirty="0">
                <a:solidFill>
                  <a:srgbClr val="242424"/>
                </a:solidFill>
                <a:effectLst/>
                <a:latin typeface="source-serif-pro"/>
              </a:rPr>
              <a:t> 190</a:t>
            </a:r>
          </a:p>
          <a:p>
            <a:pPr algn="l">
              <a:buFont typeface="+mj-lt"/>
              <a:buAutoNum type="arabicPeriod"/>
            </a:pPr>
            <a:r>
              <a:rPr lang="en-US" altLang="zh-TW" dirty="0"/>
              <a:t> WSDM </a:t>
            </a:r>
            <a:r>
              <a:rPr lang="zh-TW" altLang="en-US" dirty="0"/>
              <a:t>引用</a:t>
            </a:r>
            <a:r>
              <a:rPr lang="en-US" altLang="zh-TW" dirty="0"/>
              <a:t>193</a:t>
            </a:r>
          </a:p>
          <a:p>
            <a:pPr algn="l">
              <a:buFont typeface="+mj-lt"/>
              <a:buAutoNum type="arabicPeriod"/>
            </a:pPr>
            <a:r>
              <a:rPr lang="en-US" altLang="zh-TW" dirty="0"/>
              <a:t> https://</a:t>
            </a:r>
            <a:r>
              <a:rPr lang="en-US" altLang="zh-TW" dirty="0" err="1"/>
              <a:t>scholar.google.com.tw</a:t>
            </a:r>
            <a:r>
              <a:rPr lang="en-US" altLang="zh-TW" dirty="0"/>
              <a:t>/</a:t>
            </a:r>
            <a:r>
              <a:rPr lang="en-US" altLang="zh-TW" dirty="0" err="1"/>
              <a:t>scholar?q</a:t>
            </a:r>
            <a:r>
              <a:rPr lang="en-US" altLang="zh-TW" dirty="0"/>
              <a:t>=</a:t>
            </a:r>
            <a:r>
              <a:rPr lang="en-US" altLang="zh-TW" dirty="0" err="1"/>
              <a:t>Tianxiang+Zhao</a:t>
            </a:r>
            <a:r>
              <a:rPr lang="en-US" altLang="zh-TW" dirty="0"/>
              <a:t>,+</a:t>
            </a:r>
            <a:r>
              <a:rPr lang="en-US" altLang="zh-TW" dirty="0" err="1"/>
              <a:t>Xiang+Zhang</a:t>
            </a:r>
            <a:r>
              <a:rPr lang="en-US" altLang="zh-TW" dirty="0"/>
              <a:t>,+</a:t>
            </a:r>
            <a:r>
              <a:rPr lang="en-US" altLang="zh-TW" dirty="0" err="1"/>
              <a:t>Suhang+Wang&amp;hl</a:t>
            </a:r>
            <a:r>
              <a:rPr lang="en-US" altLang="zh-TW" dirty="0"/>
              <a:t>=</a:t>
            </a:r>
            <a:r>
              <a:rPr lang="en-US" altLang="zh-TW" dirty="0" err="1"/>
              <a:t>zh-TW&amp;as_sdt</a:t>
            </a:r>
            <a:r>
              <a:rPr lang="en-US" altLang="zh-TW" dirty="0"/>
              <a:t>=0&amp;as_vis=1&amp;oi=scholar </a:t>
            </a:r>
          </a:p>
          <a:p>
            <a:pPr algn="l">
              <a:buFont typeface="+mj-lt"/>
              <a:buAutoNum type="arabicPeriod"/>
            </a:pP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30</a:t>
            </a:fld>
            <a:endParaRPr lang="en-TW"/>
          </a:p>
        </p:txBody>
      </p:sp>
    </p:spTree>
    <p:extLst>
      <p:ext uri="{BB962C8B-B14F-4D97-AF65-F5344CB8AC3E}">
        <p14:creationId xmlns:p14="http://schemas.microsoft.com/office/powerpoint/2010/main" val="247665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31</a:t>
            </a:fld>
            <a:endParaRPr lang="en-TW"/>
          </a:p>
        </p:txBody>
      </p:sp>
    </p:spTree>
    <p:extLst>
      <p:ext uri="{BB962C8B-B14F-4D97-AF65-F5344CB8AC3E}">
        <p14:creationId xmlns:p14="http://schemas.microsoft.com/office/powerpoint/2010/main" val="2819292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32</a:t>
            </a:fld>
            <a:endParaRPr lang="en-TW"/>
          </a:p>
        </p:txBody>
      </p:sp>
    </p:spTree>
    <p:extLst>
      <p:ext uri="{BB962C8B-B14F-4D97-AF65-F5344CB8AC3E}">
        <p14:creationId xmlns:p14="http://schemas.microsoft.com/office/powerpoint/2010/main" val="96484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5</a:t>
            </a:fld>
            <a:endParaRPr lang="en-TW"/>
          </a:p>
        </p:txBody>
      </p:sp>
    </p:spTree>
    <p:extLst>
      <p:ext uri="{BB962C8B-B14F-4D97-AF65-F5344CB8AC3E}">
        <p14:creationId xmlns:p14="http://schemas.microsoft.com/office/powerpoint/2010/main" val="214709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6</a:t>
            </a:fld>
            <a:endParaRPr lang="en-TW"/>
          </a:p>
        </p:txBody>
      </p:sp>
    </p:spTree>
    <p:extLst>
      <p:ext uri="{BB962C8B-B14F-4D97-AF65-F5344CB8AC3E}">
        <p14:creationId xmlns:p14="http://schemas.microsoft.com/office/powerpoint/2010/main" val="2025423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7</a:t>
            </a:fld>
            <a:endParaRPr lang="en-TW"/>
          </a:p>
        </p:txBody>
      </p:sp>
    </p:spTree>
    <p:extLst>
      <p:ext uri="{BB962C8B-B14F-4D97-AF65-F5344CB8AC3E}">
        <p14:creationId xmlns:p14="http://schemas.microsoft.com/office/powerpoint/2010/main" val="286043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8</a:t>
            </a:fld>
            <a:endParaRPr lang="en-TW"/>
          </a:p>
        </p:txBody>
      </p:sp>
    </p:spTree>
    <p:extLst>
      <p:ext uri="{BB962C8B-B14F-4D97-AF65-F5344CB8AC3E}">
        <p14:creationId xmlns:p14="http://schemas.microsoft.com/office/powerpoint/2010/main" val="358785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129155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266207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12</a:t>
            </a:fld>
            <a:endParaRPr lang="en-TW"/>
          </a:p>
        </p:txBody>
      </p:sp>
    </p:spTree>
    <p:extLst>
      <p:ext uri="{BB962C8B-B14F-4D97-AF65-F5344CB8AC3E}">
        <p14:creationId xmlns:p14="http://schemas.microsoft.com/office/powerpoint/2010/main" val="63310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A3414EF8-F8EE-1948-B7F8-CDE2BA55EBA3}" type="datetime1">
              <a:rPr lang="en-US" smtClean="0"/>
              <a:t>11/30/23</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A73D7AD7-2116-5A41-8EDE-6BB6E81970E0}" type="datetime1">
              <a:rPr lang="en-US" smtClean="0"/>
              <a:t>11/30/23</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F8B54AFA-ACA5-D643-AFA2-7E457DD24DF7}" type="datetime1">
              <a:rPr lang="en-US" smtClean="0"/>
              <a:t>11/30/23</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9D5A1D64-0D43-8343-8F3E-0CF7D359B229}" type="datetime1">
              <a:rPr lang="en-US" smtClean="0"/>
              <a:t>11/30/23</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7AADA2B9-C19E-4847-96A2-4C98048AC6CB}" type="datetime1">
              <a:rPr lang="en-US" smtClean="0"/>
              <a:t>11/30/23</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6B0934B1-02FE-FD4D-9B2E-AB7942E9D2EE}" type="datetime1">
              <a:rPr lang="en-US" smtClean="0"/>
              <a:t>11/30/23</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3ECB55BE-0370-354B-B7DC-74287DCA0691}" type="datetime1">
              <a:rPr lang="en-US" smtClean="0"/>
              <a:t>11/30/23</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39E9E947-CD42-C640-AA68-FF39D56394B9}" type="datetime1">
              <a:rPr lang="en-US" smtClean="0"/>
              <a:t>11/30/23</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B3588767-BFAB-074B-897C-98257EF1C28A}" type="datetime1">
              <a:rPr lang="en-US" smtClean="0"/>
              <a:t>11/30/23</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B6DC1063-3940-FF48-A04A-958D086D794C}" type="datetime1">
              <a:rPr lang="en-US" smtClean="0"/>
              <a:t>11/30/23</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DDCCE3AD-49F2-434D-BD1B-37AEE374DAF5}" type="datetime1">
              <a:rPr lang="en-US" smtClean="0"/>
              <a:t>11/30/23</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A6C80-6E0D-374C-9F82-A170BB459CEA}" type="datetime1">
              <a:rPr lang="en-US" smtClean="0"/>
              <a:t>11/30/23</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TianxiangZhao/GraphSmot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b="1" dirty="0"/>
              <a:t>Progess of the Project</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Tsung-Min Pai</a:t>
            </a:r>
          </a:p>
          <a:p>
            <a:r>
              <a:rPr lang="en-TW" dirty="0"/>
              <a:t>2023/12/01</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1</a:t>
            </a:fld>
            <a:endParaRPr lang="en-TW"/>
          </a:p>
        </p:txBody>
      </p:sp>
    </p:spTree>
    <p:extLst>
      <p:ext uri="{BB962C8B-B14F-4D97-AF65-F5344CB8AC3E}">
        <p14:creationId xmlns:p14="http://schemas.microsoft.com/office/powerpoint/2010/main" val="3730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10</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 </a:t>
            </a:r>
            <a:r>
              <a:rPr lang="en-US" sz="2400" b="1" dirty="0"/>
              <a:t>TTPs with support &gt; 1000 </a:t>
            </a:r>
            <a:r>
              <a:rPr lang="en-US" sz="2400" dirty="0"/>
              <a:t>(Removed 32 TTPs)</a:t>
            </a:r>
          </a:p>
          <a:p>
            <a:pPr marL="800100" lvl="1" indent="-342900">
              <a:buFont typeface="Arial" panose="020B0604020202020204" pitchFamily="34" charset="0"/>
              <a:buChar char="•"/>
            </a:pPr>
            <a:r>
              <a:rPr lang="en-US" sz="2400" dirty="0"/>
              <a:t>The predictions on the single triplet cases are still a mess</a:t>
            </a:r>
          </a:p>
        </p:txBody>
      </p:sp>
      <p:pic>
        <p:nvPicPr>
          <p:cNvPr id="11" name="Picture 10">
            <a:extLst>
              <a:ext uri="{FF2B5EF4-FFF2-40B4-BE49-F238E27FC236}">
                <a16:creationId xmlns:a16="http://schemas.microsoft.com/office/drawing/2014/main" id="{CB61316A-B2E7-18BE-0E89-9076A184D4DF}"/>
              </a:ext>
            </a:extLst>
          </p:cNvPr>
          <p:cNvPicPr>
            <a:picLocks noChangeAspect="1"/>
          </p:cNvPicPr>
          <p:nvPr/>
        </p:nvPicPr>
        <p:blipFill>
          <a:blip r:embed="rId3"/>
          <a:stretch>
            <a:fillRect/>
          </a:stretch>
        </p:blipFill>
        <p:spPr>
          <a:xfrm>
            <a:off x="369745" y="2530118"/>
            <a:ext cx="11681028" cy="4191357"/>
          </a:xfrm>
          <a:prstGeom prst="rect">
            <a:avLst/>
          </a:prstGeom>
        </p:spPr>
      </p:pic>
      <p:sp>
        <p:nvSpPr>
          <p:cNvPr id="12" name="TextBox 11">
            <a:extLst>
              <a:ext uri="{FF2B5EF4-FFF2-40B4-BE49-F238E27FC236}">
                <a16:creationId xmlns:a16="http://schemas.microsoft.com/office/drawing/2014/main" id="{226AB780-1F90-2988-EF7F-CF98288D4327}"/>
              </a:ext>
            </a:extLst>
          </p:cNvPr>
          <p:cNvSpPr txBox="1"/>
          <p:nvPr/>
        </p:nvSpPr>
        <p:spPr>
          <a:xfrm>
            <a:off x="849836" y="288057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4" name="Picture 13">
            <a:extLst>
              <a:ext uri="{FF2B5EF4-FFF2-40B4-BE49-F238E27FC236}">
                <a16:creationId xmlns:a16="http://schemas.microsoft.com/office/drawing/2014/main" id="{78F19E92-FC4C-A893-F877-1526F69AFA6A}"/>
              </a:ext>
            </a:extLst>
          </p:cNvPr>
          <p:cNvPicPr>
            <a:picLocks noChangeAspect="1"/>
          </p:cNvPicPr>
          <p:nvPr/>
        </p:nvPicPr>
        <p:blipFill>
          <a:blip r:embed="rId4"/>
          <a:stretch>
            <a:fillRect/>
          </a:stretch>
        </p:blipFill>
        <p:spPr>
          <a:xfrm>
            <a:off x="849836" y="4064164"/>
            <a:ext cx="6362700" cy="749300"/>
          </a:xfrm>
          <a:prstGeom prst="rect">
            <a:avLst/>
          </a:prstGeom>
        </p:spPr>
      </p:pic>
    </p:spTree>
    <p:extLst>
      <p:ext uri="{BB962C8B-B14F-4D97-AF65-F5344CB8AC3E}">
        <p14:creationId xmlns:p14="http://schemas.microsoft.com/office/powerpoint/2010/main" val="126243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11</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5555996E-605E-C967-C3B3-33A846AABC8F}"/>
              </a:ext>
            </a:extLst>
          </p:cNvPr>
          <p:cNvPicPr>
            <a:picLocks noChangeAspect="1"/>
          </p:cNvPicPr>
          <p:nvPr/>
        </p:nvPicPr>
        <p:blipFill>
          <a:blip r:embed="rId3"/>
          <a:stretch>
            <a:fillRect/>
          </a:stretch>
        </p:blipFill>
        <p:spPr>
          <a:xfrm>
            <a:off x="23749" y="1203767"/>
            <a:ext cx="12041052" cy="5152583"/>
          </a:xfrm>
          <a:prstGeom prst="rect">
            <a:avLst/>
          </a:prstGeom>
        </p:spPr>
      </p:pic>
      <p:sp>
        <p:nvSpPr>
          <p:cNvPr id="7" name="TextBox 6">
            <a:extLst>
              <a:ext uri="{FF2B5EF4-FFF2-40B4-BE49-F238E27FC236}">
                <a16:creationId xmlns:a16="http://schemas.microsoft.com/office/drawing/2014/main" id="{81A4B34A-CB96-58EB-2C82-7BDB660E7556}"/>
              </a:ext>
            </a:extLst>
          </p:cNvPr>
          <p:cNvSpPr txBox="1"/>
          <p:nvPr/>
        </p:nvSpPr>
        <p:spPr>
          <a:xfrm>
            <a:off x="8908833" y="2529330"/>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9" name="Straight Arrow Connector 8">
            <a:extLst>
              <a:ext uri="{FF2B5EF4-FFF2-40B4-BE49-F238E27FC236}">
                <a16:creationId xmlns:a16="http://schemas.microsoft.com/office/drawing/2014/main" id="{1E4FC211-14FF-1EE8-145B-803DC58F674C}"/>
              </a:ext>
            </a:extLst>
          </p:cNvPr>
          <p:cNvCxnSpPr>
            <a:cxnSpLocks/>
          </p:cNvCxnSpPr>
          <p:nvPr/>
        </p:nvCxnSpPr>
        <p:spPr>
          <a:xfrm flipV="1">
            <a:off x="10010256" y="2806329"/>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77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12</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Only use the </a:t>
            </a:r>
            <a:r>
              <a:rPr lang="en-US" sz="2400" b="1" dirty="0"/>
              <a:t>single triplet (support=100) cases</a:t>
            </a:r>
            <a:r>
              <a:rPr lang="en-US" sz="2400" dirty="0"/>
              <a:t>:</a:t>
            </a:r>
          </a:p>
          <a:p>
            <a:pPr marL="800100" lvl="1" indent="-342900">
              <a:buFont typeface="Arial" panose="020B0604020202020204" pitchFamily="34" charset="0"/>
              <a:buChar char="•"/>
            </a:pPr>
            <a:r>
              <a:rPr lang="en-US" sz="2400" dirty="0"/>
              <a:t>Still messy and even have a worse performance</a:t>
            </a:r>
          </a:p>
        </p:txBody>
      </p:sp>
      <p:pic>
        <p:nvPicPr>
          <p:cNvPr id="5" name="Picture 4">
            <a:extLst>
              <a:ext uri="{FF2B5EF4-FFF2-40B4-BE49-F238E27FC236}">
                <a16:creationId xmlns:a16="http://schemas.microsoft.com/office/drawing/2014/main" id="{7FD2D885-D15D-0909-58ED-8DEF70EB32AC}"/>
              </a:ext>
            </a:extLst>
          </p:cNvPr>
          <p:cNvPicPr>
            <a:picLocks noChangeAspect="1"/>
          </p:cNvPicPr>
          <p:nvPr/>
        </p:nvPicPr>
        <p:blipFill>
          <a:blip r:embed="rId3"/>
          <a:stretch>
            <a:fillRect/>
          </a:stretch>
        </p:blipFill>
        <p:spPr>
          <a:xfrm>
            <a:off x="437356" y="2586583"/>
            <a:ext cx="11599025" cy="4134892"/>
          </a:xfrm>
          <a:prstGeom prst="rect">
            <a:avLst/>
          </a:prstGeom>
        </p:spPr>
      </p:pic>
      <p:pic>
        <p:nvPicPr>
          <p:cNvPr id="9" name="Picture 8">
            <a:extLst>
              <a:ext uri="{FF2B5EF4-FFF2-40B4-BE49-F238E27FC236}">
                <a16:creationId xmlns:a16="http://schemas.microsoft.com/office/drawing/2014/main" id="{12E1C0D5-2E78-630B-6CAC-9328723F2B8C}"/>
              </a:ext>
            </a:extLst>
          </p:cNvPr>
          <p:cNvPicPr>
            <a:picLocks noChangeAspect="1"/>
          </p:cNvPicPr>
          <p:nvPr/>
        </p:nvPicPr>
        <p:blipFill>
          <a:blip r:embed="rId4"/>
          <a:stretch>
            <a:fillRect/>
          </a:stretch>
        </p:blipFill>
        <p:spPr>
          <a:xfrm>
            <a:off x="886832" y="3073688"/>
            <a:ext cx="6426200" cy="762000"/>
          </a:xfrm>
          <a:prstGeom prst="rect">
            <a:avLst/>
          </a:prstGeom>
        </p:spPr>
      </p:pic>
    </p:spTree>
    <p:extLst>
      <p:ext uri="{BB962C8B-B14F-4D97-AF65-F5344CB8AC3E}">
        <p14:creationId xmlns:p14="http://schemas.microsoft.com/office/powerpoint/2010/main" val="282117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13</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89D9BFF7-617B-F0E2-2B2B-02421EB632A1}"/>
              </a:ext>
            </a:extLst>
          </p:cNvPr>
          <p:cNvPicPr>
            <a:picLocks noChangeAspect="1"/>
          </p:cNvPicPr>
          <p:nvPr/>
        </p:nvPicPr>
        <p:blipFill>
          <a:blip r:embed="rId3"/>
          <a:stretch>
            <a:fillRect/>
          </a:stretch>
        </p:blipFill>
        <p:spPr>
          <a:xfrm>
            <a:off x="424316" y="1157469"/>
            <a:ext cx="11702020" cy="4848430"/>
          </a:xfrm>
          <a:prstGeom prst="rect">
            <a:avLst/>
          </a:prstGeom>
        </p:spPr>
      </p:pic>
      <p:sp>
        <p:nvSpPr>
          <p:cNvPr id="9" name="TextBox 8">
            <a:extLst>
              <a:ext uri="{FF2B5EF4-FFF2-40B4-BE49-F238E27FC236}">
                <a16:creationId xmlns:a16="http://schemas.microsoft.com/office/drawing/2014/main" id="{EFEAA37E-0216-5886-E952-108837B3AC2A}"/>
              </a:ext>
            </a:extLst>
          </p:cNvPr>
          <p:cNvSpPr txBox="1"/>
          <p:nvPr/>
        </p:nvSpPr>
        <p:spPr>
          <a:xfrm>
            <a:off x="9918740" y="222145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10" name="Straight Arrow Connector 9">
            <a:extLst>
              <a:ext uri="{FF2B5EF4-FFF2-40B4-BE49-F238E27FC236}">
                <a16:creationId xmlns:a16="http://schemas.microsoft.com/office/drawing/2014/main" id="{ADD931B8-B4A8-AEB0-0C97-BBE89C13811A}"/>
              </a:ext>
            </a:extLst>
          </p:cNvPr>
          <p:cNvCxnSpPr>
            <a:cxnSpLocks/>
          </p:cNvCxnSpPr>
          <p:nvPr/>
        </p:nvCxnSpPr>
        <p:spPr>
          <a:xfrm flipV="1">
            <a:off x="11242028" y="2543918"/>
            <a:ext cx="0" cy="88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556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14</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Dataset only has the </a:t>
            </a:r>
            <a:r>
              <a:rPr lang="en-US" sz="2400" b="1" dirty="0"/>
              <a:t>5 single triplet labels </a:t>
            </a:r>
          </a:p>
        </p:txBody>
      </p:sp>
      <p:pic>
        <p:nvPicPr>
          <p:cNvPr id="7" name="Picture 6">
            <a:extLst>
              <a:ext uri="{FF2B5EF4-FFF2-40B4-BE49-F238E27FC236}">
                <a16:creationId xmlns:a16="http://schemas.microsoft.com/office/drawing/2014/main" id="{CB3023A4-CB80-4942-9F7C-09FB7DCB50EC}"/>
              </a:ext>
            </a:extLst>
          </p:cNvPr>
          <p:cNvPicPr>
            <a:picLocks noChangeAspect="1"/>
          </p:cNvPicPr>
          <p:nvPr/>
        </p:nvPicPr>
        <p:blipFill>
          <a:blip r:embed="rId3"/>
          <a:stretch>
            <a:fillRect/>
          </a:stretch>
        </p:blipFill>
        <p:spPr>
          <a:xfrm>
            <a:off x="838200" y="2006786"/>
            <a:ext cx="10927574" cy="3999112"/>
          </a:xfrm>
          <a:prstGeom prst="rect">
            <a:avLst/>
          </a:prstGeom>
        </p:spPr>
      </p:pic>
      <p:pic>
        <p:nvPicPr>
          <p:cNvPr id="10" name="Picture 9">
            <a:extLst>
              <a:ext uri="{FF2B5EF4-FFF2-40B4-BE49-F238E27FC236}">
                <a16:creationId xmlns:a16="http://schemas.microsoft.com/office/drawing/2014/main" id="{698FACAF-4256-9910-778D-38ACA255E68F}"/>
              </a:ext>
            </a:extLst>
          </p:cNvPr>
          <p:cNvPicPr>
            <a:picLocks noChangeAspect="1"/>
          </p:cNvPicPr>
          <p:nvPr/>
        </p:nvPicPr>
        <p:blipFill>
          <a:blip r:embed="rId4"/>
          <a:stretch>
            <a:fillRect/>
          </a:stretch>
        </p:blipFill>
        <p:spPr>
          <a:xfrm>
            <a:off x="3581400" y="3660333"/>
            <a:ext cx="7772400" cy="2037041"/>
          </a:xfrm>
          <a:prstGeom prst="rect">
            <a:avLst/>
          </a:prstGeom>
        </p:spPr>
      </p:pic>
    </p:spTree>
    <p:extLst>
      <p:ext uri="{BB962C8B-B14F-4D97-AF65-F5344CB8AC3E}">
        <p14:creationId xmlns:p14="http://schemas.microsoft.com/office/powerpoint/2010/main" val="337867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15</a:t>
            </a:fld>
            <a:endParaRPr lang="en-TW" dirty="0"/>
          </a:p>
        </p:txBody>
      </p:sp>
      <p:pic>
        <p:nvPicPr>
          <p:cNvPr id="7" name="Picture 6">
            <a:extLst>
              <a:ext uri="{FF2B5EF4-FFF2-40B4-BE49-F238E27FC236}">
                <a16:creationId xmlns:a16="http://schemas.microsoft.com/office/drawing/2014/main" id="{B20238D7-A87E-4B04-DA48-0784A4A720C3}"/>
              </a:ext>
            </a:extLst>
          </p:cNvPr>
          <p:cNvPicPr>
            <a:picLocks noChangeAspect="1"/>
          </p:cNvPicPr>
          <p:nvPr/>
        </p:nvPicPr>
        <p:blipFill>
          <a:blip r:embed="rId3"/>
          <a:stretch>
            <a:fillRect/>
          </a:stretch>
        </p:blipFill>
        <p:spPr>
          <a:xfrm>
            <a:off x="158871" y="1520555"/>
            <a:ext cx="11331661" cy="4835796"/>
          </a:xfrm>
          <a:prstGeom prst="rect">
            <a:avLst/>
          </a:prstGeom>
        </p:spPr>
      </p:pic>
    </p:spTree>
    <p:extLst>
      <p:ext uri="{BB962C8B-B14F-4D97-AF65-F5344CB8AC3E}">
        <p14:creationId xmlns:p14="http://schemas.microsoft.com/office/powerpoint/2010/main" val="149276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23949"/>
            <a:ext cx="10515600" cy="1325563"/>
          </a:xfrm>
        </p:spPr>
        <p:txBody>
          <a:bodyPr/>
          <a:lstStyle/>
          <a:p>
            <a:r>
              <a:rPr lang="en-US" b="1" dirty="0"/>
              <a:t>Conclusion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16</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40990" y="1258361"/>
            <a:ext cx="11268761" cy="3231654"/>
          </a:xfrm>
          <a:prstGeom prst="rect">
            <a:avLst/>
          </a:prstGeom>
          <a:noFill/>
        </p:spPr>
        <p:txBody>
          <a:bodyPr wrap="square" rtlCol="0">
            <a:spAutoFit/>
          </a:bodyPr>
          <a:lstStyle/>
          <a:p>
            <a:pPr marL="342900" indent="-342900">
              <a:buFont typeface="Arial" panose="020B0604020202020204" pitchFamily="34" charset="0"/>
              <a:buChar char="•"/>
            </a:pPr>
            <a:r>
              <a:rPr lang="en-US" sz="2400" dirty="0"/>
              <a:t>GraphSAGE really have a bad performance on the single triplet case</a:t>
            </a:r>
          </a:p>
          <a:p>
            <a:pPr marL="800100" lvl="1" indent="-342900">
              <a:buFont typeface="Arial" panose="020B0604020202020204" pitchFamily="34" charset="0"/>
              <a:buChar char="•"/>
            </a:pPr>
            <a:r>
              <a:rPr lang="en-US" sz="2400" dirty="0"/>
              <a:t>Even training dataset consists of </a:t>
            </a:r>
            <a:r>
              <a:rPr lang="en-US" sz="2400" b="0" i="0" dirty="0">
                <a:solidFill>
                  <a:srgbClr val="374151"/>
                </a:solidFill>
                <a:effectLst/>
              </a:rPr>
              <a:t>isolated</a:t>
            </a:r>
            <a:r>
              <a:rPr lang="en-US" sz="2400" dirty="0"/>
              <a:t> triplet case only</a:t>
            </a:r>
          </a:p>
          <a:p>
            <a:pPr marL="800100" lvl="1" indent="-342900">
              <a:buFont typeface="Arial" panose="020B0604020202020204" pitchFamily="34" charset="0"/>
              <a:buChar char="•"/>
            </a:pPr>
            <a:r>
              <a:rPr lang="en-US" sz="2400" dirty="0"/>
              <a:t>Even training dataset consists of only 5 </a:t>
            </a:r>
            <a:r>
              <a:rPr lang="en-US" sz="2400" b="0" i="0" dirty="0">
                <a:solidFill>
                  <a:srgbClr val="374151"/>
                </a:solidFill>
                <a:effectLst/>
              </a:rPr>
              <a:t>isolated</a:t>
            </a:r>
            <a:r>
              <a:rPr lang="en-US" sz="2400" dirty="0"/>
              <a:t> triplet cases</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Reason:</a:t>
            </a:r>
          </a:p>
          <a:p>
            <a:pPr marL="800100" lvl="1" indent="-342900">
              <a:buFont typeface="Arial" panose="020B0604020202020204" pitchFamily="34" charset="0"/>
              <a:buChar char="•"/>
            </a:pPr>
            <a:r>
              <a:rPr lang="en-US" sz="2000" b="1" i="0" dirty="0">
                <a:effectLst/>
                <a:latin typeface="Söhne"/>
              </a:rPr>
              <a:t>Lack of Neighborhood Information</a:t>
            </a:r>
            <a:r>
              <a:rPr lang="en-US" sz="2000" b="0" i="0" dirty="0">
                <a:solidFill>
                  <a:srgbClr val="374151"/>
                </a:solidFill>
                <a:effectLst/>
                <a:latin typeface="Söhne"/>
              </a:rPr>
              <a:t>: GraphSAGE aggregates features from a node's local neighborhood to learn its representation. In the case of isolated triplets, each node has very limited neighborhood information (only one neighbor), which restricts the model's ability to learn complex or rich representations</a:t>
            </a:r>
            <a:endParaRPr lang="en-US" sz="2400" dirty="0"/>
          </a:p>
        </p:txBody>
      </p:sp>
      <p:sp>
        <p:nvSpPr>
          <p:cNvPr id="5" name="Oval 4">
            <a:extLst>
              <a:ext uri="{FF2B5EF4-FFF2-40B4-BE49-F238E27FC236}">
                <a16:creationId xmlns:a16="http://schemas.microsoft.com/office/drawing/2014/main" id="{3F4A78A6-BE05-BD12-D3AC-F90A797CBFBA}"/>
              </a:ext>
            </a:extLst>
          </p:cNvPr>
          <p:cNvSpPr/>
          <p:nvPr/>
        </p:nvSpPr>
        <p:spPr>
          <a:xfrm>
            <a:off x="96108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6" name="Oval 5">
            <a:extLst>
              <a:ext uri="{FF2B5EF4-FFF2-40B4-BE49-F238E27FC236}">
                <a16:creationId xmlns:a16="http://schemas.microsoft.com/office/drawing/2014/main" id="{BFF2F8DD-C1F7-5EB1-F69D-04E35327061E}"/>
              </a:ext>
            </a:extLst>
          </p:cNvPr>
          <p:cNvSpPr/>
          <p:nvPr/>
        </p:nvSpPr>
        <p:spPr>
          <a:xfrm>
            <a:off x="10630953"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8" name="Straight Arrow Connector 7">
            <a:extLst>
              <a:ext uri="{FF2B5EF4-FFF2-40B4-BE49-F238E27FC236}">
                <a16:creationId xmlns:a16="http://schemas.microsoft.com/office/drawing/2014/main" id="{A6CD81D0-4CFD-3931-C6C0-AB44D0460B14}"/>
              </a:ext>
            </a:extLst>
          </p:cNvPr>
          <p:cNvCxnSpPr>
            <a:cxnSpLocks/>
            <a:stCxn id="5" idx="6"/>
          </p:cNvCxnSpPr>
          <p:nvPr/>
        </p:nvCxnSpPr>
        <p:spPr>
          <a:xfrm>
            <a:off x="9928459" y="1935231"/>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pic>
        <p:nvPicPr>
          <p:cNvPr id="11" name="Picture 10">
            <a:extLst>
              <a:ext uri="{FF2B5EF4-FFF2-40B4-BE49-F238E27FC236}">
                <a16:creationId xmlns:a16="http://schemas.microsoft.com/office/drawing/2014/main" id="{7580E5DD-0699-2AB7-B1FE-760B7F530F72}"/>
              </a:ext>
            </a:extLst>
          </p:cNvPr>
          <p:cNvPicPr>
            <a:picLocks noChangeAspect="1"/>
          </p:cNvPicPr>
          <p:nvPr/>
        </p:nvPicPr>
        <p:blipFill>
          <a:blip r:embed="rId3"/>
          <a:stretch>
            <a:fillRect/>
          </a:stretch>
        </p:blipFill>
        <p:spPr>
          <a:xfrm>
            <a:off x="4179235" y="4511675"/>
            <a:ext cx="5511800" cy="2209800"/>
          </a:xfrm>
          <a:prstGeom prst="rect">
            <a:avLst/>
          </a:prstGeom>
        </p:spPr>
      </p:pic>
      <p:sp>
        <p:nvSpPr>
          <p:cNvPr id="12" name="TextBox 11">
            <a:extLst>
              <a:ext uri="{FF2B5EF4-FFF2-40B4-BE49-F238E27FC236}">
                <a16:creationId xmlns:a16="http://schemas.microsoft.com/office/drawing/2014/main" id="{E283E5A1-78AD-00DC-738E-21FD3E49A72C}"/>
              </a:ext>
            </a:extLst>
          </p:cNvPr>
          <p:cNvSpPr txBox="1"/>
          <p:nvPr/>
        </p:nvSpPr>
        <p:spPr>
          <a:xfrm>
            <a:off x="1460876" y="4609028"/>
            <a:ext cx="2835200" cy="738664"/>
          </a:xfrm>
          <a:prstGeom prst="rect">
            <a:avLst/>
          </a:prstGeom>
          <a:noFill/>
        </p:spPr>
        <p:txBody>
          <a:bodyPr wrap="none" rtlCol="0">
            <a:spAutoFit/>
          </a:bodyPr>
          <a:lstStyle/>
          <a:p>
            <a:r>
              <a:rPr lang="en-US" sz="1400" dirty="0">
                <a:effectLst/>
                <a:latin typeface="NimbusRomNo9L"/>
              </a:rPr>
              <a:t>Visual illustration of the GraphSAGE </a:t>
            </a:r>
          </a:p>
          <a:p>
            <a:r>
              <a:rPr lang="en-US" sz="1400" dirty="0">
                <a:effectLst/>
                <a:latin typeface="NimbusRomNo9L"/>
              </a:rPr>
              <a:t>sample and aggregate approach:</a:t>
            </a:r>
            <a:endParaRPr lang="en-US" sz="1400" dirty="0"/>
          </a:p>
          <a:p>
            <a:endParaRPr lang="en-TW" sz="1400" dirty="0"/>
          </a:p>
        </p:txBody>
      </p:sp>
    </p:spTree>
    <p:extLst>
      <p:ext uri="{BB962C8B-B14F-4D97-AF65-F5344CB8AC3E}">
        <p14:creationId xmlns:p14="http://schemas.microsoft.com/office/powerpoint/2010/main" val="199595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Predict More Labels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17</a:t>
            </a:fld>
            <a:endParaRPr lang="en-TW"/>
          </a:p>
        </p:txBody>
      </p:sp>
    </p:spTree>
    <p:extLst>
      <p:ext uri="{BB962C8B-B14F-4D97-AF65-F5344CB8AC3E}">
        <p14:creationId xmlns:p14="http://schemas.microsoft.com/office/powerpoint/2010/main" val="165479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3</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18</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t>Thought:</a:t>
            </a:r>
          </a:p>
          <a:p>
            <a:pPr marL="800100" lvl="1" indent="-342900">
              <a:buFont typeface="Arial" panose="020B0604020202020204" pitchFamily="34" charset="0"/>
              <a:buChar char="•"/>
            </a:pPr>
            <a:r>
              <a:rPr lang="en-US" sz="2000" dirty="0"/>
              <a:t>The experts can use the DL prediction and combine with their expertise to make the final prediction</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3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147F69FF-2283-96F3-F1FA-ACCE19F32686}"/>
              </a:ext>
            </a:extLst>
          </p:cNvPr>
          <p:cNvPicPr>
            <a:picLocks noChangeAspect="1"/>
          </p:cNvPicPr>
          <p:nvPr/>
        </p:nvPicPr>
        <p:blipFill rotWithShape="1">
          <a:blip r:embed="rId3"/>
          <a:srcRect r="381" b="9363"/>
          <a:stretch/>
        </p:blipFill>
        <p:spPr>
          <a:xfrm>
            <a:off x="4118653" y="3162195"/>
            <a:ext cx="1619404" cy="633099"/>
          </a:xfrm>
          <a:prstGeom prst="rect">
            <a:avLst/>
          </a:prstGeom>
        </p:spPr>
      </p:pic>
      <p:pic>
        <p:nvPicPr>
          <p:cNvPr id="7" name="Picture 6">
            <a:extLst>
              <a:ext uri="{FF2B5EF4-FFF2-40B4-BE49-F238E27FC236}">
                <a16:creationId xmlns:a16="http://schemas.microsoft.com/office/drawing/2014/main" id="{C3D09369-CA38-C617-6D85-5309D29D24DB}"/>
              </a:ext>
            </a:extLst>
          </p:cNvPr>
          <p:cNvPicPr>
            <a:picLocks noChangeAspect="1"/>
          </p:cNvPicPr>
          <p:nvPr/>
        </p:nvPicPr>
        <p:blipFill>
          <a:blip r:embed="rId4"/>
          <a:stretch>
            <a:fillRect/>
          </a:stretch>
        </p:blipFill>
        <p:spPr>
          <a:xfrm>
            <a:off x="2176421" y="3147594"/>
            <a:ext cx="368300" cy="647700"/>
          </a:xfrm>
          <a:prstGeom prst="rect">
            <a:avLst/>
          </a:prstGeom>
        </p:spPr>
      </p:pic>
      <p:grpSp>
        <p:nvGrpSpPr>
          <p:cNvPr id="11" name="Group 10">
            <a:extLst>
              <a:ext uri="{FF2B5EF4-FFF2-40B4-BE49-F238E27FC236}">
                <a16:creationId xmlns:a16="http://schemas.microsoft.com/office/drawing/2014/main" id="{6BFAD039-CFE1-2F5F-0263-E70EC181CC46}"/>
              </a:ext>
            </a:extLst>
          </p:cNvPr>
          <p:cNvGrpSpPr/>
          <p:nvPr/>
        </p:nvGrpSpPr>
        <p:grpSpPr>
          <a:xfrm>
            <a:off x="1071115" y="4852022"/>
            <a:ext cx="3326608" cy="950486"/>
            <a:chOff x="1313613" y="4701503"/>
            <a:chExt cx="3326608" cy="950486"/>
          </a:xfrm>
        </p:grpSpPr>
        <p:pic>
          <p:nvPicPr>
            <p:cNvPr id="8" name="Picture 7">
              <a:extLst>
                <a:ext uri="{FF2B5EF4-FFF2-40B4-BE49-F238E27FC236}">
                  <a16:creationId xmlns:a16="http://schemas.microsoft.com/office/drawing/2014/main" id="{C0677BC8-48A4-ACBD-D9B1-6011EC36C319}"/>
                </a:ext>
              </a:extLst>
            </p:cNvPr>
            <p:cNvPicPr>
              <a:picLocks noChangeAspect="1"/>
            </p:cNvPicPr>
            <p:nvPr/>
          </p:nvPicPr>
          <p:blipFill>
            <a:blip r:embed="rId5"/>
            <a:stretch>
              <a:fillRect/>
            </a:stretch>
          </p:blipFill>
          <p:spPr>
            <a:xfrm>
              <a:off x="1313613" y="5004289"/>
              <a:ext cx="3314700" cy="647700"/>
            </a:xfrm>
            <a:prstGeom prst="rect">
              <a:avLst/>
            </a:prstGeom>
          </p:spPr>
        </p:pic>
        <p:pic>
          <p:nvPicPr>
            <p:cNvPr id="10" name="Picture 9">
              <a:extLst>
                <a:ext uri="{FF2B5EF4-FFF2-40B4-BE49-F238E27FC236}">
                  <a16:creationId xmlns:a16="http://schemas.microsoft.com/office/drawing/2014/main" id="{79CAA42F-BE70-CD84-EBDB-685F656C175A}"/>
                </a:ext>
              </a:extLst>
            </p:cNvPr>
            <p:cNvPicPr>
              <a:picLocks noChangeAspect="1"/>
            </p:cNvPicPr>
            <p:nvPr/>
          </p:nvPicPr>
          <p:blipFill>
            <a:blip r:embed="rId6"/>
            <a:stretch>
              <a:fillRect/>
            </a:stretch>
          </p:blipFill>
          <p:spPr>
            <a:xfrm>
              <a:off x="2176421" y="4701503"/>
              <a:ext cx="2463800" cy="304800"/>
            </a:xfrm>
            <a:prstGeom prst="rect">
              <a:avLst/>
            </a:prstGeom>
          </p:spPr>
        </p:pic>
      </p:grpSp>
      <p:pic>
        <p:nvPicPr>
          <p:cNvPr id="12" name="Picture 11">
            <a:extLst>
              <a:ext uri="{FF2B5EF4-FFF2-40B4-BE49-F238E27FC236}">
                <a16:creationId xmlns:a16="http://schemas.microsoft.com/office/drawing/2014/main" id="{03906506-86BE-5D11-69AC-67CB38D99E74}"/>
              </a:ext>
            </a:extLst>
          </p:cNvPr>
          <p:cNvPicPr>
            <a:picLocks noChangeAspect="1"/>
          </p:cNvPicPr>
          <p:nvPr/>
        </p:nvPicPr>
        <p:blipFill>
          <a:blip r:embed="rId7"/>
          <a:stretch>
            <a:fillRect/>
          </a:stretch>
        </p:blipFill>
        <p:spPr>
          <a:xfrm>
            <a:off x="5935727" y="5154808"/>
            <a:ext cx="5418073" cy="670379"/>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38092" y="4785476"/>
            <a:ext cx="1459695" cy="369332"/>
          </a:xfrm>
          <a:prstGeom prst="rect">
            <a:avLst/>
          </a:prstGeom>
          <a:noFill/>
        </p:spPr>
        <p:txBody>
          <a:bodyPr wrap="none" rtlCol="0">
            <a:spAutoFit/>
          </a:bodyPr>
          <a:lstStyle/>
          <a:p>
            <a:r>
              <a:rPr lang="en-TW" dirty="0"/>
              <a:t>Previous one:</a:t>
            </a:r>
          </a:p>
        </p:txBody>
      </p:sp>
    </p:spTree>
    <p:extLst>
      <p:ext uri="{BB962C8B-B14F-4D97-AF65-F5344CB8AC3E}">
        <p14:creationId xmlns:p14="http://schemas.microsoft.com/office/powerpoint/2010/main" val="3480719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5</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19</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590915" y="1207900"/>
            <a:ext cx="11268761" cy="3046988"/>
          </a:xfrm>
          <a:prstGeom prst="rect">
            <a:avLst/>
          </a:prstGeom>
          <a:noFill/>
        </p:spPr>
        <p:txBody>
          <a:bodyPr wrap="square" rtlCol="0">
            <a:spAutoFit/>
          </a:bodyPr>
          <a:lstStyle/>
          <a:p>
            <a:pPr lvl="1"/>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5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C3D09369-CA38-C617-6D85-5309D29D24DB}"/>
              </a:ext>
            </a:extLst>
          </p:cNvPr>
          <p:cNvPicPr>
            <a:picLocks noChangeAspect="1"/>
          </p:cNvPicPr>
          <p:nvPr/>
        </p:nvPicPr>
        <p:blipFill>
          <a:blip r:embed="rId3"/>
          <a:stretch>
            <a:fillRect/>
          </a:stretch>
        </p:blipFill>
        <p:spPr>
          <a:xfrm>
            <a:off x="2141697" y="2354718"/>
            <a:ext cx="368300" cy="647700"/>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26518" y="3932850"/>
            <a:ext cx="1459695" cy="369332"/>
          </a:xfrm>
          <a:prstGeom prst="rect">
            <a:avLst/>
          </a:prstGeom>
          <a:noFill/>
        </p:spPr>
        <p:txBody>
          <a:bodyPr wrap="none" rtlCol="0">
            <a:spAutoFit/>
          </a:bodyPr>
          <a:lstStyle/>
          <a:p>
            <a:r>
              <a:rPr lang="en-TW" dirty="0"/>
              <a:t>Previous one:</a:t>
            </a:r>
          </a:p>
        </p:txBody>
      </p:sp>
      <p:pic>
        <p:nvPicPr>
          <p:cNvPr id="5" name="Picture 4">
            <a:extLst>
              <a:ext uri="{FF2B5EF4-FFF2-40B4-BE49-F238E27FC236}">
                <a16:creationId xmlns:a16="http://schemas.microsoft.com/office/drawing/2014/main" id="{E1F3B29B-ECE6-F720-FF22-7EF1C7158582}"/>
              </a:ext>
            </a:extLst>
          </p:cNvPr>
          <p:cNvPicPr>
            <a:picLocks noChangeAspect="1"/>
          </p:cNvPicPr>
          <p:nvPr/>
        </p:nvPicPr>
        <p:blipFill>
          <a:blip r:embed="rId4"/>
          <a:stretch>
            <a:fillRect/>
          </a:stretch>
        </p:blipFill>
        <p:spPr>
          <a:xfrm>
            <a:off x="4083929" y="2375775"/>
            <a:ext cx="2578100" cy="673100"/>
          </a:xfrm>
          <a:prstGeom prst="rect">
            <a:avLst/>
          </a:prstGeom>
        </p:spPr>
      </p:pic>
      <p:pic>
        <p:nvPicPr>
          <p:cNvPr id="8" name="Picture 7">
            <a:extLst>
              <a:ext uri="{FF2B5EF4-FFF2-40B4-BE49-F238E27FC236}">
                <a16:creationId xmlns:a16="http://schemas.microsoft.com/office/drawing/2014/main" id="{E78846F2-0EBE-95AC-FE93-B8377824D416}"/>
              </a:ext>
            </a:extLst>
          </p:cNvPr>
          <p:cNvPicPr>
            <a:picLocks noChangeAspect="1"/>
          </p:cNvPicPr>
          <p:nvPr/>
        </p:nvPicPr>
        <p:blipFill>
          <a:blip r:embed="rId5"/>
          <a:stretch>
            <a:fillRect/>
          </a:stretch>
        </p:blipFill>
        <p:spPr>
          <a:xfrm>
            <a:off x="5924153" y="4302182"/>
            <a:ext cx="5418073" cy="670379"/>
          </a:xfrm>
          <a:prstGeom prst="rect">
            <a:avLst/>
          </a:prstGeom>
        </p:spPr>
      </p:pic>
      <p:grpSp>
        <p:nvGrpSpPr>
          <p:cNvPr id="16" name="Group 15">
            <a:extLst>
              <a:ext uri="{FF2B5EF4-FFF2-40B4-BE49-F238E27FC236}">
                <a16:creationId xmlns:a16="http://schemas.microsoft.com/office/drawing/2014/main" id="{FDF9DADC-3FB6-9BAE-4755-672A8A136615}"/>
              </a:ext>
            </a:extLst>
          </p:cNvPr>
          <p:cNvGrpSpPr/>
          <p:nvPr/>
        </p:nvGrpSpPr>
        <p:grpSpPr>
          <a:xfrm>
            <a:off x="1059541" y="3999396"/>
            <a:ext cx="3326608" cy="965200"/>
            <a:chOff x="1071115" y="4852022"/>
            <a:chExt cx="3326608" cy="965200"/>
          </a:xfrm>
        </p:grpSpPr>
        <p:grpSp>
          <p:nvGrpSpPr>
            <p:cNvPr id="9" name="Group 8">
              <a:extLst>
                <a:ext uri="{FF2B5EF4-FFF2-40B4-BE49-F238E27FC236}">
                  <a16:creationId xmlns:a16="http://schemas.microsoft.com/office/drawing/2014/main" id="{6B7F1E00-4EE8-1714-1E28-8057A953DDC2}"/>
                </a:ext>
              </a:extLst>
            </p:cNvPr>
            <p:cNvGrpSpPr/>
            <p:nvPr/>
          </p:nvGrpSpPr>
          <p:grpSpPr>
            <a:xfrm>
              <a:off x="1071115" y="4852022"/>
              <a:ext cx="3326608" cy="950486"/>
              <a:chOff x="1313613" y="4701503"/>
              <a:chExt cx="3326608" cy="950486"/>
            </a:xfrm>
          </p:grpSpPr>
          <p:pic>
            <p:nvPicPr>
              <p:cNvPr id="10" name="Picture 9">
                <a:extLst>
                  <a:ext uri="{FF2B5EF4-FFF2-40B4-BE49-F238E27FC236}">
                    <a16:creationId xmlns:a16="http://schemas.microsoft.com/office/drawing/2014/main" id="{2FE02C6A-9C3A-AC2C-F0D8-FD3EE78DBC89}"/>
                  </a:ext>
                </a:extLst>
              </p:cNvPr>
              <p:cNvPicPr>
                <a:picLocks noChangeAspect="1"/>
              </p:cNvPicPr>
              <p:nvPr/>
            </p:nvPicPr>
            <p:blipFill>
              <a:blip r:embed="rId6"/>
              <a:stretch>
                <a:fillRect/>
              </a:stretch>
            </p:blipFill>
            <p:spPr>
              <a:xfrm>
                <a:off x="1313613" y="5004289"/>
                <a:ext cx="3314700" cy="647700"/>
              </a:xfrm>
              <a:prstGeom prst="rect">
                <a:avLst/>
              </a:prstGeom>
            </p:spPr>
          </p:pic>
          <p:pic>
            <p:nvPicPr>
              <p:cNvPr id="11" name="Picture 10">
                <a:extLst>
                  <a:ext uri="{FF2B5EF4-FFF2-40B4-BE49-F238E27FC236}">
                    <a16:creationId xmlns:a16="http://schemas.microsoft.com/office/drawing/2014/main" id="{EC453C21-F166-62B1-136D-1FFFDFA9F28B}"/>
                  </a:ext>
                </a:extLst>
              </p:cNvPr>
              <p:cNvPicPr>
                <a:picLocks noChangeAspect="1"/>
              </p:cNvPicPr>
              <p:nvPr/>
            </p:nvPicPr>
            <p:blipFill>
              <a:blip r:embed="rId7"/>
              <a:stretch>
                <a:fillRect/>
              </a:stretch>
            </p:blipFill>
            <p:spPr>
              <a:xfrm>
                <a:off x="2176421" y="4701503"/>
                <a:ext cx="2463800" cy="304800"/>
              </a:xfrm>
              <a:prstGeom prst="rect">
                <a:avLst/>
              </a:prstGeom>
            </p:spPr>
          </p:pic>
        </p:grpSp>
        <p:pic>
          <p:nvPicPr>
            <p:cNvPr id="15" name="Picture 14">
              <a:extLst>
                <a:ext uri="{FF2B5EF4-FFF2-40B4-BE49-F238E27FC236}">
                  <a16:creationId xmlns:a16="http://schemas.microsoft.com/office/drawing/2014/main" id="{CBC35060-5910-7419-5A09-93DB87FA879E}"/>
                </a:ext>
              </a:extLst>
            </p:cNvPr>
            <p:cNvPicPr>
              <a:picLocks noChangeAspect="1"/>
            </p:cNvPicPr>
            <p:nvPr/>
          </p:nvPicPr>
          <p:blipFill>
            <a:blip r:embed="rId8"/>
            <a:stretch>
              <a:fillRect/>
            </a:stretch>
          </p:blipFill>
          <p:spPr>
            <a:xfrm>
              <a:off x="1095723" y="5156822"/>
              <a:ext cx="3302000" cy="660400"/>
            </a:xfrm>
            <a:prstGeom prst="rect">
              <a:avLst/>
            </a:prstGeom>
          </p:spPr>
        </p:pic>
      </p:grpSp>
      <p:grpSp>
        <p:nvGrpSpPr>
          <p:cNvPr id="17" name="Group 16">
            <a:extLst>
              <a:ext uri="{FF2B5EF4-FFF2-40B4-BE49-F238E27FC236}">
                <a16:creationId xmlns:a16="http://schemas.microsoft.com/office/drawing/2014/main" id="{FA423413-2E09-DDCD-EE57-58617B67A55C}"/>
              </a:ext>
            </a:extLst>
          </p:cNvPr>
          <p:cNvGrpSpPr/>
          <p:nvPr/>
        </p:nvGrpSpPr>
        <p:grpSpPr>
          <a:xfrm>
            <a:off x="1071845" y="5511082"/>
            <a:ext cx="3326608" cy="950486"/>
            <a:chOff x="1313613" y="4701503"/>
            <a:chExt cx="3326608" cy="950486"/>
          </a:xfrm>
        </p:grpSpPr>
        <p:pic>
          <p:nvPicPr>
            <p:cNvPr id="18" name="Picture 17">
              <a:extLst>
                <a:ext uri="{FF2B5EF4-FFF2-40B4-BE49-F238E27FC236}">
                  <a16:creationId xmlns:a16="http://schemas.microsoft.com/office/drawing/2014/main" id="{741E8FFA-27D0-39A0-85B2-6225201B8C9D}"/>
                </a:ext>
              </a:extLst>
            </p:cNvPr>
            <p:cNvPicPr>
              <a:picLocks noChangeAspect="1"/>
            </p:cNvPicPr>
            <p:nvPr/>
          </p:nvPicPr>
          <p:blipFill>
            <a:blip r:embed="rId6"/>
            <a:stretch>
              <a:fillRect/>
            </a:stretch>
          </p:blipFill>
          <p:spPr>
            <a:xfrm>
              <a:off x="1313613" y="5004289"/>
              <a:ext cx="3314700" cy="647700"/>
            </a:xfrm>
            <a:prstGeom prst="rect">
              <a:avLst/>
            </a:prstGeom>
          </p:spPr>
        </p:pic>
        <p:pic>
          <p:nvPicPr>
            <p:cNvPr id="20" name="Picture 19">
              <a:extLst>
                <a:ext uri="{FF2B5EF4-FFF2-40B4-BE49-F238E27FC236}">
                  <a16:creationId xmlns:a16="http://schemas.microsoft.com/office/drawing/2014/main" id="{D8A72BBE-A367-D975-98A9-D924F584C8E5}"/>
                </a:ext>
              </a:extLst>
            </p:cNvPr>
            <p:cNvPicPr>
              <a:picLocks noChangeAspect="1"/>
            </p:cNvPicPr>
            <p:nvPr/>
          </p:nvPicPr>
          <p:blipFill>
            <a:blip r:embed="rId7"/>
            <a:stretch>
              <a:fillRect/>
            </a:stretch>
          </p:blipFill>
          <p:spPr>
            <a:xfrm>
              <a:off x="2176421" y="4701503"/>
              <a:ext cx="2463800" cy="304800"/>
            </a:xfrm>
            <a:prstGeom prst="rect">
              <a:avLst/>
            </a:prstGeom>
          </p:spPr>
        </p:pic>
      </p:grpSp>
      <p:sp>
        <p:nvSpPr>
          <p:cNvPr id="21" name="TextBox 20">
            <a:extLst>
              <a:ext uri="{FF2B5EF4-FFF2-40B4-BE49-F238E27FC236}">
                <a16:creationId xmlns:a16="http://schemas.microsoft.com/office/drawing/2014/main" id="{23CA19C6-65A6-8233-4641-A77BF5C16C17}"/>
              </a:ext>
            </a:extLst>
          </p:cNvPr>
          <p:cNvSpPr txBox="1"/>
          <p:nvPr/>
        </p:nvSpPr>
        <p:spPr>
          <a:xfrm>
            <a:off x="1071181" y="5213100"/>
            <a:ext cx="1678601" cy="369332"/>
          </a:xfrm>
          <a:prstGeom prst="rect">
            <a:avLst/>
          </a:prstGeom>
          <a:noFill/>
        </p:spPr>
        <p:txBody>
          <a:bodyPr wrap="none" rtlCol="0">
            <a:spAutoFit/>
          </a:bodyPr>
          <a:lstStyle/>
          <a:p>
            <a:r>
              <a:rPr lang="en-US" dirty="0"/>
              <a:t>V</a:t>
            </a:r>
            <a:r>
              <a:rPr lang="en-TW" dirty="0"/>
              <a:t>ersion of top3:</a:t>
            </a:r>
          </a:p>
        </p:txBody>
      </p:sp>
    </p:spTree>
    <p:extLst>
      <p:ext uri="{BB962C8B-B14F-4D97-AF65-F5344CB8AC3E}">
        <p14:creationId xmlns:p14="http://schemas.microsoft.com/office/powerpoint/2010/main" val="42612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536448" y="136525"/>
            <a:ext cx="10515600" cy="1325563"/>
          </a:xfrm>
        </p:spPr>
        <p:txBody>
          <a:bodyPr/>
          <a:lstStyle/>
          <a:p>
            <a:r>
              <a:rPr lang="en-TW" b="1"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28040" y="1170623"/>
            <a:ext cx="10689336" cy="5030152"/>
          </a:xfrm>
        </p:spPr>
        <p:txBody>
          <a:bodyPr>
            <a:normAutofit/>
          </a:bodyPr>
          <a:lstStyle/>
          <a:p>
            <a:pPr marL="457200" lvl="1" indent="0">
              <a:lnSpc>
                <a:spcPct val="110000"/>
              </a:lnSpc>
              <a:buNone/>
            </a:pPr>
            <a:endParaRPr lang="en-TW" b="1" dirty="0"/>
          </a:p>
          <a:p>
            <a:pPr>
              <a:lnSpc>
                <a:spcPct val="110000"/>
              </a:lnSpc>
            </a:pPr>
            <a:r>
              <a:rPr lang="en-TW" b="1" dirty="0"/>
              <a:t>GNN</a:t>
            </a:r>
          </a:p>
          <a:p>
            <a:pPr lvl="1">
              <a:lnSpc>
                <a:spcPct val="110000"/>
              </a:lnSpc>
            </a:pPr>
            <a:r>
              <a:rPr lang="en-TW" b="1" dirty="0"/>
              <a:t>Recap</a:t>
            </a:r>
          </a:p>
          <a:p>
            <a:pPr lvl="1">
              <a:lnSpc>
                <a:spcPct val="110000"/>
              </a:lnSpc>
            </a:pPr>
            <a:r>
              <a:rPr lang="en-TW" b="1" dirty="0"/>
              <a:t>Experiment – Change the Dataset</a:t>
            </a:r>
          </a:p>
          <a:p>
            <a:pPr lvl="1">
              <a:lnSpc>
                <a:spcPct val="110000"/>
              </a:lnSpc>
            </a:pPr>
            <a:r>
              <a:rPr lang="en-TW" b="1" dirty="0"/>
              <a:t>Experiment – Predict M</a:t>
            </a:r>
            <a:r>
              <a:rPr lang="en-US" b="1" dirty="0"/>
              <a:t>or</a:t>
            </a:r>
            <a:r>
              <a:rPr lang="en-TW" b="1" dirty="0"/>
              <a:t>e Labels</a:t>
            </a:r>
          </a:p>
          <a:p>
            <a:pPr lvl="1">
              <a:lnSpc>
                <a:spcPct val="110000"/>
              </a:lnSpc>
            </a:pPr>
            <a:r>
              <a:rPr lang="en-TW" b="1" dirty="0"/>
              <a:t>Experiment – Observe the Unique Label</a:t>
            </a:r>
          </a:p>
          <a:p>
            <a:pPr marL="457200" lvl="1" indent="0">
              <a:lnSpc>
                <a:spcPct val="110000"/>
              </a:lnSpc>
              <a:buNone/>
            </a:pPr>
            <a:endParaRPr lang="en-TW" b="1" dirty="0"/>
          </a:p>
          <a:p>
            <a:pPr>
              <a:lnSpc>
                <a:spcPct val="110000"/>
              </a:lnSpc>
            </a:pPr>
            <a:r>
              <a:rPr lang="en-TW" b="1" dirty="0"/>
              <a:t>Future Work</a:t>
            </a:r>
          </a:p>
          <a:p>
            <a:pPr>
              <a:lnSpc>
                <a:spcPct val="110000"/>
              </a:lnSpc>
            </a:pPr>
            <a:endParaRPr lang="en-TW" dirty="0"/>
          </a:p>
          <a:p>
            <a:pPr>
              <a:lnSpc>
                <a:spcPct val="110000"/>
              </a:lnSpc>
            </a:pPr>
            <a:endParaRPr lang="en-TW" dirty="0"/>
          </a:p>
        </p:txBody>
      </p:sp>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2</a:t>
            </a:fld>
            <a:endParaRPr lang="en-TW"/>
          </a:p>
        </p:txBody>
      </p:sp>
    </p:spTree>
    <p:extLst>
      <p:ext uri="{BB962C8B-B14F-4D97-AF65-F5344CB8AC3E}">
        <p14:creationId xmlns:p14="http://schemas.microsoft.com/office/powerpoint/2010/main" val="16894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564382" y="1866055"/>
            <a:ext cx="11063235" cy="2739473"/>
          </a:xfrm>
        </p:spPr>
        <p:txBody>
          <a:bodyPr>
            <a:normAutofit/>
          </a:bodyPr>
          <a:lstStyle/>
          <a:p>
            <a:pPr>
              <a:lnSpc>
                <a:spcPct val="110000"/>
              </a:lnSpc>
            </a:pPr>
            <a:r>
              <a:rPr lang="en-TW" sz="4800" b="1" dirty="0"/>
              <a:t>Experiment – Observe the Unique Label</a:t>
            </a:r>
            <a:br>
              <a:rPr lang="en-TW" sz="1800" b="1" dirty="0"/>
            </a:br>
            <a:endParaRPr lang="en-TW" sz="4800" b="1" dirty="0"/>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20</a:t>
            </a:fld>
            <a:endParaRPr lang="en-TW"/>
          </a:p>
        </p:txBody>
      </p:sp>
    </p:spTree>
    <p:extLst>
      <p:ext uri="{BB962C8B-B14F-4D97-AF65-F5344CB8AC3E}">
        <p14:creationId xmlns:p14="http://schemas.microsoft.com/office/powerpoint/2010/main" val="4002597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Conclusion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21</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6577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pPr>
              <a:lnSpc>
                <a:spcPct val="110000"/>
              </a:lnSpc>
            </a:pPr>
            <a:r>
              <a:rPr lang="en-TW" b="1" dirty="0"/>
              <a:t>Future Work</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22</a:t>
            </a:fld>
            <a:endParaRPr lang="en-TW"/>
          </a:p>
        </p:txBody>
      </p:sp>
    </p:spTree>
    <p:extLst>
      <p:ext uri="{BB962C8B-B14F-4D97-AF65-F5344CB8AC3E}">
        <p14:creationId xmlns:p14="http://schemas.microsoft.com/office/powerpoint/2010/main" val="240354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74904" y="319088"/>
            <a:ext cx="10515600" cy="1325563"/>
          </a:xfrm>
        </p:spPr>
        <p:txBody>
          <a:bodyPr/>
          <a:lstStyle/>
          <a:p>
            <a:r>
              <a:rPr lang="en-TW" b="1" dirty="0"/>
              <a:t>Future Work</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695678" y="1584061"/>
            <a:ext cx="10800644" cy="4832880"/>
          </a:xfrm>
        </p:spPr>
        <p:txBody>
          <a:bodyPr>
            <a:normAutofit/>
          </a:bodyPr>
          <a:lstStyle/>
          <a:p>
            <a:pPr>
              <a:lnSpc>
                <a:spcPct val="110000"/>
              </a:lnSpc>
            </a:pPr>
            <a:r>
              <a:rPr lang="en-TW" b="1" dirty="0"/>
              <a:t>GNN</a:t>
            </a:r>
          </a:p>
          <a:p>
            <a:pPr lvl="1">
              <a:lnSpc>
                <a:spcPct val="110000"/>
              </a:lnSpc>
            </a:pPr>
            <a:r>
              <a:rPr lang="en-US" dirty="0"/>
              <a:t>Try some other methods to improve the performance of single triplet issue</a:t>
            </a:r>
          </a:p>
          <a:p>
            <a:pPr lvl="2">
              <a:lnSpc>
                <a:spcPct val="110000"/>
              </a:lnSpc>
            </a:pPr>
            <a:r>
              <a:rPr lang="en-US" dirty="0"/>
              <a:t>Figure out why the model can detect the </a:t>
            </a:r>
            <a:r>
              <a:rPr lang="en-US" sz="2000" b="1" dirty="0"/>
              <a:t>T1518_c9b </a:t>
            </a:r>
            <a:r>
              <a:rPr lang="en-US" sz="2000" dirty="0"/>
              <a:t>(if available?)</a:t>
            </a:r>
            <a:endParaRPr lang="en-TW" dirty="0"/>
          </a:p>
          <a:p>
            <a:pPr lvl="2">
              <a:lnSpc>
                <a:spcPct val="110000"/>
              </a:lnSpc>
            </a:pPr>
            <a:r>
              <a:rPr lang="en-TW" dirty="0"/>
              <a:t>Read the </a:t>
            </a:r>
            <a:r>
              <a:rPr lang="en-TW" b="1" dirty="0"/>
              <a:t>GraphSMOTE</a:t>
            </a:r>
            <a:r>
              <a:rPr lang="en-TW" dirty="0"/>
              <a:t> paper</a:t>
            </a:r>
            <a:endParaRPr lang="en-US" dirty="0"/>
          </a:p>
          <a:p>
            <a:pPr lvl="2">
              <a:lnSpc>
                <a:spcPct val="110000"/>
              </a:lnSpc>
            </a:pPr>
            <a:endParaRPr lang="en-US" dirty="0"/>
          </a:p>
          <a:p>
            <a:pPr lvl="2">
              <a:lnSpc>
                <a:spcPct val="110000"/>
              </a:lnSpc>
            </a:pPr>
            <a:endParaRPr lang="en-US" dirty="0"/>
          </a:p>
          <a:p>
            <a:pPr>
              <a:lnSpc>
                <a:spcPct val="110000"/>
              </a:lnSpc>
            </a:pPr>
            <a:r>
              <a:rPr lang="en-US" dirty="0"/>
              <a:t>Do the experiment of the DAPRA dataset</a:t>
            </a:r>
            <a:endParaRPr lang="en-TW"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23</a:t>
            </a:fld>
            <a:endParaRPr lang="en-TW"/>
          </a:p>
        </p:txBody>
      </p:sp>
    </p:spTree>
    <p:extLst>
      <p:ext uri="{BB962C8B-B14F-4D97-AF65-F5344CB8AC3E}">
        <p14:creationId xmlns:p14="http://schemas.microsoft.com/office/powerpoint/2010/main" val="2421199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24</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Thanks!!</a:t>
            </a:r>
          </a:p>
        </p:txBody>
      </p:sp>
    </p:spTree>
    <p:extLst>
      <p:ext uri="{BB962C8B-B14F-4D97-AF65-F5344CB8AC3E}">
        <p14:creationId xmlns:p14="http://schemas.microsoft.com/office/powerpoint/2010/main" val="2872018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25</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Appendix</a:t>
            </a:r>
          </a:p>
        </p:txBody>
      </p:sp>
    </p:spTree>
    <p:extLst>
      <p:ext uri="{BB962C8B-B14F-4D97-AF65-F5344CB8AC3E}">
        <p14:creationId xmlns:p14="http://schemas.microsoft.com/office/powerpoint/2010/main" val="85464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 on Different Dimension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26</a:t>
            </a:fld>
            <a:endParaRPr lang="en-TW" dirty="0"/>
          </a:p>
        </p:txBody>
      </p:sp>
      <p:pic>
        <p:nvPicPr>
          <p:cNvPr id="5" name="Picture 4">
            <a:extLst>
              <a:ext uri="{FF2B5EF4-FFF2-40B4-BE49-F238E27FC236}">
                <a16:creationId xmlns:a16="http://schemas.microsoft.com/office/drawing/2014/main" id="{82DCE83B-3312-32DA-F01B-3A4513AC9007}"/>
              </a:ext>
            </a:extLst>
          </p:cNvPr>
          <p:cNvPicPr>
            <a:picLocks noChangeAspect="1"/>
          </p:cNvPicPr>
          <p:nvPr/>
        </p:nvPicPr>
        <p:blipFill>
          <a:blip r:embed="rId3"/>
          <a:stretch>
            <a:fillRect/>
          </a:stretch>
        </p:blipFill>
        <p:spPr>
          <a:xfrm>
            <a:off x="637477" y="1285051"/>
            <a:ext cx="10515599" cy="5146956"/>
          </a:xfrm>
          <a:prstGeom prst="rect">
            <a:avLst/>
          </a:prstGeom>
        </p:spPr>
      </p:pic>
      <p:sp>
        <p:nvSpPr>
          <p:cNvPr id="3" name="TextBox 2">
            <a:extLst>
              <a:ext uri="{FF2B5EF4-FFF2-40B4-BE49-F238E27FC236}">
                <a16:creationId xmlns:a16="http://schemas.microsoft.com/office/drawing/2014/main" id="{7C3D5A27-E373-0B29-D0D8-F53D8BAA0B2B}"/>
              </a:ext>
            </a:extLst>
          </p:cNvPr>
          <p:cNvSpPr txBox="1"/>
          <p:nvPr/>
        </p:nvSpPr>
        <p:spPr>
          <a:xfrm>
            <a:off x="9287138" y="1295956"/>
            <a:ext cx="1390124" cy="369332"/>
          </a:xfrm>
          <a:prstGeom prst="rect">
            <a:avLst/>
          </a:prstGeom>
          <a:noFill/>
        </p:spPr>
        <p:txBody>
          <a:bodyPr wrap="none" rtlCol="0">
            <a:spAutoFit/>
          </a:bodyPr>
          <a:lstStyle/>
          <a:p>
            <a:r>
              <a:rPr lang="en-TW" b="1" dirty="0"/>
              <a:t>T1518_c9b…</a:t>
            </a:r>
          </a:p>
        </p:txBody>
      </p:sp>
    </p:spTree>
    <p:extLst>
      <p:ext uri="{BB962C8B-B14F-4D97-AF65-F5344CB8AC3E}">
        <p14:creationId xmlns:p14="http://schemas.microsoft.com/office/powerpoint/2010/main" val="14532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86444"/>
            <a:ext cx="10515600" cy="1325563"/>
          </a:xfrm>
        </p:spPr>
        <p:txBody>
          <a:bodyPr/>
          <a:lstStyle/>
          <a:p>
            <a:r>
              <a:rPr lang="en-TW" b="1" dirty="0"/>
              <a:t>Experiment 3</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27</a:t>
            </a:fld>
            <a:endParaRPr lang="en-TW" dirty="0"/>
          </a:p>
        </p:txBody>
      </p:sp>
      <p:sp>
        <p:nvSpPr>
          <p:cNvPr id="3" name="TextBox 2">
            <a:extLst>
              <a:ext uri="{FF2B5EF4-FFF2-40B4-BE49-F238E27FC236}">
                <a16:creationId xmlns:a16="http://schemas.microsoft.com/office/drawing/2014/main" id="{4BE68797-CB82-0116-07DD-1366D6F7C47E}"/>
              </a:ext>
            </a:extLst>
          </p:cNvPr>
          <p:cNvSpPr txBox="1"/>
          <p:nvPr/>
        </p:nvSpPr>
        <p:spPr>
          <a:xfrm>
            <a:off x="513227" y="1213008"/>
            <a:ext cx="11312694" cy="3693319"/>
          </a:xfrm>
          <a:prstGeom prst="rect">
            <a:avLst/>
          </a:prstGeom>
          <a:noFill/>
        </p:spPr>
        <p:txBody>
          <a:bodyPr wrap="square" rtlCol="0">
            <a:spAutoFit/>
          </a:bodyPr>
          <a:lstStyle/>
          <a:p>
            <a:pPr lvl="1"/>
            <a:endParaRPr lang="en-TW" sz="2600" dirty="0"/>
          </a:p>
          <a:p>
            <a:pPr marL="457200" indent="-457200">
              <a:buFont typeface="Arial" panose="020B0604020202020204" pitchFamily="34" charset="0"/>
              <a:buChar char="•"/>
            </a:pPr>
            <a:r>
              <a:rPr lang="en-TW" sz="2600" b="1" dirty="0"/>
              <a:t>Experiment 3: </a:t>
            </a:r>
          </a:p>
          <a:p>
            <a:pPr marL="914400" lvl="1" indent="-457200">
              <a:buFont typeface="Arial" panose="020B0604020202020204" pitchFamily="34" charset="0"/>
              <a:buChar char="•"/>
            </a:pPr>
            <a:r>
              <a:rPr lang="en-US" sz="2600" dirty="0"/>
              <a:t>C</a:t>
            </a:r>
            <a:r>
              <a:rPr lang="en-TW" sz="2600" dirty="0"/>
              <a:t>onsider the </a:t>
            </a:r>
            <a:r>
              <a:rPr lang="en-TW" sz="2600" b="1" dirty="0"/>
              <a:t>neighbor</a:t>
            </a:r>
            <a:r>
              <a:rPr lang="en-TW" sz="2600" dirty="0"/>
              <a:t> benign nodes</a:t>
            </a:r>
          </a:p>
          <a:p>
            <a:pPr marL="914400" lvl="1" indent="-457200">
              <a:buFont typeface="Arial" panose="020B0604020202020204" pitchFamily="34" charset="0"/>
              <a:buChar char="•"/>
            </a:pPr>
            <a:r>
              <a:rPr lang="en-TW" sz="2600" dirty="0"/>
              <a:t>Edge classification</a:t>
            </a:r>
          </a:p>
          <a:p>
            <a:pPr lvl="1"/>
            <a:endParaRPr lang="en-US" sz="2600" dirty="0"/>
          </a:p>
          <a:p>
            <a:pPr marL="914400" lvl="1" indent="-457200">
              <a:buFont typeface="Arial" panose="020B0604020202020204" pitchFamily="34" charset="0"/>
              <a:buChar char="•"/>
            </a:pPr>
            <a:r>
              <a:rPr lang="en-US" sz="2600" dirty="0"/>
              <a:t>Given a graph </a:t>
            </a:r>
            <a:r>
              <a:rPr lang="en-US" sz="2400" dirty="0">
                <a:sym typeface="Wingdings" pitchFamily="2" charset="2"/>
              </a:rPr>
              <a:t></a:t>
            </a:r>
            <a:r>
              <a:rPr lang="en-US" sz="2600" dirty="0">
                <a:sym typeface="Wingdings" pitchFamily="2" charset="2"/>
              </a:rPr>
              <a:t> label the triplets</a:t>
            </a:r>
          </a:p>
          <a:p>
            <a:pPr lvl="1"/>
            <a:r>
              <a:rPr lang="en-US" sz="2600" dirty="0">
                <a:sym typeface="Wingdings" pitchFamily="2" charset="2"/>
              </a:rPr>
              <a:t>	with the benign or the specific AP</a:t>
            </a:r>
            <a:endParaRPr lang="en-TW" sz="2600" dirty="0"/>
          </a:p>
          <a:p>
            <a:pPr marL="914400" lvl="1" indent="-457200">
              <a:buFont typeface="Arial" panose="020B0604020202020204" pitchFamily="34" charset="0"/>
              <a:buChar char="•"/>
            </a:pPr>
            <a:endParaRPr lang="en-TW" sz="2600" dirty="0"/>
          </a:p>
          <a:p>
            <a:pPr marL="914400" lvl="1" indent="-457200">
              <a:buFont typeface="Arial" panose="020B0604020202020204" pitchFamily="34" charset="0"/>
              <a:buChar char="•"/>
            </a:pPr>
            <a:endParaRPr lang="en-US" sz="2600" dirty="0"/>
          </a:p>
        </p:txBody>
      </p:sp>
      <p:pic>
        <p:nvPicPr>
          <p:cNvPr id="7" name="Picture 6">
            <a:extLst>
              <a:ext uri="{FF2B5EF4-FFF2-40B4-BE49-F238E27FC236}">
                <a16:creationId xmlns:a16="http://schemas.microsoft.com/office/drawing/2014/main" id="{339AB3FA-BB6B-E4C8-8145-FDEBB61DE75B}"/>
              </a:ext>
            </a:extLst>
          </p:cNvPr>
          <p:cNvPicPr>
            <a:picLocks noChangeAspect="1"/>
          </p:cNvPicPr>
          <p:nvPr/>
        </p:nvPicPr>
        <p:blipFill>
          <a:blip r:embed="rId3"/>
          <a:stretch>
            <a:fillRect/>
          </a:stretch>
        </p:blipFill>
        <p:spPr>
          <a:xfrm>
            <a:off x="6969012" y="1930400"/>
            <a:ext cx="4242867" cy="3312663"/>
          </a:xfrm>
          <a:prstGeom prst="rect">
            <a:avLst/>
          </a:prstGeom>
        </p:spPr>
      </p:pic>
      <p:sp>
        <p:nvSpPr>
          <p:cNvPr id="5" name="TextBox 4">
            <a:extLst>
              <a:ext uri="{FF2B5EF4-FFF2-40B4-BE49-F238E27FC236}">
                <a16:creationId xmlns:a16="http://schemas.microsoft.com/office/drawing/2014/main" id="{858F98B8-0069-83E5-49F9-BF1FDC1B0337}"/>
              </a:ext>
            </a:extLst>
          </p:cNvPr>
          <p:cNvSpPr txBox="1"/>
          <p:nvPr/>
        </p:nvSpPr>
        <p:spPr>
          <a:xfrm>
            <a:off x="7611533" y="3059668"/>
            <a:ext cx="827471" cy="369332"/>
          </a:xfrm>
          <a:prstGeom prst="rect">
            <a:avLst/>
          </a:prstGeom>
          <a:noFill/>
        </p:spPr>
        <p:txBody>
          <a:bodyPr wrap="none" rtlCol="0">
            <a:spAutoFit/>
          </a:bodyPr>
          <a:lstStyle/>
          <a:p>
            <a:r>
              <a:rPr lang="en-TW" dirty="0"/>
              <a:t>benign</a:t>
            </a:r>
          </a:p>
        </p:txBody>
      </p:sp>
      <p:sp>
        <p:nvSpPr>
          <p:cNvPr id="8" name="TextBox 7">
            <a:extLst>
              <a:ext uri="{FF2B5EF4-FFF2-40B4-BE49-F238E27FC236}">
                <a16:creationId xmlns:a16="http://schemas.microsoft.com/office/drawing/2014/main" id="{11F8FDF4-AECB-8DDD-5292-1D64EE905306}"/>
              </a:ext>
            </a:extLst>
          </p:cNvPr>
          <p:cNvSpPr txBox="1"/>
          <p:nvPr/>
        </p:nvSpPr>
        <p:spPr>
          <a:xfrm>
            <a:off x="8915400" y="3059668"/>
            <a:ext cx="1173719" cy="369332"/>
          </a:xfrm>
          <a:prstGeom prst="rect">
            <a:avLst/>
          </a:prstGeom>
          <a:noFill/>
        </p:spPr>
        <p:txBody>
          <a:bodyPr wrap="none" rtlCol="0">
            <a:spAutoFit/>
          </a:bodyPr>
          <a:lstStyle/>
          <a:p>
            <a:r>
              <a:rPr lang="en-TW" dirty="0"/>
              <a:t>T1003.001</a:t>
            </a:r>
          </a:p>
        </p:txBody>
      </p:sp>
    </p:spTree>
    <p:extLst>
      <p:ext uri="{BB962C8B-B14F-4D97-AF65-F5344CB8AC3E}">
        <p14:creationId xmlns:p14="http://schemas.microsoft.com/office/powerpoint/2010/main" val="406231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Experiment 3 - Model</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28</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557160" y="1414401"/>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edge</a:t>
            </a:r>
          </a:p>
          <a:p>
            <a:pPr marL="914400" lvl="1" indent="-457200">
              <a:buFont typeface="+mj-lt"/>
              <a:buAutoNum type="arabicPeriod"/>
            </a:pPr>
            <a:r>
              <a:rPr lang="en-TW" sz="2400" dirty="0"/>
              <a:t>Concatenate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3"/>
          <a:stretch>
            <a:fillRect/>
          </a:stretch>
        </p:blipFill>
        <p:spPr>
          <a:xfrm>
            <a:off x="6191540" y="3095680"/>
            <a:ext cx="4208159" cy="666639"/>
          </a:xfrm>
          <a:prstGeom prst="rect">
            <a:avLst/>
          </a:prstGeom>
        </p:spPr>
      </p:pic>
      <p:pic>
        <p:nvPicPr>
          <p:cNvPr id="16" name="Picture 15">
            <a:extLst>
              <a:ext uri="{FF2B5EF4-FFF2-40B4-BE49-F238E27FC236}">
                <a16:creationId xmlns:a16="http://schemas.microsoft.com/office/drawing/2014/main" id="{BA24985D-E584-04E5-32E5-431A92A8B227}"/>
              </a:ext>
            </a:extLst>
          </p:cNvPr>
          <p:cNvPicPr>
            <a:picLocks noChangeAspect="1"/>
          </p:cNvPicPr>
          <p:nvPr/>
        </p:nvPicPr>
        <p:blipFill>
          <a:blip r:embed="rId4"/>
          <a:stretch>
            <a:fillRect/>
          </a:stretch>
        </p:blipFill>
        <p:spPr>
          <a:xfrm>
            <a:off x="1952759" y="3957746"/>
            <a:ext cx="7772400" cy="2398604"/>
          </a:xfrm>
          <a:prstGeom prst="rect">
            <a:avLst/>
          </a:prstGeom>
        </p:spPr>
      </p:pic>
    </p:spTree>
    <p:extLst>
      <p:ext uri="{BB962C8B-B14F-4D97-AF65-F5344CB8AC3E}">
        <p14:creationId xmlns:p14="http://schemas.microsoft.com/office/powerpoint/2010/main" val="9601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Experiment 3 - Model</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29</a:t>
            </a:fld>
            <a:endParaRPr lang="en-TW" dirty="0"/>
          </a:p>
        </p:txBody>
      </p:sp>
      <p:pic>
        <p:nvPicPr>
          <p:cNvPr id="6" name="Picture 5">
            <a:extLst>
              <a:ext uri="{FF2B5EF4-FFF2-40B4-BE49-F238E27FC236}">
                <a16:creationId xmlns:a16="http://schemas.microsoft.com/office/drawing/2014/main" id="{CAEC04B0-1F3C-0E66-9DC7-2477A638C754}"/>
              </a:ext>
            </a:extLst>
          </p:cNvPr>
          <p:cNvPicPr>
            <a:picLocks noChangeAspect="1"/>
          </p:cNvPicPr>
          <p:nvPr/>
        </p:nvPicPr>
        <p:blipFill>
          <a:blip r:embed="rId3"/>
          <a:stretch>
            <a:fillRect/>
          </a:stretch>
        </p:blipFill>
        <p:spPr>
          <a:xfrm>
            <a:off x="649893" y="4322618"/>
            <a:ext cx="7208568" cy="2033732"/>
          </a:xfrm>
          <a:prstGeom prst="rect">
            <a:avLst/>
          </a:prstGeom>
        </p:spPr>
      </p:pic>
      <p:pic>
        <p:nvPicPr>
          <p:cNvPr id="8" name="Picture 7">
            <a:extLst>
              <a:ext uri="{FF2B5EF4-FFF2-40B4-BE49-F238E27FC236}">
                <a16:creationId xmlns:a16="http://schemas.microsoft.com/office/drawing/2014/main" id="{EDD75DA0-0B25-98EF-6602-482964D9C3D0}"/>
              </a:ext>
            </a:extLst>
          </p:cNvPr>
          <p:cNvPicPr>
            <a:picLocks noChangeAspect="1"/>
          </p:cNvPicPr>
          <p:nvPr/>
        </p:nvPicPr>
        <p:blipFill>
          <a:blip r:embed="rId4"/>
          <a:stretch>
            <a:fillRect/>
          </a:stretch>
        </p:blipFill>
        <p:spPr>
          <a:xfrm>
            <a:off x="7467302" y="1455588"/>
            <a:ext cx="4004261" cy="2521871"/>
          </a:xfrm>
          <a:prstGeom prst="rect">
            <a:avLst/>
          </a:prstGeom>
        </p:spPr>
      </p:pic>
      <p:pic>
        <p:nvPicPr>
          <p:cNvPr id="5" name="Picture 4">
            <a:extLst>
              <a:ext uri="{FF2B5EF4-FFF2-40B4-BE49-F238E27FC236}">
                <a16:creationId xmlns:a16="http://schemas.microsoft.com/office/drawing/2014/main" id="{F073249D-2CE9-1CDC-8F45-807D6A87341F}"/>
              </a:ext>
            </a:extLst>
          </p:cNvPr>
          <p:cNvPicPr>
            <a:picLocks noChangeAspect="1"/>
          </p:cNvPicPr>
          <p:nvPr/>
        </p:nvPicPr>
        <p:blipFill>
          <a:blip r:embed="rId5"/>
          <a:stretch>
            <a:fillRect/>
          </a:stretch>
        </p:blipFill>
        <p:spPr>
          <a:xfrm>
            <a:off x="649893" y="1459463"/>
            <a:ext cx="6577997" cy="2279504"/>
          </a:xfrm>
          <a:prstGeom prst="rect">
            <a:avLst/>
          </a:prstGeom>
        </p:spPr>
      </p:pic>
    </p:spTree>
    <p:extLst>
      <p:ext uri="{BB962C8B-B14F-4D97-AF65-F5344CB8AC3E}">
        <p14:creationId xmlns:p14="http://schemas.microsoft.com/office/powerpoint/2010/main" val="309222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Recap</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a:t>
            </a:fld>
            <a:endParaRPr lang="en-TW"/>
          </a:p>
        </p:txBody>
      </p:sp>
    </p:spTree>
    <p:extLst>
      <p:ext uri="{BB962C8B-B14F-4D97-AF65-F5344CB8AC3E}">
        <p14:creationId xmlns:p14="http://schemas.microsoft.com/office/powerpoint/2010/main" val="117111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30</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36844" y="1813173"/>
            <a:ext cx="11118311" cy="3323987"/>
          </a:xfrm>
          <a:prstGeom prst="rect">
            <a:avLst/>
          </a:prstGeom>
          <a:noFill/>
        </p:spPr>
        <p:txBody>
          <a:bodyPr wrap="square" rtlCol="0">
            <a:spAutoFit/>
          </a:bodyPr>
          <a:lstStyle/>
          <a:p>
            <a:pPr algn="ctr"/>
            <a:r>
              <a:rPr lang="en-US" sz="3000" b="1" dirty="0" err="1"/>
              <a:t>GraphSMOTE</a:t>
            </a:r>
            <a:r>
              <a:rPr lang="en-US" sz="3000" b="1" dirty="0"/>
              <a:t>: Imbalanced Node Classification on Graphs with Graph Neural Networks</a:t>
            </a:r>
          </a:p>
          <a:p>
            <a:pPr algn="ctr"/>
            <a:endParaRPr lang="en-US" sz="3000" b="1" dirty="0"/>
          </a:p>
          <a:p>
            <a:pPr algn="ctr"/>
            <a:r>
              <a:rPr lang="en-US" sz="2000" i="1" dirty="0"/>
              <a:t>WSDM ’21, March 8–12, 2021, Virtual Event, Israel</a:t>
            </a:r>
          </a:p>
          <a:p>
            <a:pPr algn="ctr"/>
            <a:r>
              <a:rPr lang="en-US" sz="2000" b="1" i="1" dirty="0" err="1"/>
              <a:t>Tianxiang</a:t>
            </a:r>
            <a:r>
              <a:rPr lang="en-US" sz="2000" b="1" i="1" dirty="0"/>
              <a:t> Zhao, Xiang Zhang, </a:t>
            </a:r>
            <a:r>
              <a:rPr lang="en-US" sz="2000" b="1" i="1" dirty="0" err="1"/>
              <a:t>Suhang</a:t>
            </a:r>
            <a:r>
              <a:rPr lang="en-US" sz="2000" b="1" i="1" dirty="0"/>
              <a:t> Wang</a:t>
            </a:r>
          </a:p>
          <a:p>
            <a:pPr algn="ctr"/>
            <a:r>
              <a:rPr lang="en-US" sz="1800" dirty="0">
                <a:effectLst/>
                <a:latin typeface="LinLibertineT"/>
              </a:rPr>
              <a:t>{tkz5084,xzz89,szw494}@</a:t>
            </a:r>
            <a:r>
              <a:rPr lang="en-US" sz="1800" dirty="0" err="1">
                <a:effectLst/>
                <a:latin typeface="LinLibertineT"/>
              </a:rPr>
              <a:t>psu.edu</a:t>
            </a:r>
            <a:br>
              <a:rPr lang="en-US" sz="1800" dirty="0">
                <a:effectLst/>
                <a:latin typeface="LinLibertineT"/>
              </a:rPr>
            </a:br>
            <a:r>
              <a:rPr lang="en-US" sz="1800" dirty="0">
                <a:effectLst/>
                <a:latin typeface="LinLibertineT"/>
              </a:rPr>
              <a:t>College of Information Science and Technology, Penn State University State College, The USA </a:t>
            </a:r>
            <a:endParaRPr lang="en-US" sz="2000" dirty="0">
              <a:effectLst/>
              <a:latin typeface="LinLibertineT"/>
            </a:endParaRPr>
          </a:p>
          <a:p>
            <a:pPr algn="ctr"/>
            <a:endParaRPr lang="en-US" sz="2400" dirty="0"/>
          </a:p>
          <a:p>
            <a:pPr algn="ctr"/>
            <a:r>
              <a:rPr lang="en-US" sz="2000" dirty="0">
                <a:hlinkClick r:id="rId3"/>
              </a:rPr>
              <a:t>https://github.com/TianxiangZhao/GraphSmote</a:t>
            </a:r>
            <a:r>
              <a:rPr lang="en-US" sz="2000" dirty="0"/>
              <a:t> </a:t>
            </a:r>
            <a:endParaRPr lang="en-TW" sz="2000" dirty="0"/>
          </a:p>
        </p:txBody>
      </p:sp>
    </p:spTree>
    <p:extLst>
      <p:ext uri="{BB962C8B-B14F-4D97-AF65-F5344CB8AC3E}">
        <p14:creationId xmlns:p14="http://schemas.microsoft.com/office/powerpoint/2010/main" val="404668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31</a:t>
            </a:fld>
            <a:endParaRPr lang="en-TW" dirty="0"/>
          </a:p>
        </p:txBody>
      </p:sp>
      <p:pic>
        <p:nvPicPr>
          <p:cNvPr id="5" name="Picture 4">
            <a:extLst>
              <a:ext uri="{FF2B5EF4-FFF2-40B4-BE49-F238E27FC236}">
                <a16:creationId xmlns:a16="http://schemas.microsoft.com/office/drawing/2014/main" id="{59C1E62F-310D-F534-2A80-68AF6BE3AEF7}"/>
              </a:ext>
            </a:extLst>
          </p:cNvPr>
          <p:cNvPicPr>
            <a:picLocks noChangeAspect="1"/>
          </p:cNvPicPr>
          <p:nvPr/>
        </p:nvPicPr>
        <p:blipFill>
          <a:blip r:embed="rId3"/>
          <a:stretch>
            <a:fillRect/>
          </a:stretch>
        </p:blipFill>
        <p:spPr>
          <a:xfrm>
            <a:off x="1893362" y="1451199"/>
            <a:ext cx="5468730" cy="2116209"/>
          </a:xfrm>
          <a:prstGeom prst="rect">
            <a:avLst/>
          </a:prstGeom>
        </p:spPr>
      </p:pic>
      <p:sp>
        <p:nvSpPr>
          <p:cNvPr id="6" name="TextBox 5">
            <a:extLst>
              <a:ext uri="{FF2B5EF4-FFF2-40B4-BE49-F238E27FC236}">
                <a16:creationId xmlns:a16="http://schemas.microsoft.com/office/drawing/2014/main" id="{1B845DA1-66DB-542C-DDF2-69BB3EA373A7}"/>
              </a:ext>
            </a:extLst>
          </p:cNvPr>
          <p:cNvSpPr txBox="1"/>
          <p:nvPr/>
        </p:nvSpPr>
        <p:spPr>
          <a:xfrm>
            <a:off x="607990" y="3616488"/>
            <a:ext cx="7552004"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Synthesized Minority Oversampling Technique (SMOTE)</a:t>
            </a:r>
          </a:p>
          <a:p>
            <a:pPr marL="285750" indent="-285750">
              <a:buFont typeface="Arial" panose="020B0604020202020204" pitchFamily="34" charset="0"/>
              <a:buChar char="•"/>
            </a:pPr>
            <a:endParaRPr lang="en-TW" sz="2400" dirty="0"/>
          </a:p>
        </p:txBody>
      </p:sp>
      <p:pic>
        <p:nvPicPr>
          <p:cNvPr id="8" name="Picture 7">
            <a:extLst>
              <a:ext uri="{FF2B5EF4-FFF2-40B4-BE49-F238E27FC236}">
                <a16:creationId xmlns:a16="http://schemas.microsoft.com/office/drawing/2014/main" id="{A69D4B1E-B171-81FF-0B5F-9E418BE02A23}"/>
              </a:ext>
            </a:extLst>
          </p:cNvPr>
          <p:cNvPicPr>
            <a:picLocks noChangeAspect="1"/>
          </p:cNvPicPr>
          <p:nvPr/>
        </p:nvPicPr>
        <p:blipFill>
          <a:blip r:embed="rId4"/>
          <a:stretch>
            <a:fillRect/>
          </a:stretch>
        </p:blipFill>
        <p:spPr>
          <a:xfrm>
            <a:off x="1141872" y="4219455"/>
            <a:ext cx="3418976" cy="2606467"/>
          </a:xfrm>
          <a:prstGeom prst="rect">
            <a:avLst/>
          </a:prstGeom>
        </p:spPr>
      </p:pic>
      <p:pic>
        <p:nvPicPr>
          <p:cNvPr id="11" name="Picture 10">
            <a:extLst>
              <a:ext uri="{FF2B5EF4-FFF2-40B4-BE49-F238E27FC236}">
                <a16:creationId xmlns:a16="http://schemas.microsoft.com/office/drawing/2014/main" id="{0C01F14A-4078-CF3C-8CCA-5083AC71E642}"/>
              </a:ext>
            </a:extLst>
          </p:cNvPr>
          <p:cNvPicPr>
            <a:picLocks noChangeAspect="1"/>
          </p:cNvPicPr>
          <p:nvPr/>
        </p:nvPicPr>
        <p:blipFill>
          <a:blip r:embed="rId5"/>
          <a:stretch>
            <a:fillRect/>
          </a:stretch>
        </p:blipFill>
        <p:spPr>
          <a:xfrm>
            <a:off x="4846908" y="4219454"/>
            <a:ext cx="3364713" cy="2606467"/>
          </a:xfrm>
          <a:prstGeom prst="rect">
            <a:avLst/>
          </a:prstGeom>
        </p:spPr>
      </p:pic>
      <p:sp>
        <p:nvSpPr>
          <p:cNvPr id="12" name="TextBox 11">
            <a:extLst>
              <a:ext uri="{FF2B5EF4-FFF2-40B4-BE49-F238E27FC236}">
                <a16:creationId xmlns:a16="http://schemas.microsoft.com/office/drawing/2014/main" id="{BFA923EC-6AE4-0316-7684-F6BD5B1D91DB}"/>
              </a:ext>
            </a:extLst>
          </p:cNvPr>
          <p:cNvSpPr txBox="1"/>
          <p:nvPr/>
        </p:nvSpPr>
        <p:spPr>
          <a:xfrm>
            <a:off x="2045369" y="4865786"/>
            <a:ext cx="537327" cy="369332"/>
          </a:xfrm>
          <a:prstGeom prst="rect">
            <a:avLst/>
          </a:prstGeom>
          <a:noFill/>
        </p:spPr>
        <p:txBody>
          <a:bodyPr wrap="none" rtlCol="0">
            <a:spAutoFit/>
          </a:bodyPr>
          <a:lstStyle/>
          <a:p>
            <a:r>
              <a:rPr lang="en-TW" dirty="0"/>
              <a:t>K=3</a:t>
            </a:r>
          </a:p>
        </p:txBody>
      </p:sp>
      <p:sp>
        <p:nvSpPr>
          <p:cNvPr id="13" name="TextBox 12">
            <a:extLst>
              <a:ext uri="{FF2B5EF4-FFF2-40B4-BE49-F238E27FC236}">
                <a16:creationId xmlns:a16="http://schemas.microsoft.com/office/drawing/2014/main" id="{BFAE49E6-BA28-68F4-4909-32A130289B24}"/>
              </a:ext>
            </a:extLst>
          </p:cNvPr>
          <p:cNvSpPr txBox="1"/>
          <p:nvPr/>
        </p:nvSpPr>
        <p:spPr>
          <a:xfrm>
            <a:off x="5697551" y="4771234"/>
            <a:ext cx="566181" cy="369332"/>
          </a:xfrm>
          <a:prstGeom prst="rect">
            <a:avLst/>
          </a:prstGeom>
          <a:noFill/>
        </p:spPr>
        <p:txBody>
          <a:bodyPr wrap="none" rtlCol="0">
            <a:spAutoFit/>
          </a:bodyPr>
          <a:lstStyle/>
          <a:p>
            <a:r>
              <a:rPr lang="en-TW" dirty="0"/>
              <a:t>N=3</a:t>
            </a:r>
          </a:p>
        </p:txBody>
      </p:sp>
      <p:pic>
        <p:nvPicPr>
          <p:cNvPr id="15" name="Picture 14">
            <a:extLst>
              <a:ext uri="{FF2B5EF4-FFF2-40B4-BE49-F238E27FC236}">
                <a16:creationId xmlns:a16="http://schemas.microsoft.com/office/drawing/2014/main" id="{DFA84DD9-9FFB-3312-DEC6-CA3CD5280C52}"/>
              </a:ext>
            </a:extLst>
          </p:cNvPr>
          <p:cNvPicPr>
            <a:picLocks noChangeAspect="1"/>
          </p:cNvPicPr>
          <p:nvPr/>
        </p:nvPicPr>
        <p:blipFill>
          <a:blip r:embed="rId6"/>
          <a:stretch>
            <a:fillRect/>
          </a:stretch>
        </p:blipFill>
        <p:spPr>
          <a:xfrm>
            <a:off x="6263732" y="6079070"/>
            <a:ext cx="4725329" cy="379037"/>
          </a:xfrm>
          <a:prstGeom prst="rect">
            <a:avLst/>
          </a:prstGeom>
        </p:spPr>
      </p:pic>
      <p:sp>
        <p:nvSpPr>
          <p:cNvPr id="3" name="TextBox 2">
            <a:extLst>
              <a:ext uri="{FF2B5EF4-FFF2-40B4-BE49-F238E27FC236}">
                <a16:creationId xmlns:a16="http://schemas.microsoft.com/office/drawing/2014/main" id="{D5F3530F-87E3-2F99-1128-46CFCDD410F6}"/>
              </a:ext>
            </a:extLst>
          </p:cNvPr>
          <p:cNvSpPr txBox="1"/>
          <p:nvPr/>
        </p:nvSpPr>
        <p:spPr>
          <a:xfrm>
            <a:off x="607990" y="1371144"/>
            <a:ext cx="1110369"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Task:</a:t>
            </a:r>
          </a:p>
          <a:p>
            <a:pPr marL="285750" indent="-285750">
              <a:buFont typeface="Arial" panose="020B0604020202020204" pitchFamily="34" charset="0"/>
              <a:buChar char="•"/>
            </a:pPr>
            <a:endParaRPr lang="en-TW" sz="2400" dirty="0"/>
          </a:p>
        </p:txBody>
      </p:sp>
      <p:sp>
        <p:nvSpPr>
          <p:cNvPr id="9" name="TextBox 8">
            <a:extLst>
              <a:ext uri="{FF2B5EF4-FFF2-40B4-BE49-F238E27FC236}">
                <a16:creationId xmlns:a16="http://schemas.microsoft.com/office/drawing/2014/main" id="{D60E5FE7-E03B-AEBD-1A1F-5575FB651ACA}"/>
              </a:ext>
            </a:extLst>
          </p:cNvPr>
          <p:cNvSpPr txBox="1"/>
          <p:nvPr/>
        </p:nvSpPr>
        <p:spPr>
          <a:xfrm>
            <a:off x="8442864" y="4302982"/>
            <a:ext cx="32238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a:t>
            </a:r>
            <a:r>
              <a:rPr lang="en-TW" dirty="0"/>
              <a:t>sed on i.i.d. data</a:t>
            </a:r>
          </a:p>
          <a:p>
            <a:pPr marL="285750" indent="-285750">
              <a:buFont typeface="Arial" panose="020B0604020202020204" pitchFamily="34" charset="0"/>
              <a:buChar char="•"/>
            </a:pPr>
            <a:r>
              <a:rPr lang="en-US" dirty="0"/>
              <a:t>D</a:t>
            </a:r>
            <a:r>
              <a:rPr lang="en-TW" dirty="0"/>
              <a:t>oesn’t consider the structure of the graph </a:t>
            </a:r>
          </a:p>
          <a:p>
            <a:pPr marL="285750" indent="-285750">
              <a:buFont typeface="Arial" panose="020B0604020202020204" pitchFamily="34" charset="0"/>
              <a:buChar char="•"/>
            </a:pPr>
            <a:r>
              <a:rPr lang="en-US" dirty="0"/>
              <a:t>N</a:t>
            </a:r>
            <a:r>
              <a:rPr lang="en-TW" dirty="0"/>
              <a:t>o edge connection between the nodes</a:t>
            </a:r>
          </a:p>
          <a:p>
            <a:r>
              <a:rPr lang="en-TW" dirty="0"/>
              <a:t>	</a:t>
            </a:r>
          </a:p>
        </p:txBody>
      </p:sp>
    </p:spTree>
    <p:extLst>
      <p:ext uri="{BB962C8B-B14F-4D97-AF65-F5344CB8AC3E}">
        <p14:creationId xmlns:p14="http://schemas.microsoft.com/office/powerpoint/2010/main" val="88626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32</a:t>
            </a:fld>
            <a:endParaRPr lang="en-TW" dirty="0"/>
          </a:p>
        </p:txBody>
      </p:sp>
      <p:pic>
        <p:nvPicPr>
          <p:cNvPr id="9" name="Picture 8">
            <a:extLst>
              <a:ext uri="{FF2B5EF4-FFF2-40B4-BE49-F238E27FC236}">
                <a16:creationId xmlns:a16="http://schemas.microsoft.com/office/drawing/2014/main" id="{61E43691-BF32-FC95-962B-D158829D190E}"/>
              </a:ext>
            </a:extLst>
          </p:cNvPr>
          <p:cNvPicPr>
            <a:picLocks noChangeAspect="1"/>
          </p:cNvPicPr>
          <p:nvPr/>
        </p:nvPicPr>
        <p:blipFill>
          <a:blip r:embed="rId3"/>
          <a:stretch>
            <a:fillRect/>
          </a:stretch>
        </p:blipFill>
        <p:spPr>
          <a:xfrm>
            <a:off x="4419600" y="1371144"/>
            <a:ext cx="7772400" cy="4399471"/>
          </a:xfrm>
          <a:prstGeom prst="rect">
            <a:avLst/>
          </a:prstGeom>
        </p:spPr>
      </p:pic>
      <p:sp>
        <p:nvSpPr>
          <p:cNvPr id="14" name="TextBox 13">
            <a:extLst>
              <a:ext uri="{FF2B5EF4-FFF2-40B4-BE49-F238E27FC236}">
                <a16:creationId xmlns:a16="http://schemas.microsoft.com/office/drawing/2014/main" id="{59D3546A-52B6-187A-1909-4E4C54F5B9FC}"/>
              </a:ext>
            </a:extLst>
          </p:cNvPr>
          <p:cNvSpPr txBox="1"/>
          <p:nvPr/>
        </p:nvSpPr>
        <p:spPr>
          <a:xfrm>
            <a:off x="542223" y="1585813"/>
            <a:ext cx="2043701" cy="492443"/>
          </a:xfrm>
          <a:prstGeom prst="rect">
            <a:avLst/>
          </a:prstGeom>
          <a:noFill/>
        </p:spPr>
        <p:txBody>
          <a:bodyPr wrap="none" rtlCol="0">
            <a:spAutoFit/>
          </a:bodyPr>
          <a:lstStyle/>
          <a:p>
            <a:pPr marL="285750" indent="-285750">
              <a:buFont typeface="Arial" panose="020B0604020202020204" pitchFamily="34" charset="0"/>
              <a:buChar char="•"/>
            </a:pPr>
            <a:r>
              <a:rPr lang="en-TW" sz="2600" b="1" dirty="0"/>
              <a:t>Framework</a:t>
            </a:r>
          </a:p>
        </p:txBody>
      </p:sp>
      <p:sp>
        <p:nvSpPr>
          <p:cNvPr id="16" name="TextBox 15">
            <a:extLst>
              <a:ext uri="{FF2B5EF4-FFF2-40B4-BE49-F238E27FC236}">
                <a16:creationId xmlns:a16="http://schemas.microsoft.com/office/drawing/2014/main" id="{56DD260C-7439-8683-309B-02F014A79742}"/>
              </a:ext>
            </a:extLst>
          </p:cNvPr>
          <p:cNvSpPr txBox="1"/>
          <p:nvPr/>
        </p:nvSpPr>
        <p:spPr>
          <a:xfrm>
            <a:off x="838037" y="2078256"/>
            <a:ext cx="4160178" cy="4278094"/>
          </a:xfrm>
          <a:prstGeom prst="rect">
            <a:avLst/>
          </a:prstGeom>
          <a:noFill/>
        </p:spPr>
        <p:txBody>
          <a:bodyPr wrap="none" rtlCol="0">
            <a:spAutoFit/>
          </a:bodyPr>
          <a:lstStyle/>
          <a:p>
            <a:endParaRPr lang="en-US" sz="2400" b="1" i="0" dirty="0">
              <a:solidFill>
                <a:srgbClr val="242424"/>
              </a:solidFill>
              <a:effectLst/>
              <a:latin typeface="sohne"/>
            </a:endParaRPr>
          </a:p>
          <a:p>
            <a:pPr marL="285750" indent="-285750">
              <a:buFont typeface="Arial" panose="020B0604020202020204" pitchFamily="34" charset="0"/>
              <a:buChar char="•"/>
            </a:pPr>
            <a:r>
              <a:rPr lang="en-US" sz="2000" b="0" i="0" dirty="0">
                <a:solidFill>
                  <a:srgbClr val="23263B"/>
                </a:solidFill>
                <a:effectLst/>
                <a:latin typeface="-apple-system"/>
              </a:rPr>
              <a:t>a GNN-based feature extractor</a:t>
            </a:r>
          </a:p>
          <a:p>
            <a:r>
              <a:rPr lang="en-US" sz="2000" dirty="0">
                <a:solidFill>
                  <a:srgbClr val="23263B"/>
                </a:solidFill>
                <a:latin typeface="-apple-system"/>
                <a:sym typeface="Wingdings" pitchFamily="2" charset="2"/>
              </a:rPr>
              <a:t>      </a:t>
            </a:r>
            <a:r>
              <a:rPr lang="en-US" sz="2000" dirty="0">
                <a:solidFill>
                  <a:srgbClr val="23263B"/>
                </a:solidFill>
                <a:latin typeface="-apple-system"/>
              </a:rPr>
              <a:t>Use </a:t>
            </a:r>
            <a:r>
              <a:rPr lang="en-US" sz="2000" b="1" dirty="0">
                <a:solidFill>
                  <a:srgbClr val="23263B"/>
                </a:solidFill>
                <a:latin typeface="-apple-system"/>
              </a:rPr>
              <a:t>GraphSAGE</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Synthetic Node Generation</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dirty="0">
                <a:solidFill>
                  <a:srgbClr val="23263B"/>
                </a:solidFill>
                <a:latin typeface="-apple-system"/>
              </a:rPr>
              <a:t>Use </a:t>
            </a:r>
            <a:r>
              <a:rPr lang="en-US" sz="2000" b="1" dirty="0">
                <a:solidFill>
                  <a:srgbClr val="23263B"/>
                </a:solidFill>
                <a:latin typeface="-apple-system"/>
              </a:rPr>
              <a:t>SMOTE</a:t>
            </a:r>
            <a:r>
              <a:rPr lang="en-US" sz="2000" dirty="0">
                <a:solidFill>
                  <a:srgbClr val="23263B"/>
                </a:solidFill>
                <a:latin typeface="-apple-system"/>
              </a:rPr>
              <a:t> algorithm</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dirty="0">
                <a:solidFill>
                  <a:srgbClr val="23263B"/>
                </a:solidFill>
                <a:latin typeface="-apple-system"/>
              </a:rPr>
              <a:t>E</a:t>
            </a:r>
            <a:r>
              <a:rPr lang="en-US" sz="2000" b="0" i="0" dirty="0">
                <a:solidFill>
                  <a:srgbClr val="23263B"/>
                </a:solidFill>
                <a:effectLst/>
                <a:latin typeface="-apple-system"/>
              </a:rPr>
              <a:t>dge Generator</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b="0" i="0" dirty="0">
                <a:solidFill>
                  <a:srgbClr val="121212"/>
                </a:solidFill>
                <a:effectLst/>
                <a:latin typeface="-apple-system"/>
              </a:rPr>
              <a:t>weighted inne</a:t>
            </a:r>
            <a:r>
              <a:rPr lang="en-US" sz="2000" dirty="0">
                <a:solidFill>
                  <a:srgbClr val="121212"/>
                </a:solidFill>
                <a:latin typeface="-apple-system"/>
              </a:rPr>
              <a:t>r </a:t>
            </a:r>
            <a:r>
              <a:rPr lang="en-US" sz="2000" b="0" i="0" dirty="0">
                <a:solidFill>
                  <a:srgbClr val="121212"/>
                </a:solidFill>
                <a:effectLst/>
                <a:latin typeface="-apple-system"/>
              </a:rPr>
              <a:t>product </a:t>
            </a:r>
            <a:r>
              <a:rPr lang="en-US" sz="2000" b="1" i="0" dirty="0">
                <a:solidFill>
                  <a:srgbClr val="121212"/>
                </a:solidFill>
                <a:effectLst/>
                <a:latin typeface="-apple-system"/>
              </a:rPr>
              <a:t>decoder</a:t>
            </a:r>
          </a:p>
          <a:p>
            <a:pPr lvl="1"/>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GNN Classifier (downstream task)</a:t>
            </a:r>
          </a:p>
          <a:p>
            <a:pPr marL="285750" indent="-285750">
              <a:buFont typeface="Arial" panose="020B0604020202020204" pitchFamily="34" charset="0"/>
              <a:buChar char="•"/>
            </a:pPr>
            <a:endParaRPr lang="en-TW" sz="2400" dirty="0"/>
          </a:p>
          <a:p>
            <a:pPr marL="742950" lvl="1" indent="-285750">
              <a:buFont typeface="Arial" panose="020B0604020202020204" pitchFamily="34" charset="0"/>
              <a:buChar char="•"/>
            </a:pPr>
            <a:endParaRPr lang="en-US" sz="2400" b="1" i="0" dirty="0">
              <a:solidFill>
                <a:srgbClr val="242424"/>
              </a:solidFill>
              <a:effectLst/>
              <a:latin typeface="sohne"/>
            </a:endParaRPr>
          </a:p>
        </p:txBody>
      </p:sp>
    </p:spTree>
    <p:extLst>
      <p:ext uri="{BB962C8B-B14F-4D97-AF65-F5344CB8AC3E}">
        <p14:creationId xmlns:p14="http://schemas.microsoft.com/office/powerpoint/2010/main" val="131600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Recap</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85254" y="1627432"/>
            <a:ext cx="11268761" cy="335668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N</a:t>
            </a:r>
            <a:r>
              <a:rPr lang="en-TW" sz="2400" dirty="0"/>
              <a:t>oticed that </a:t>
            </a:r>
            <a:r>
              <a:rPr lang="en-US" sz="2400" b="1" dirty="0"/>
              <a:t>T1518_c9b</a:t>
            </a:r>
            <a:r>
              <a:rPr lang="en-TW" sz="2400" dirty="0"/>
              <a:t> always got predicted in all t</a:t>
            </a:r>
            <a:r>
              <a:rPr lang="en-US" sz="2400" dirty="0"/>
              <a:t>he</a:t>
            </a:r>
            <a:r>
              <a:rPr lang="en-TW" sz="2400" dirty="0"/>
              <a:t> experiments</a:t>
            </a:r>
          </a:p>
          <a:p>
            <a:pPr marL="800100" lvl="1" indent="-342900">
              <a:lnSpc>
                <a:spcPct val="150000"/>
              </a:lnSpc>
              <a:buFont typeface="Arial" panose="020B0604020202020204" pitchFamily="34" charset="0"/>
              <a:buChar char="•"/>
            </a:pPr>
            <a:r>
              <a:rPr lang="en-TW" sz="2400" dirty="0"/>
              <a:t>MLP, RNN, GNN</a:t>
            </a:r>
          </a:p>
          <a:p>
            <a:pPr marL="800100" lvl="1" indent="-342900">
              <a:lnSpc>
                <a:spcPct val="150000"/>
              </a:lnSpc>
              <a:buFont typeface="Arial" panose="020B0604020202020204" pitchFamily="34" charset="0"/>
              <a:buChar char="•"/>
            </a:pPr>
            <a:r>
              <a:rPr lang="en-US" sz="2400" b="1" dirty="0"/>
              <a:t>Ensemble </a:t>
            </a:r>
            <a:r>
              <a:rPr lang="en-US" sz="2400" dirty="0"/>
              <a:t>is not useful here</a:t>
            </a:r>
          </a:p>
          <a:p>
            <a:pPr lvl="1">
              <a:lnSpc>
                <a:spcPct val="150000"/>
              </a:lnSpc>
            </a:pPr>
            <a:endParaRPr lang="en-US" sz="2400" dirty="0"/>
          </a:p>
          <a:p>
            <a:pPr marL="342900" indent="-342900">
              <a:lnSpc>
                <a:spcPct val="150000"/>
              </a:lnSpc>
              <a:buFont typeface="Arial" panose="020B0604020202020204" pitchFamily="34" charset="0"/>
              <a:buChar char="•"/>
            </a:pPr>
            <a:r>
              <a:rPr lang="en-US" sz="2400" b="1" dirty="0"/>
              <a:t>Hidden D</a:t>
            </a:r>
            <a:r>
              <a:rPr lang="en-TW" sz="2400" b="1" dirty="0"/>
              <a:t>imension</a:t>
            </a:r>
            <a:r>
              <a:rPr lang="en-TW" sz="2400" dirty="0"/>
              <a:t> do have an effect on the result </a:t>
            </a:r>
            <a:r>
              <a:rPr lang="en-TW" sz="2400" dirty="0">
                <a:sym typeface="Wingdings" pitchFamily="2" charset="2"/>
              </a:rPr>
              <a:t> but it’s all about from 0 to 0.05</a:t>
            </a:r>
          </a:p>
          <a:p>
            <a:pPr marL="342900" indent="-342900">
              <a:lnSpc>
                <a:spcPct val="150000"/>
              </a:lnSpc>
              <a:buFont typeface="Arial" panose="020B0604020202020204" pitchFamily="34" charset="0"/>
              <a:buChar char="•"/>
            </a:pPr>
            <a:r>
              <a:rPr lang="en-TW" sz="2400" b="1" dirty="0">
                <a:sym typeface="Wingdings" pitchFamily="2" charset="2"/>
              </a:rPr>
              <a:t>Embedding</a:t>
            </a:r>
            <a:r>
              <a:rPr lang="en-TW" sz="2400" dirty="0">
                <a:sym typeface="Wingdings" pitchFamily="2" charset="2"/>
              </a:rPr>
              <a:t> (transR_50 and tansH_150) seems to have the similar result</a:t>
            </a:r>
          </a:p>
        </p:txBody>
      </p:sp>
    </p:spTree>
    <p:extLst>
      <p:ext uri="{BB962C8B-B14F-4D97-AF65-F5344CB8AC3E}">
        <p14:creationId xmlns:p14="http://schemas.microsoft.com/office/powerpoint/2010/main" val="2524816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 the original training 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distribution of the prediction is so sparse</a:t>
            </a:r>
          </a:p>
          <a:p>
            <a:pPr marL="800100" lvl="1" indent="-342900">
              <a:buFont typeface="Arial" panose="020B0604020202020204" pitchFamily="34" charset="0"/>
              <a:buChar char="•"/>
            </a:pPr>
            <a:r>
              <a:rPr lang="en-US" sz="2400" dirty="0"/>
              <a:t>Most of the predictions are like this:</a:t>
            </a:r>
          </a:p>
        </p:txBody>
      </p:sp>
      <p:pic>
        <p:nvPicPr>
          <p:cNvPr id="7" name="Picture 6">
            <a:extLst>
              <a:ext uri="{FF2B5EF4-FFF2-40B4-BE49-F238E27FC236}">
                <a16:creationId xmlns:a16="http://schemas.microsoft.com/office/drawing/2014/main" id="{43B0BBF8-2109-51B7-BA76-E303B25947FA}"/>
              </a:ext>
            </a:extLst>
          </p:cNvPr>
          <p:cNvPicPr>
            <a:picLocks noChangeAspect="1"/>
          </p:cNvPicPr>
          <p:nvPr/>
        </p:nvPicPr>
        <p:blipFill>
          <a:blip r:embed="rId3"/>
          <a:stretch>
            <a:fillRect/>
          </a:stretch>
        </p:blipFill>
        <p:spPr>
          <a:xfrm>
            <a:off x="602489" y="2979001"/>
            <a:ext cx="10412572" cy="3684008"/>
          </a:xfrm>
          <a:prstGeom prst="rect">
            <a:avLst/>
          </a:prstGeom>
        </p:spPr>
      </p:pic>
      <p:sp>
        <p:nvSpPr>
          <p:cNvPr id="8" name="TextBox 7">
            <a:extLst>
              <a:ext uri="{FF2B5EF4-FFF2-40B4-BE49-F238E27FC236}">
                <a16:creationId xmlns:a16="http://schemas.microsoft.com/office/drawing/2014/main" id="{65F2569C-D187-A549-218B-AAA69F8F7B14}"/>
              </a:ext>
            </a:extLst>
          </p:cNvPr>
          <p:cNvSpPr txBox="1"/>
          <p:nvPr/>
        </p:nvSpPr>
        <p:spPr>
          <a:xfrm>
            <a:off x="1176939" y="435934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0" name="Picture 9">
            <a:extLst>
              <a:ext uri="{FF2B5EF4-FFF2-40B4-BE49-F238E27FC236}">
                <a16:creationId xmlns:a16="http://schemas.microsoft.com/office/drawing/2014/main" id="{3F9664EF-59AD-08FF-38D1-AE231184A9B3}"/>
              </a:ext>
            </a:extLst>
          </p:cNvPr>
          <p:cNvPicPr>
            <a:picLocks noChangeAspect="1"/>
          </p:cNvPicPr>
          <p:nvPr/>
        </p:nvPicPr>
        <p:blipFill>
          <a:blip r:embed="rId4"/>
          <a:stretch>
            <a:fillRect/>
          </a:stretch>
        </p:blipFill>
        <p:spPr>
          <a:xfrm>
            <a:off x="1176939" y="3294551"/>
            <a:ext cx="6388100" cy="749300"/>
          </a:xfrm>
          <a:prstGeom prst="rect">
            <a:avLst/>
          </a:prstGeom>
        </p:spPr>
      </p:pic>
    </p:spTree>
    <p:extLst>
      <p:ext uri="{BB962C8B-B14F-4D97-AF65-F5344CB8AC3E}">
        <p14:creationId xmlns:p14="http://schemas.microsoft.com/office/powerpoint/2010/main" val="2655124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6</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 of the predicted labels</a:t>
            </a:r>
          </a:p>
        </p:txBody>
      </p:sp>
      <p:cxnSp>
        <p:nvCxnSpPr>
          <p:cNvPr id="15" name="Straight Arrow Connector 14">
            <a:extLst>
              <a:ext uri="{FF2B5EF4-FFF2-40B4-BE49-F238E27FC236}">
                <a16:creationId xmlns:a16="http://schemas.microsoft.com/office/drawing/2014/main" id="{A5BAA428-64DF-8924-7739-EC6656587BD3}"/>
              </a:ext>
            </a:extLst>
          </p:cNvPr>
          <p:cNvCxnSpPr>
            <a:cxnSpLocks/>
          </p:cNvCxnSpPr>
          <p:nvPr/>
        </p:nvCxnSpPr>
        <p:spPr>
          <a:xfrm>
            <a:off x="2895600" y="2376255"/>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51246A-D0B4-76A9-F374-96D7EC3446FE}"/>
              </a:ext>
            </a:extLst>
          </p:cNvPr>
          <p:cNvCxnSpPr>
            <a:cxnSpLocks/>
          </p:cNvCxnSpPr>
          <p:nvPr/>
        </p:nvCxnSpPr>
        <p:spPr>
          <a:xfrm>
            <a:off x="1671375" y="2469292"/>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8D37DED-B6E9-989C-92E4-62D7CC1F8D18}"/>
              </a:ext>
            </a:extLst>
          </p:cNvPr>
          <p:cNvSpPr txBox="1"/>
          <p:nvPr/>
        </p:nvSpPr>
        <p:spPr>
          <a:xfrm>
            <a:off x="3256029" y="2467544"/>
            <a:ext cx="575799" cy="276999"/>
          </a:xfrm>
          <a:prstGeom prst="rect">
            <a:avLst/>
          </a:prstGeom>
          <a:noFill/>
        </p:spPr>
        <p:txBody>
          <a:bodyPr wrap="none" rtlCol="0">
            <a:spAutoFit/>
          </a:bodyPr>
          <a:lstStyle/>
          <a:p>
            <a:r>
              <a:rPr lang="en-TW" sz="1200" b="1" dirty="0"/>
              <a:t>T1047</a:t>
            </a:r>
            <a:endParaRPr lang="en-TW" sz="1200" dirty="0"/>
          </a:p>
        </p:txBody>
      </p:sp>
      <p:sp>
        <p:nvSpPr>
          <p:cNvPr id="21" name="TextBox 20">
            <a:extLst>
              <a:ext uri="{FF2B5EF4-FFF2-40B4-BE49-F238E27FC236}">
                <a16:creationId xmlns:a16="http://schemas.microsoft.com/office/drawing/2014/main" id="{03B37B4C-AE32-CA62-D896-46E29D169ADC}"/>
              </a:ext>
            </a:extLst>
          </p:cNvPr>
          <p:cNvSpPr txBox="1"/>
          <p:nvPr/>
        </p:nvSpPr>
        <p:spPr>
          <a:xfrm>
            <a:off x="2031901" y="2562329"/>
            <a:ext cx="575799" cy="276999"/>
          </a:xfrm>
          <a:prstGeom prst="rect">
            <a:avLst/>
          </a:prstGeom>
          <a:noFill/>
        </p:spPr>
        <p:txBody>
          <a:bodyPr wrap="none" rtlCol="0">
            <a:spAutoFit/>
          </a:bodyPr>
          <a:lstStyle/>
          <a:p>
            <a:r>
              <a:rPr lang="en-TW" sz="1200" b="1" dirty="0"/>
              <a:t>T1016</a:t>
            </a:r>
            <a:endParaRPr lang="en-TW" sz="1200" dirty="0"/>
          </a:p>
        </p:txBody>
      </p:sp>
      <p:sp>
        <p:nvSpPr>
          <p:cNvPr id="22" name="TextBox 21">
            <a:extLst>
              <a:ext uri="{FF2B5EF4-FFF2-40B4-BE49-F238E27FC236}">
                <a16:creationId xmlns:a16="http://schemas.microsoft.com/office/drawing/2014/main" id="{6FA2B10B-04A4-8DCC-2EE0-39803343575A}"/>
              </a:ext>
            </a:extLst>
          </p:cNvPr>
          <p:cNvSpPr txBox="1"/>
          <p:nvPr/>
        </p:nvSpPr>
        <p:spPr>
          <a:xfrm>
            <a:off x="2006319" y="2946856"/>
            <a:ext cx="575799" cy="276999"/>
          </a:xfrm>
          <a:prstGeom prst="rect">
            <a:avLst/>
          </a:prstGeom>
          <a:noFill/>
        </p:spPr>
        <p:txBody>
          <a:bodyPr wrap="none" rtlCol="0">
            <a:spAutoFit/>
          </a:bodyPr>
          <a:lstStyle/>
          <a:p>
            <a:r>
              <a:rPr lang="en-TW" sz="1200" b="1" dirty="0"/>
              <a:t>T1490</a:t>
            </a:r>
            <a:endParaRPr lang="en-TW" sz="1200" dirty="0"/>
          </a:p>
        </p:txBody>
      </p:sp>
      <p:cxnSp>
        <p:nvCxnSpPr>
          <p:cNvPr id="23" name="Straight Arrow Connector 22">
            <a:extLst>
              <a:ext uri="{FF2B5EF4-FFF2-40B4-BE49-F238E27FC236}">
                <a16:creationId xmlns:a16="http://schemas.microsoft.com/office/drawing/2014/main" id="{58D1C885-CBED-0180-633A-0A54AE7E264C}"/>
              </a:ext>
            </a:extLst>
          </p:cNvPr>
          <p:cNvCxnSpPr>
            <a:cxnSpLocks/>
          </p:cNvCxnSpPr>
          <p:nvPr/>
        </p:nvCxnSpPr>
        <p:spPr>
          <a:xfrm flipV="1">
            <a:off x="2294219" y="3195961"/>
            <a:ext cx="0" cy="27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9C70F8-7123-0B5E-8A95-6BEF599639B6}"/>
              </a:ext>
            </a:extLst>
          </p:cNvPr>
          <p:cNvPicPr>
            <a:picLocks noChangeAspect="1"/>
          </p:cNvPicPr>
          <p:nvPr/>
        </p:nvPicPr>
        <p:blipFill>
          <a:blip r:embed="rId3"/>
          <a:stretch>
            <a:fillRect/>
          </a:stretch>
        </p:blipFill>
        <p:spPr>
          <a:xfrm>
            <a:off x="7855965" y="915725"/>
            <a:ext cx="4118313" cy="1085489"/>
          </a:xfrm>
          <a:prstGeom prst="rect">
            <a:avLst/>
          </a:prstGeom>
        </p:spPr>
      </p:pic>
      <p:cxnSp>
        <p:nvCxnSpPr>
          <p:cNvPr id="12" name="Straight Arrow Connector 11">
            <a:extLst>
              <a:ext uri="{FF2B5EF4-FFF2-40B4-BE49-F238E27FC236}">
                <a16:creationId xmlns:a16="http://schemas.microsoft.com/office/drawing/2014/main" id="{BAE0BC8C-D963-AA4D-0D12-BBF2DD27A411}"/>
              </a:ext>
            </a:extLst>
          </p:cNvPr>
          <p:cNvCxnSpPr>
            <a:cxnSpLocks/>
          </p:cNvCxnSpPr>
          <p:nvPr/>
        </p:nvCxnSpPr>
        <p:spPr>
          <a:xfrm flipV="1">
            <a:off x="10845097" y="2600310"/>
            <a:ext cx="0" cy="485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81A8541-4746-44F0-CA62-1F0451299DD7}"/>
              </a:ext>
            </a:extLst>
          </p:cNvPr>
          <p:cNvPicPr>
            <a:picLocks noChangeAspect="1"/>
          </p:cNvPicPr>
          <p:nvPr/>
        </p:nvPicPr>
        <p:blipFill>
          <a:blip r:embed="rId4"/>
          <a:stretch>
            <a:fillRect/>
          </a:stretch>
        </p:blipFill>
        <p:spPr>
          <a:xfrm>
            <a:off x="197584" y="1986883"/>
            <a:ext cx="11837316" cy="4239259"/>
          </a:xfrm>
          <a:prstGeom prst="rect">
            <a:avLst/>
          </a:prstGeom>
        </p:spPr>
      </p:pic>
      <p:sp>
        <p:nvSpPr>
          <p:cNvPr id="25" name="TextBox 24">
            <a:extLst>
              <a:ext uri="{FF2B5EF4-FFF2-40B4-BE49-F238E27FC236}">
                <a16:creationId xmlns:a16="http://schemas.microsoft.com/office/drawing/2014/main" id="{F4C14FAD-68DB-BA1D-C529-78EF91117A95}"/>
              </a:ext>
            </a:extLst>
          </p:cNvPr>
          <p:cNvSpPr txBox="1"/>
          <p:nvPr/>
        </p:nvSpPr>
        <p:spPr>
          <a:xfrm>
            <a:off x="9608114" y="251686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27" name="Straight Arrow Connector 26">
            <a:extLst>
              <a:ext uri="{FF2B5EF4-FFF2-40B4-BE49-F238E27FC236}">
                <a16:creationId xmlns:a16="http://schemas.microsoft.com/office/drawing/2014/main" id="{5DAF5AC8-345D-519B-D75F-3EA35D26DC76}"/>
              </a:ext>
            </a:extLst>
          </p:cNvPr>
          <p:cNvCxnSpPr>
            <a:cxnSpLocks/>
          </p:cNvCxnSpPr>
          <p:nvPr/>
        </p:nvCxnSpPr>
        <p:spPr>
          <a:xfrm flipV="1">
            <a:off x="10668179" y="2839328"/>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3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7</a:t>
            </a:fld>
            <a:endParaRPr lang="en-TW" dirty="0"/>
          </a:p>
        </p:txBody>
      </p:sp>
      <p:pic>
        <p:nvPicPr>
          <p:cNvPr id="3" name="Picture 2">
            <a:extLst>
              <a:ext uri="{FF2B5EF4-FFF2-40B4-BE49-F238E27FC236}">
                <a16:creationId xmlns:a16="http://schemas.microsoft.com/office/drawing/2014/main" id="{9FA7CDFC-E113-286D-7492-B48D62D5790C}"/>
              </a:ext>
            </a:extLst>
          </p:cNvPr>
          <p:cNvPicPr>
            <a:picLocks noChangeAspect="1"/>
          </p:cNvPicPr>
          <p:nvPr/>
        </p:nvPicPr>
        <p:blipFill>
          <a:blip r:embed="rId3"/>
          <a:stretch>
            <a:fillRect/>
          </a:stretch>
        </p:blipFill>
        <p:spPr>
          <a:xfrm>
            <a:off x="7640700" y="259422"/>
            <a:ext cx="4118313" cy="1085489"/>
          </a:xfrm>
          <a:prstGeom prst="rect">
            <a:avLst/>
          </a:prstGeom>
        </p:spPr>
      </p:pic>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800100" lvl="1" indent="-342900">
              <a:buFont typeface="Arial" panose="020B0604020202020204" pitchFamily="34" charset="0"/>
              <a:buChar char="•"/>
            </a:pPr>
            <a:r>
              <a:rPr lang="en-US" sz="2400" dirty="0"/>
              <a:t>More prediction on the non-single triplet case is like this:</a:t>
            </a:r>
          </a:p>
          <a:p>
            <a:pPr marL="800100" lvl="1"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E65151C5-6271-45EB-8CFA-E5C035395349}"/>
              </a:ext>
            </a:extLst>
          </p:cNvPr>
          <p:cNvPicPr>
            <a:picLocks noChangeAspect="1"/>
          </p:cNvPicPr>
          <p:nvPr/>
        </p:nvPicPr>
        <p:blipFill>
          <a:blip r:embed="rId4"/>
          <a:stretch>
            <a:fillRect/>
          </a:stretch>
        </p:blipFill>
        <p:spPr>
          <a:xfrm>
            <a:off x="740903" y="2298799"/>
            <a:ext cx="10991932" cy="3899063"/>
          </a:xfrm>
          <a:prstGeom prst="rect">
            <a:avLst/>
          </a:prstGeom>
        </p:spPr>
      </p:pic>
      <p:pic>
        <p:nvPicPr>
          <p:cNvPr id="10" name="Picture 9">
            <a:extLst>
              <a:ext uri="{FF2B5EF4-FFF2-40B4-BE49-F238E27FC236}">
                <a16:creationId xmlns:a16="http://schemas.microsoft.com/office/drawing/2014/main" id="{A17FF2B0-AA72-4351-1DA5-2403B4004DB4}"/>
              </a:ext>
            </a:extLst>
          </p:cNvPr>
          <p:cNvPicPr>
            <a:picLocks noChangeAspect="1"/>
          </p:cNvPicPr>
          <p:nvPr/>
        </p:nvPicPr>
        <p:blipFill>
          <a:blip r:embed="rId5"/>
          <a:stretch>
            <a:fillRect/>
          </a:stretch>
        </p:blipFill>
        <p:spPr>
          <a:xfrm>
            <a:off x="1239900" y="2677692"/>
            <a:ext cx="6400800" cy="774700"/>
          </a:xfrm>
          <a:prstGeom prst="rect">
            <a:avLst/>
          </a:prstGeom>
        </p:spPr>
      </p:pic>
    </p:spTree>
    <p:extLst>
      <p:ext uri="{BB962C8B-B14F-4D97-AF65-F5344CB8AC3E}">
        <p14:creationId xmlns:p14="http://schemas.microsoft.com/office/powerpoint/2010/main" val="134944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8</a:t>
            </a:fld>
            <a:endParaRPr lang="en-TW" dirty="0"/>
          </a:p>
        </p:txBody>
      </p:sp>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342900" indent="-342900">
              <a:buFont typeface="Arial" panose="020B0604020202020204" pitchFamily="34" charset="0"/>
              <a:buChar char="•"/>
            </a:pPr>
            <a:r>
              <a:rPr lang="en-US" sz="2400" dirty="0"/>
              <a:t>The # of the predicted labels</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4B3A8338-FDD8-5518-6FE4-C96D0419FAD5}"/>
              </a:ext>
            </a:extLst>
          </p:cNvPr>
          <p:cNvPicPr>
            <a:picLocks noChangeAspect="1"/>
          </p:cNvPicPr>
          <p:nvPr/>
        </p:nvPicPr>
        <p:blipFill>
          <a:blip r:embed="rId3"/>
          <a:stretch>
            <a:fillRect/>
          </a:stretch>
        </p:blipFill>
        <p:spPr>
          <a:xfrm>
            <a:off x="610739" y="2304869"/>
            <a:ext cx="11392181" cy="4051481"/>
          </a:xfrm>
          <a:prstGeom prst="rect">
            <a:avLst/>
          </a:prstGeom>
        </p:spPr>
      </p:pic>
    </p:spTree>
    <p:extLst>
      <p:ext uri="{BB962C8B-B14F-4D97-AF65-F5344CB8AC3E}">
        <p14:creationId xmlns:p14="http://schemas.microsoft.com/office/powerpoint/2010/main" val="3371890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Change the Dataset</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9</a:t>
            </a:fld>
            <a:endParaRPr lang="en-TW"/>
          </a:p>
        </p:txBody>
      </p:sp>
    </p:spTree>
    <p:extLst>
      <p:ext uri="{BB962C8B-B14F-4D97-AF65-F5344CB8AC3E}">
        <p14:creationId xmlns:p14="http://schemas.microsoft.com/office/powerpoint/2010/main" val="97920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55658</TotalTime>
  <Words>1336</Words>
  <Application>Microsoft Macintosh PowerPoint</Application>
  <PresentationFormat>Widescreen</PresentationFormat>
  <Paragraphs>236</Paragraphs>
  <Slides>32</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LinLibertineT</vt:lpstr>
      <vt:lpstr>NimbusRomNo9L</vt:lpstr>
      <vt:lpstr>sohne</vt:lpstr>
      <vt:lpstr>Söhne</vt:lpstr>
      <vt:lpstr>source-serif-pro</vt:lpstr>
      <vt:lpstr>Arial</vt:lpstr>
      <vt:lpstr>Calibri</vt:lpstr>
      <vt:lpstr>Calibri Light</vt:lpstr>
      <vt:lpstr>Office Theme</vt:lpstr>
      <vt:lpstr>Progess of the Project</vt:lpstr>
      <vt:lpstr>Outline</vt:lpstr>
      <vt:lpstr>Recap</vt:lpstr>
      <vt:lpstr>Recap</vt:lpstr>
      <vt:lpstr>Observation of the Prediction</vt:lpstr>
      <vt:lpstr>Observation of the Prediction</vt:lpstr>
      <vt:lpstr>Remove the Popular TTPs</vt:lpstr>
      <vt:lpstr>Remove the Popular TTPs</vt:lpstr>
      <vt:lpstr>Experiment – Change the Dataset</vt:lpstr>
      <vt:lpstr>Observation of the Prediction</vt:lpstr>
      <vt:lpstr>Observation of the Prediction</vt:lpstr>
      <vt:lpstr>Observation of the Prediction</vt:lpstr>
      <vt:lpstr>Observation of the Prediction</vt:lpstr>
      <vt:lpstr>Observation of the Prediction</vt:lpstr>
      <vt:lpstr>Observation of the Prediction</vt:lpstr>
      <vt:lpstr>Conclusion</vt:lpstr>
      <vt:lpstr>Experiment – Predict More Labels</vt:lpstr>
      <vt:lpstr>Predict the Top 3</vt:lpstr>
      <vt:lpstr>Predict the Top 5</vt:lpstr>
      <vt:lpstr>Experiment – Observe the Unique Label </vt:lpstr>
      <vt:lpstr>Conclusion</vt:lpstr>
      <vt:lpstr>Future Work</vt:lpstr>
      <vt:lpstr>Future Work</vt:lpstr>
      <vt:lpstr>Thanks!!</vt:lpstr>
      <vt:lpstr>Appendix</vt:lpstr>
      <vt:lpstr>Observation on Different Dimension</vt:lpstr>
      <vt:lpstr>Experiment 3</vt:lpstr>
      <vt:lpstr>Experiment 3 - Model</vt:lpstr>
      <vt:lpstr>Experiment 3 - Model</vt:lpstr>
      <vt:lpstr>PowerPoint Presentation</vt:lpstr>
      <vt:lpstr>GraphSMOTE</vt:lpstr>
      <vt:lpstr>GraphSMOTE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110</cp:revision>
  <dcterms:created xsi:type="dcterms:W3CDTF">2023-07-11T02:48:10Z</dcterms:created>
  <dcterms:modified xsi:type="dcterms:W3CDTF">2023-11-30T08:58:18Z</dcterms:modified>
</cp:coreProperties>
</file>