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378" r:id="rId4"/>
    <p:sldId id="438" r:id="rId5"/>
    <p:sldId id="437" r:id="rId6"/>
    <p:sldId id="367" r:id="rId7"/>
    <p:sldId id="434" r:id="rId8"/>
    <p:sldId id="433" r:id="rId9"/>
    <p:sldId id="435" r:id="rId10"/>
    <p:sldId id="375" r:id="rId11"/>
    <p:sldId id="380" r:id="rId12"/>
    <p:sldId id="427" r:id="rId13"/>
    <p:sldId id="429" r:id="rId14"/>
    <p:sldId id="428" r:id="rId15"/>
    <p:sldId id="430" r:id="rId16"/>
    <p:sldId id="385" r:id="rId17"/>
    <p:sldId id="407" r:id="rId18"/>
    <p:sldId id="410" r:id="rId19"/>
    <p:sldId id="431" r:id="rId20"/>
    <p:sldId id="401" r:id="rId21"/>
    <p:sldId id="405" r:id="rId22"/>
    <p:sldId id="406" r:id="rId23"/>
    <p:sldId id="421" r:id="rId24"/>
    <p:sldId id="411" r:id="rId25"/>
    <p:sldId id="412" r:id="rId26"/>
    <p:sldId id="415" r:id="rId27"/>
    <p:sldId id="413" r:id="rId28"/>
    <p:sldId id="416" r:id="rId29"/>
    <p:sldId id="417" r:id="rId30"/>
    <p:sldId id="414" r:id="rId31"/>
    <p:sldId id="402" r:id="rId32"/>
    <p:sldId id="420" r:id="rId33"/>
    <p:sldId id="422" r:id="rId34"/>
    <p:sldId id="424" r:id="rId35"/>
    <p:sldId id="423" r:id="rId36"/>
    <p:sldId id="356" r:id="rId37"/>
    <p:sldId id="436" r:id="rId38"/>
    <p:sldId id="439" r:id="rId39"/>
    <p:sldId id="320" r:id="rId40"/>
    <p:sldId id="384" r:id="rId41"/>
    <p:sldId id="418" r:id="rId42"/>
    <p:sldId id="395" r:id="rId43"/>
    <p:sldId id="374" r:id="rId44"/>
    <p:sldId id="404" r:id="rId45"/>
    <p:sldId id="409" r:id="rId46"/>
    <p:sldId id="391" r:id="rId47"/>
    <p:sldId id="365" r:id="rId48"/>
    <p:sldId id="425" r:id="rId49"/>
    <p:sldId id="432" r:id="rId50"/>
    <p:sldId id="426" r:id="rId51"/>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p:restoredTop sz="93388"/>
  </p:normalViewPr>
  <p:slideViewPr>
    <p:cSldViewPr snapToGrid="0">
      <p:cViewPr varScale="1">
        <p:scale>
          <a:sx n="118" d="100"/>
          <a:sy n="118" d="100"/>
        </p:scale>
        <p:origin x="5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6E7-AC74-B24A-8D7A-61E847F3340B}" type="datetimeFigureOut">
              <a:rPr lang="en-TW" smtClean="0"/>
              <a:t>2023/12/11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6F491-1A87-C04E-B10B-064C4551D64B}" type="slidenum">
              <a:rPr lang="en-TW" smtClean="0"/>
              <a:t>‹#›</a:t>
            </a:fld>
            <a:endParaRPr lang="en-TW"/>
          </a:p>
        </p:txBody>
      </p:sp>
    </p:spTree>
    <p:extLst>
      <p:ext uri="{BB962C8B-B14F-4D97-AF65-F5344CB8AC3E}">
        <p14:creationId xmlns:p14="http://schemas.microsoft.com/office/powerpoint/2010/main" val="32767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1</a:t>
            </a:fld>
            <a:endParaRPr lang="en-TW"/>
          </a:p>
        </p:txBody>
      </p:sp>
    </p:spTree>
    <p:extLst>
      <p:ext uri="{BB962C8B-B14F-4D97-AF65-F5344CB8AC3E}">
        <p14:creationId xmlns:p14="http://schemas.microsoft.com/office/powerpoint/2010/main" val="381870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看一下預測好的都是哪一些</a:t>
            </a:r>
            <a:r>
              <a:rPr lang="en-US" altLang="zh-TW" dirty="0"/>
              <a:t>tactics</a:t>
            </a:r>
          </a:p>
        </p:txBody>
      </p:sp>
      <p:sp>
        <p:nvSpPr>
          <p:cNvPr id="4" name="Slide Number Placeholder 3"/>
          <p:cNvSpPr>
            <a:spLocks noGrp="1"/>
          </p:cNvSpPr>
          <p:nvPr>
            <p:ph type="sldNum" sz="quarter" idx="5"/>
          </p:nvPr>
        </p:nvSpPr>
        <p:spPr/>
        <p:txBody>
          <a:bodyPr/>
          <a:lstStyle/>
          <a:p>
            <a:fld id="{50B9CB7D-C514-3544-A72A-E200086B53CC}" type="slidenum">
              <a:rPr lang="en-TW" smtClean="0"/>
              <a:t>13</a:t>
            </a:fld>
            <a:endParaRPr lang="en-TW"/>
          </a:p>
        </p:txBody>
      </p:sp>
    </p:spTree>
    <p:extLst>
      <p:ext uri="{BB962C8B-B14F-4D97-AF65-F5344CB8AC3E}">
        <p14:creationId xmlns:p14="http://schemas.microsoft.com/office/powerpoint/2010/main" val="402777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14</a:t>
            </a:fld>
            <a:endParaRPr lang="en-TW"/>
          </a:p>
        </p:txBody>
      </p:sp>
    </p:spTree>
    <p:extLst>
      <p:ext uri="{BB962C8B-B14F-4D97-AF65-F5344CB8AC3E}">
        <p14:creationId xmlns:p14="http://schemas.microsoft.com/office/powerpoint/2010/main" val="142046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16</a:t>
            </a:fld>
            <a:endParaRPr lang="en-TW"/>
          </a:p>
        </p:txBody>
      </p:sp>
    </p:spTree>
    <p:extLst>
      <p:ext uri="{BB962C8B-B14F-4D97-AF65-F5344CB8AC3E}">
        <p14:creationId xmlns:p14="http://schemas.microsoft.com/office/powerpoint/2010/main" val="1641760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17</a:t>
            </a:fld>
            <a:endParaRPr lang="en-TW"/>
          </a:p>
        </p:txBody>
      </p:sp>
    </p:spTree>
    <p:extLst>
      <p:ext uri="{BB962C8B-B14F-4D97-AF65-F5344CB8AC3E}">
        <p14:creationId xmlns:p14="http://schemas.microsoft.com/office/powerpoint/2010/main" val="2819292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18</a:t>
            </a:fld>
            <a:endParaRPr lang="en-TW"/>
          </a:p>
        </p:txBody>
      </p:sp>
    </p:spTree>
    <p:extLst>
      <p:ext uri="{BB962C8B-B14F-4D97-AF65-F5344CB8AC3E}">
        <p14:creationId xmlns:p14="http://schemas.microsoft.com/office/powerpoint/2010/main" val="964844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19</a:t>
            </a:fld>
            <a:endParaRPr lang="en-TW"/>
          </a:p>
        </p:txBody>
      </p:sp>
    </p:spTree>
    <p:extLst>
      <p:ext uri="{BB962C8B-B14F-4D97-AF65-F5344CB8AC3E}">
        <p14:creationId xmlns:p14="http://schemas.microsoft.com/office/powerpoint/2010/main" val="451710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21</a:t>
            </a:fld>
            <a:endParaRPr lang="en-TW"/>
          </a:p>
        </p:txBody>
      </p:sp>
    </p:spTree>
    <p:extLst>
      <p:ext uri="{BB962C8B-B14F-4D97-AF65-F5344CB8AC3E}">
        <p14:creationId xmlns:p14="http://schemas.microsoft.com/office/powerpoint/2010/main" val="214709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22</a:t>
            </a:fld>
            <a:endParaRPr lang="en-TW"/>
          </a:p>
        </p:txBody>
      </p:sp>
    </p:spTree>
    <p:extLst>
      <p:ext uri="{BB962C8B-B14F-4D97-AF65-F5344CB8AC3E}">
        <p14:creationId xmlns:p14="http://schemas.microsoft.com/office/powerpoint/2010/main" val="2025423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24</a:t>
            </a:fld>
            <a:endParaRPr lang="en-TW"/>
          </a:p>
        </p:txBody>
      </p:sp>
    </p:spTree>
    <p:extLst>
      <p:ext uri="{BB962C8B-B14F-4D97-AF65-F5344CB8AC3E}">
        <p14:creationId xmlns:p14="http://schemas.microsoft.com/office/powerpoint/2010/main" val="129155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25</a:t>
            </a:fld>
            <a:endParaRPr lang="en-TW"/>
          </a:p>
        </p:txBody>
      </p:sp>
    </p:spTree>
    <p:extLst>
      <p:ext uri="{BB962C8B-B14F-4D97-AF65-F5344CB8AC3E}">
        <p14:creationId xmlns:p14="http://schemas.microsoft.com/office/powerpoint/2010/main" val="266207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考慮node type, 不要只考慮uuid。</a:t>
            </a:r>
          </a:p>
          <a:p>
            <a:r>
              <a:rPr lang="en-TW" dirty="0"/>
              <a:t>增加accuracy</a:t>
            </a:r>
          </a:p>
          <a:p>
            <a:endParaRPr lang="en-TW" dirty="0"/>
          </a:p>
          <a:p>
            <a:r>
              <a:rPr lang="en-TW" dirty="0"/>
              <a:t>試試看不同的 model</a:t>
            </a:r>
            <a:r>
              <a:rPr lang="zh-TW" altLang="en-US" dirty="0"/>
              <a:t> </a:t>
            </a:r>
            <a:r>
              <a:rPr lang="en-US" altLang="zh-TW" dirty="0"/>
              <a:t>--&gt; </a:t>
            </a:r>
          </a:p>
          <a:p>
            <a:endParaRPr lang="en-US" dirty="0"/>
          </a:p>
          <a:p>
            <a:r>
              <a:rPr lang="en-US" dirty="0" err="1"/>
              <a:t>以後再做</a:t>
            </a:r>
            <a:r>
              <a:rPr lang="en-US" dirty="0"/>
              <a:t> --&gt; </a:t>
            </a:r>
            <a:r>
              <a:rPr lang="en-US" dirty="0" err="1"/>
              <a:t>黃老師的部分（一月後</a:t>
            </a:r>
            <a:r>
              <a:rPr lang="en-US" dirty="0"/>
              <a:t>）</a:t>
            </a:r>
          </a:p>
          <a:p>
            <a:endParaRPr lang="en-TW" dirty="0"/>
          </a:p>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4</a:t>
            </a:fld>
            <a:endParaRPr lang="en-TW"/>
          </a:p>
        </p:txBody>
      </p:sp>
    </p:spTree>
    <p:extLst>
      <p:ext uri="{BB962C8B-B14F-4D97-AF65-F5344CB8AC3E}">
        <p14:creationId xmlns:p14="http://schemas.microsoft.com/office/powerpoint/2010/main" val="1891327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26</a:t>
            </a:fld>
            <a:endParaRPr lang="en-TW"/>
          </a:p>
        </p:txBody>
      </p:sp>
    </p:spTree>
    <p:extLst>
      <p:ext uri="{BB962C8B-B14F-4D97-AF65-F5344CB8AC3E}">
        <p14:creationId xmlns:p14="http://schemas.microsoft.com/office/powerpoint/2010/main" val="63310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27</a:t>
            </a:fld>
            <a:endParaRPr lang="en-TW"/>
          </a:p>
        </p:txBody>
      </p:sp>
    </p:spTree>
    <p:extLst>
      <p:ext uri="{BB962C8B-B14F-4D97-AF65-F5344CB8AC3E}">
        <p14:creationId xmlns:p14="http://schemas.microsoft.com/office/powerpoint/2010/main" val="1506797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28</a:t>
            </a:fld>
            <a:endParaRPr lang="en-TW"/>
          </a:p>
        </p:txBody>
      </p:sp>
    </p:spTree>
    <p:extLst>
      <p:ext uri="{BB962C8B-B14F-4D97-AF65-F5344CB8AC3E}">
        <p14:creationId xmlns:p14="http://schemas.microsoft.com/office/powerpoint/2010/main" val="422162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29</a:t>
            </a:fld>
            <a:endParaRPr lang="en-TW"/>
          </a:p>
        </p:txBody>
      </p:sp>
    </p:spTree>
    <p:extLst>
      <p:ext uri="{BB962C8B-B14F-4D97-AF65-F5344CB8AC3E}">
        <p14:creationId xmlns:p14="http://schemas.microsoft.com/office/powerpoint/2010/main" val="2552422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30</a:t>
            </a:fld>
            <a:endParaRPr lang="en-TW"/>
          </a:p>
        </p:txBody>
      </p:sp>
    </p:spTree>
    <p:extLst>
      <p:ext uri="{BB962C8B-B14F-4D97-AF65-F5344CB8AC3E}">
        <p14:creationId xmlns:p14="http://schemas.microsoft.com/office/powerpoint/2010/main" val="3231661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把這邊的</a:t>
            </a:r>
            <a:r>
              <a:rPr lang="en-US" altLang="zh-TW" dirty="0"/>
              <a:t>triplet predict diagram</a:t>
            </a:r>
            <a:r>
              <a:rPr lang="zh-TW" altLang="en-US" dirty="0"/>
              <a:t>畫出來 下禮拜報</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32</a:t>
            </a:fld>
            <a:endParaRPr lang="en-TW"/>
          </a:p>
        </p:txBody>
      </p:sp>
    </p:spTree>
    <p:extLst>
      <p:ext uri="{BB962C8B-B14F-4D97-AF65-F5344CB8AC3E}">
        <p14:creationId xmlns:p14="http://schemas.microsoft.com/office/powerpoint/2010/main" val="2657691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33</a:t>
            </a:fld>
            <a:endParaRPr lang="en-TW"/>
          </a:p>
        </p:txBody>
      </p:sp>
    </p:spTree>
    <p:extLst>
      <p:ext uri="{BB962C8B-B14F-4D97-AF65-F5344CB8AC3E}">
        <p14:creationId xmlns:p14="http://schemas.microsoft.com/office/powerpoint/2010/main" val="143784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secureBERT</a:t>
            </a:r>
            <a:r>
              <a:rPr lang="zh-TW" altLang="en-US" dirty="0"/>
              <a:t>有考慮</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35</a:t>
            </a:fld>
            <a:endParaRPr lang="en-TW"/>
          </a:p>
        </p:txBody>
      </p:sp>
    </p:spTree>
    <p:extLst>
      <p:ext uri="{BB962C8B-B14F-4D97-AF65-F5344CB8AC3E}">
        <p14:creationId xmlns:p14="http://schemas.microsoft.com/office/powerpoint/2010/main" val="2745630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1. 跑完MLP, RNN, GNN</a:t>
            </a:r>
          </a:p>
          <a:p>
            <a:r>
              <a:rPr lang="zh-TW" altLang="en-US" dirty="0"/>
              <a:t>    </a:t>
            </a:r>
            <a:r>
              <a:rPr lang="en-TW" dirty="0"/>
              <a:t>知道euni的code</a:t>
            </a:r>
          </a:p>
          <a:p>
            <a:endParaRPr lang="en-TW" dirty="0"/>
          </a:p>
          <a:p>
            <a:r>
              <a:rPr lang="en-TW" dirty="0"/>
              <a:t>2. realtion -&gt; one hot or other method</a:t>
            </a:r>
          </a:p>
          <a:p>
            <a:r>
              <a:rPr lang="zh-TW" altLang="en-US" dirty="0"/>
              <a:t>    </a:t>
            </a:r>
            <a:r>
              <a:rPr lang="en-TW" dirty="0"/>
              <a:t>concat -&gt; embedding 的長度(768 -&gt; 50...)</a:t>
            </a:r>
          </a:p>
          <a:p>
            <a:r>
              <a:rPr lang="zh-TW" altLang="en-US" dirty="0"/>
              <a:t>    </a:t>
            </a:r>
            <a:r>
              <a:rPr lang="en-TW" dirty="0"/>
              <a:t>edge feature -&gt; 一定要加上去</a:t>
            </a:r>
          </a:p>
          <a:p>
            <a:endParaRPr lang="en-TW" dirty="0"/>
          </a:p>
          <a:p>
            <a:r>
              <a:rPr lang="zh-TW" altLang="en-US" dirty="0"/>
              <a:t>    </a:t>
            </a:r>
            <a:r>
              <a:rPr lang="en-TW" dirty="0"/>
              <a:t>euni的embedding如何搞的 -&gt; 要看type</a:t>
            </a:r>
          </a:p>
          <a:p>
            <a:r>
              <a:rPr lang="zh-TW" altLang="en-US" dirty="0"/>
              <a:t>    </a:t>
            </a:r>
            <a:r>
              <a:rPr lang="en-TW" dirty="0"/>
              <a:t>-&gt; secureBERT</a:t>
            </a:r>
          </a:p>
          <a:p>
            <a:endParaRPr lang="en-TW" dirty="0"/>
          </a:p>
          <a:p>
            <a:r>
              <a:rPr lang="en-TW" dirty="0"/>
              <a:t>3. 新的</a:t>
            </a:r>
            <a:r>
              <a:rPr lang="zh-TW" altLang="en-US" dirty="0"/>
              <a:t> </a:t>
            </a:r>
            <a:r>
              <a:rPr lang="en-TW" dirty="0"/>
              <a:t>dataset</a:t>
            </a:r>
            <a:r>
              <a:rPr lang="zh-TW" altLang="en-US" dirty="0"/>
              <a:t> </a:t>
            </a:r>
            <a:r>
              <a:rPr lang="en-TW" dirty="0"/>
              <a:t>如何跑起來</a:t>
            </a:r>
          </a:p>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36</a:t>
            </a:fld>
            <a:endParaRPr lang="en-TW"/>
          </a:p>
        </p:txBody>
      </p:sp>
    </p:spTree>
    <p:extLst>
      <p:ext uri="{BB962C8B-B14F-4D97-AF65-F5344CB8AC3E}">
        <p14:creationId xmlns:p14="http://schemas.microsoft.com/office/powerpoint/2010/main" val="110428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決定是</a:t>
            </a:r>
            <a:r>
              <a:rPr lang="en-US" altLang="zh-TW" dirty="0"/>
              <a:t>and</a:t>
            </a:r>
            <a:r>
              <a:rPr lang="zh-TW" altLang="en-US" dirty="0"/>
              <a:t>還是</a:t>
            </a:r>
            <a:r>
              <a:rPr lang="en-US" altLang="zh-TW" dirty="0"/>
              <a:t>or </a:t>
            </a:r>
            <a:r>
              <a:rPr lang="zh-TW" altLang="en-US" dirty="0"/>
              <a:t>就標上</a:t>
            </a:r>
            <a:r>
              <a:rPr lang="en-US" altLang="zh-TW" dirty="0"/>
              <a:t>attack </a:t>
            </a:r>
            <a:r>
              <a:rPr lang="en-US" altLang="zh-TW" dirty="0">
                <a:sym typeface="Wingdings" pitchFamily="2" charset="2"/>
              </a:rPr>
              <a:t> </a:t>
            </a:r>
            <a:r>
              <a:rPr lang="zh-TW" altLang="en-US" dirty="0">
                <a:sym typeface="Wingdings" pitchFamily="2" charset="2"/>
              </a:rPr>
              <a:t>跟老師討論</a:t>
            </a:r>
            <a:endParaRPr lang="en-US" altLang="zh-TW" dirty="0"/>
          </a:p>
          <a:p>
            <a:r>
              <a:rPr lang="zh-TW" altLang="en-US" dirty="0"/>
              <a:t>不要管</a:t>
            </a:r>
            <a:r>
              <a:rPr lang="en-US" altLang="zh-TW" dirty="0"/>
              <a:t>triplet</a:t>
            </a:r>
            <a:r>
              <a:rPr lang="zh-TW" altLang="en-US" dirty="0"/>
              <a:t>的限制</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37</a:t>
            </a:fld>
            <a:endParaRPr lang="en-TW"/>
          </a:p>
        </p:txBody>
      </p:sp>
    </p:spTree>
    <p:extLst>
      <p:ext uri="{BB962C8B-B14F-4D97-AF65-F5344CB8AC3E}">
        <p14:creationId xmlns:p14="http://schemas.microsoft.com/office/powerpoint/2010/main" val="353491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6</a:t>
            </a:fld>
            <a:endParaRPr lang="en-TW"/>
          </a:p>
        </p:txBody>
      </p:sp>
    </p:spTree>
    <p:extLst>
      <p:ext uri="{BB962C8B-B14F-4D97-AF65-F5344CB8AC3E}">
        <p14:creationId xmlns:p14="http://schemas.microsoft.com/office/powerpoint/2010/main" val="408546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決定是</a:t>
            </a:r>
            <a:r>
              <a:rPr lang="en-US" altLang="zh-TW" dirty="0"/>
              <a:t>and</a:t>
            </a:r>
            <a:r>
              <a:rPr lang="zh-TW" altLang="en-US" dirty="0"/>
              <a:t>還是</a:t>
            </a:r>
            <a:r>
              <a:rPr lang="en-US" altLang="zh-TW" dirty="0"/>
              <a:t>or </a:t>
            </a:r>
            <a:r>
              <a:rPr lang="zh-TW" altLang="en-US" dirty="0"/>
              <a:t>就標上</a:t>
            </a:r>
            <a:r>
              <a:rPr lang="en-US" altLang="zh-TW" dirty="0"/>
              <a:t>attack </a:t>
            </a:r>
            <a:r>
              <a:rPr lang="en-US" altLang="zh-TW" dirty="0">
                <a:sym typeface="Wingdings" pitchFamily="2" charset="2"/>
              </a:rPr>
              <a:t> </a:t>
            </a:r>
            <a:r>
              <a:rPr lang="zh-TW" altLang="en-US" dirty="0">
                <a:sym typeface="Wingdings" pitchFamily="2" charset="2"/>
              </a:rPr>
              <a:t>跟老師討論</a:t>
            </a:r>
            <a:endParaRPr lang="en-US" altLang="zh-TW" dirty="0"/>
          </a:p>
          <a:p>
            <a:r>
              <a:rPr lang="zh-TW" altLang="en-US" dirty="0"/>
              <a:t>不要管</a:t>
            </a:r>
            <a:r>
              <a:rPr lang="en-US" altLang="zh-TW" dirty="0"/>
              <a:t>triplet</a:t>
            </a:r>
            <a:r>
              <a:rPr lang="zh-TW" altLang="en-US" dirty="0"/>
              <a:t>的限制</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38</a:t>
            </a:fld>
            <a:endParaRPr lang="en-TW"/>
          </a:p>
        </p:txBody>
      </p:sp>
    </p:spTree>
    <p:extLst>
      <p:ext uri="{BB962C8B-B14F-4D97-AF65-F5344CB8AC3E}">
        <p14:creationId xmlns:p14="http://schemas.microsoft.com/office/powerpoint/2010/main" val="2885583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39</a:t>
            </a:fld>
            <a:endParaRPr lang="en-TW"/>
          </a:p>
        </p:txBody>
      </p:sp>
    </p:spTree>
    <p:extLst>
      <p:ext uri="{BB962C8B-B14F-4D97-AF65-F5344CB8AC3E}">
        <p14:creationId xmlns:p14="http://schemas.microsoft.com/office/powerpoint/2010/main" val="4246987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41</a:t>
            </a:fld>
            <a:endParaRPr lang="en-TW"/>
          </a:p>
        </p:txBody>
      </p:sp>
    </p:spTree>
    <p:extLst>
      <p:ext uri="{BB962C8B-B14F-4D97-AF65-F5344CB8AC3E}">
        <p14:creationId xmlns:p14="http://schemas.microsoft.com/office/powerpoint/2010/main" val="3166738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ltLang="zh-TW" b="0" i="0" dirty="0">
                <a:solidFill>
                  <a:srgbClr val="242424"/>
                </a:solidFill>
                <a:effectLst/>
                <a:latin typeface="source-serif-pro"/>
              </a:rPr>
              <a:t> </a:t>
            </a:r>
            <a:r>
              <a:rPr lang="en-US" altLang="zh-TW" b="0" i="0" dirty="0" err="1">
                <a:solidFill>
                  <a:srgbClr val="242424"/>
                </a:solidFill>
                <a:effectLst/>
                <a:latin typeface="source-serif-pro"/>
              </a:rPr>
              <a:t>Arxiv</a:t>
            </a:r>
            <a:r>
              <a:rPr lang="en-US" altLang="zh-TW" b="0" i="0" dirty="0">
                <a:solidFill>
                  <a:srgbClr val="242424"/>
                </a:solidFill>
                <a:effectLst/>
                <a:latin typeface="source-serif-pro"/>
              </a:rPr>
              <a:t> </a:t>
            </a:r>
            <a:r>
              <a:rPr lang="zh-TW" altLang="en-US" b="0" i="0" dirty="0">
                <a:solidFill>
                  <a:srgbClr val="242424"/>
                </a:solidFill>
                <a:effectLst/>
                <a:latin typeface="source-serif-pro"/>
              </a:rPr>
              <a:t>引用</a:t>
            </a:r>
            <a:r>
              <a:rPr lang="en-US" altLang="zh-TW" b="0" i="0" dirty="0">
                <a:solidFill>
                  <a:srgbClr val="242424"/>
                </a:solidFill>
                <a:effectLst/>
                <a:latin typeface="source-serif-pro"/>
              </a:rPr>
              <a:t> 190</a:t>
            </a:r>
          </a:p>
          <a:p>
            <a:pPr algn="l">
              <a:buFont typeface="+mj-lt"/>
              <a:buAutoNum type="arabicPeriod"/>
            </a:pPr>
            <a:r>
              <a:rPr lang="en-US" altLang="zh-TW" dirty="0"/>
              <a:t> WSDM </a:t>
            </a:r>
            <a:r>
              <a:rPr lang="zh-TW" altLang="en-US" dirty="0"/>
              <a:t>引用</a:t>
            </a:r>
            <a:r>
              <a:rPr lang="en-US" altLang="zh-TW" dirty="0"/>
              <a:t>193</a:t>
            </a:r>
          </a:p>
          <a:p>
            <a:pPr algn="l">
              <a:buFont typeface="+mj-lt"/>
              <a:buAutoNum type="arabicPeriod"/>
            </a:pPr>
            <a:r>
              <a:rPr lang="en-US" altLang="zh-TW" dirty="0"/>
              <a:t> https://</a:t>
            </a:r>
            <a:r>
              <a:rPr lang="en-US" altLang="zh-TW" dirty="0" err="1"/>
              <a:t>scholar.google.com.tw</a:t>
            </a:r>
            <a:r>
              <a:rPr lang="en-US" altLang="zh-TW" dirty="0"/>
              <a:t>/</a:t>
            </a:r>
            <a:r>
              <a:rPr lang="en-US" altLang="zh-TW" dirty="0" err="1"/>
              <a:t>scholar?q</a:t>
            </a:r>
            <a:r>
              <a:rPr lang="en-US" altLang="zh-TW" dirty="0"/>
              <a:t>=</a:t>
            </a:r>
            <a:r>
              <a:rPr lang="en-US" altLang="zh-TW" dirty="0" err="1"/>
              <a:t>Tianxiang+Zhao</a:t>
            </a:r>
            <a:r>
              <a:rPr lang="en-US" altLang="zh-TW" dirty="0"/>
              <a:t>,+</a:t>
            </a:r>
            <a:r>
              <a:rPr lang="en-US" altLang="zh-TW" dirty="0" err="1"/>
              <a:t>Xiang+Zhang</a:t>
            </a:r>
            <a:r>
              <a:rPr lang="en-US" altLang="zh-TW" dirty="0"/>
              <a:t>,+</a:t>
            </a:r>
            <a:r>
              <a:rPr lang="en-US" altLang="zh-TW" dirty="0" err="1"/>
              <a:t>Suhang+Wang&amp;hl</a:t>
            </a:r>
            <a:r>
              <a:rPr lang="en-US" altLang="zh-TW" dirty="0"/>
              <a:t>=</a:t>
            </a:r>
            <a:r>
              <a:rPr lang="en-US" altLang="zh-TW" dirty="0" err="1"/>
              <a:t>zh-TW&amp;as_sdt</a:t>
            </a:r>
            <a:r>
              <a:rPr lang="en-US" altLang="zh-TW" dirty="0"/>
              <a:t>=0&amp;as_vis=1&amp;oi=scholar </a:t>
            </a:r>
          </a:p>
          <a:p>
            <a:pPr algn="l">
              <a:buFont typeface="+mj-lt"/>
              <a:buAutoNum type="arabicPeriod"/>
            </a:pP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42</a:t>
            </a:fld>
            <a:endParaRPr lang="en-TW"/>
          </a:p>
        </p:txBody>
      </p:sp>
    </p:spTree>
    <p:extLst>
      <p:ext uri="{BB962C8B-B14F-4D97-AF65-F5344CB8AC3E}">
        <p14:creationId xmlns:p14="http://schemas.microsoft.com/office/powerpoint/2010/main" val="269895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43</a:t>
            </a:fld>
            <a:endParaRPr lang="en-TW"/>
          </a:p>
        </p:txBody>
      </p:sp>
    </p:spTree>
    <p:extLst>
      <p:ext uri="{BB962C8B-B14F-4D97-AF65-F5344CB8AC3E}">
        <p14:creationId xmlns:p14="http://schemas.microsoft.com/office/powerpoint/2010/main" val="351040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44</a:t>
            </a:fld>
            <a:endParaRPr lang="en-TW"/>
          </a:p>
        </p:txBody>
      </p:sp>
    </p:spTree>
    <p:extLst>
      <p:ext uri="{BB962C8B-B14F-4D97-AF65-F5344CB8AC3E}">
        <p14:creationId xmlns:p14="http://schemas.microsoft.com/office/powerpoint/2010/main" val="2860432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45</a:t>
            </a:fld>
            <a:endParaRPr lang="en-TW"/>
          </a:p>
        </p:txBody>
      </p:sp>
    </p:spTree>
    <p:extLst>
      <p:ext uri="{BB962C8B-B14F-4D97-AF65-F5344CB8AC3E}">
        <p14:creationId xmlns:p14="http://schemas.microsoft.com/office/powerpoint/2010/main" val="3587858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46</a:t>
            </a:fld>
            <a:endParaRPr lang="en-TW"/>
          </a:p>
        </p:txBody>
      </p:sp>
    </p:spTree>
    <p:extLst>
      <p:ext uri="{BB962C8B-B14F-4D97-AF65-F5344CB8AC3E}">
        <p14:creationId xmlns:p14="http://schemas.microsoft.com/office/powerpoint/2010/main" val="437439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47</a:t>
            </a:fld>
            <a:endParaRPr lang="en-TW"/>
          </a:p>
        </p:txBody>
      </p:sp>
    </p:spTree>
    <p:extLst>
      <p:ext uri="{BB962C8B-B14F-4D97-AF65-F5344CB8AC3E}">
        <p14:creationId xmlns:p14="http://schemas.microsoft.com/office/powerpoint/2010/main" val="4286714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48</a:t>
            </a:fld>
            <a:endParaRPr lang="en-TW"/>
          </a:p>
        </p:txBody>
      </p:sp>
    </p:spTree>
    <p:extLst>
      <p:ext uri="{BB962C8B-B14F-4D97-AF65-F5344CB8AC3E}">
        <p14:creationId xmlns:p14="http://schemas.microsoft.com/office/powerpoint/2010/main" val="137413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7</a:t>
            </a:fld>
            <a:endParaRPr lang="en-TW"/>
          </a:p>
        </p:txBody>
      </p:sp>
    </p:spTree>
    <p:extLst>
      <p:ext uri="{BB962C8B-B14F-4D97-AF65-F5344CB8AC3E}">
        <p14:creationId xmlns:p14="http://schemas.microsoft.com/office/powerpoint/2010/main" val="4008470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49</a:t>
            </a:fld>
            <a:endParaRPr lang="en-TW"/>
          </a:p>
        </p:txBody>
      </p:sp>
    </p:spTree>
    <p:extLst>
      <p:ext uri="{BB962C8B-B14F-4D97-AF65-F5344CB8AC3E}">
        <p14:creationId xmlns:p14="http://schemas.microsoft.com/office/powerpoint/2010/main" val="1910062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50</a:t>
            </a:fld>
            <a:endParaRPr lang="en-TW"/>
          </a:p>
        </p:txBody>
      </p:sp>
    </p:spTree>
    <p:extLst>
      <p:ext uri="{BB962C8B-B14F-4D97-AF65-F5344CB8AC3E}">
        <p14:creationId xmlns:p14="http://schemas.microsoft.com/office/powerpoint/2010/main" val="290093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換其他的</a:t>
            </a:r>
            <a:r>
              <a:rPr lang="en-US" altLang="zh-TW" dirty="0"/>
              <a:t>embedding</a:t>
            </a:r>
            <a:r>
              <a:rPr lang="zh-TW" altLang="en-US" dirty="0"/>
              <a:t>方法試試看</a:t>
            </a:r>
            <a:endParaRPr lang="en-US" altLang="zh-TW" dirty="0"/>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8</a:t>
            </a:fld>
            <a:endParaRPr lang="en-TW"/>
          </a:p>
        </p:txBody>
      </p:sp>
    </p:spTree>
    <p:extLst>
      <p:ext uri="{BB962C8B-B14F-4D97-AF65-F5344CB8AC3E}">
        <p14:creationId xmlns:p14="http://schemas.microsoft.com/office/powerpoint/2010/main" val="395690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加上</a:t>
            </a:r>
            <a:r>
              <a:rPr lang="en-US" altLang="zh-TW" dirty="0"/>
              <a:t>edge embedding -&gt; relation</a:t>
            </a:r>
            <a:r>
              <a:rPr lang="zh-TW" altLang="en-US" dirty="0"/>
              <a:t>重要</a:t>
            </a:r>
            <a:endParaRPr lang="en-US" altLang="zh-TW" dirty="0"/>
          </a:p>
          <a:p>
            <a:r>
              <a:rPr lang="en-US" altLang="zh-TW" dirty="0"/>
              <a:t>secureBERT</a:t>
            </a:r>
            <a:r>
              <a:rPr lang="zh-TW" altLang="en-US" dirty="0"/>
              <a:t> 繼續試</a:t>
            </a:r>
            <a:endParaRPr lang="en-US" altLang="zh-TW" dirty="0"/>
          </a:p>
          <a:p>
            <a:endParaRPr lang="en-US" altLang="zh-TW" dirty="0"/>
          </a:p>
          <a:p>
            <a:r>
              <a:rPr lang="zh-TW" altLang="en-US" dirty="0"/>
              <a:t>改一下</a:t>
            </a:r>
            <a:r>
              <a:rPr lang="en-US" altLang="zh-TW" dirty="0"/>
              <a:t> one hot?</a:t>
            </a:r>
            <a:r>
              <a:rPr lang="zh-TW" altLang="en-US" dirty="0"/>
              <a:t> </a:t>
            </a:r>
            <a:endParaRPr lang="en-US" altLang="zh-TW" dirty="0"/>
          </a:p>
          <a:p>
            <a:endParaRPr lang="en-US" altLang="zh-TW" dirty="0"/>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9</a:t>
            </a:fld>
            <a:endParaRPr lang="en-TW"/>
          </a:p>
        </p:txBody>
      </p:sp>
    </p:spTree>
    <p:extLst>
      <p:ext uri="{BB962C8B-B14F-4D97-AF65-F5344CB8AC3E}">
        <p14:creationId xmlns:p14="http://schemas.microsoft.com/office/powerpoint/2010/main" val="222477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這個</a:t>
            </a:r>
            <a:r>
              <a:rPr lang="en-US" altLang="zh-TW" dirty="0"/>
              <a:t>`</a:t>
            </a:r>
            <a:r>
              <a:rPr lang="en-US" altLang="zh-TW" dirty="0" err="1"/>
              <a:t>MLPPredictor</a:t>
            </a:r>
            <a:r>
              <a:rPr lang="en-US" altLang="zh-TW" dirty="0"/>
              <a:t>`</a:t>
            </a:r>
            <a:r>
              <a:rPr lang="zh-TW" altLang="en-US" dirty="0"/>
              <a:t>模型是用於邊預測或稱為鏈接預測的。鏈接預測的目的是預測兩個節點之間是否存在邊。這是圖學習中的一個重要任務，被應用於許多領域，例如社交網絡中的好友推薦或蛋白質互作網絡的互作預測。</a:t>
            </a:r>
          </a:p>
          <a:p>
            <a:endParaRPr lang="zh-TW" altLang="en-US" dirty="0"/>
          </a:p>
          <a:p>
            <a:r>
              <a:rPr lang="en-US" altLang="zh-TW" dirty="0"/>
              <a:t>1. **</a:t>
            </a:r>
            <a:r>
              <a:rPr lang="zh-TW" altLang="en-US" dirty="0"/>
              <a:t>初始化 </a:t>
            </a:r>
            <a:r>
              <a:rPr lang="en-US" altLang="zh-TW" dirty="0"/>
              <a:t>(`__</a:t>
            </a:r>
            <a:r>
              <a:rPr lang="en-US" altLang="zh-TW" dirty="0" err="1"/>
              <a:t>init</a:t>
            </a:r>
            <a:r>
              <a:rPr lang="en-US" altLang="zh-TW" dirty="0"/>
              <a:t>__` </a:t>
            </a:r>
            <a:r>
              <a:rPr lang="zh-TW" altLang="en-US" dirty="0"/>
              <a:t>方法</a:t>
            </a:r>
            <a:r>
              <a:rPr lang="en-US" altLang="zh-TW" dirty="0"/>
              <a:t>)**:</a:t>
            </a:r>
          </a:p>
          <a:p>
            <a:r>
              <a:rPr lang="en-US" altLang="zh-TW" dirty="0"/>
              <a:t>    - </a:t>
            </a:r>
            <a:r>
              <a:rPr lang="zh-TW" altLang="en-US" dirty="0"/>
              <a:t>定義一個全連接線性層</a:t>
            </a:r>
            <a:r>
              <a:rPr lang="en-US" altLang="zh-TW" dirty="0"/>
              <a:t>`</a:t>
            </a:r>
            <a:r>
              <a:rPr lang="en-US" altLang="zh-TW" dirty="0" err="1"/>
              <a:t>self.W</a:t>
            </a:r>
            <a:r>
              <a:rPr lang="en-US" altLang="zh-TW" dirty="0"/>
              <a:t>`</a:t>
            </a:r>
            <a:r>
              <a:rPr lang="zh-TW" altLang="en-US" dirty="0"/>
              <a:t>，其輸入特徵的大小是 </a:t>
            </a:r>
            <a:r>
              <a:rPr lang="en-US" altLang="zh-TW" dirty="0"/>
              <a:t>`</a:t>
            </a:r>
            <a:r>
              <a:rPr lang="en-US" altLang="zh-TW" dirty="0" err="1"/>
              <a:t>in_features</a:t>
            </a:r>
            <a:r>
              <a:rPr lang="en-US" altLang="zh-TW" dirty="0"/>
              <a:t> * 2`</a:t>
            </a:r>
            <a:r>
              <a:rPr lang="zh-TW" altLang="en-US" dirty="0"/>
              <a:t>。這是因為我們將來源節點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的表示向量拼接起來，所以尺寸變為雙倍。</a:t>
            </a:r>
          </a:p>
          <a:p>
            <a:r>
              <a:rPr lang="zh-TW" altLang="en-US" dirty="0"/>
              <a:t>    </a:t>
            </a:r>
            <a:r>
              <a:rPr lang="en-US" altLang="zh-TW" dirty="0"/>
              <a:t>- </a:t>
            </a:r>
            <a:r>
              <a:rPr lang="zh-TW" altLang="en-US" dirty="0"/>
              <a:t>輸出的尺寸是 </a:t>
            </a:r>
            <a:r>
              <a:rPr lang="en-US" altLang="zh-TW" dirty="0"/>
              <a:t>`</a:t>
            </a:r>
            <a:r>
              <a:rPr lang="en-US" altLang="zh-TW" dirty="0" err="1"/>
              <a:t>out_classes</a:t>
            </a:r>
            <a:r>
              <a:rPr lang="en-US" altLang="zh-TW" dirty="0"/>
              <a:t>`</a:t>
            </a:r>
            <a:r>
              <a:rPr lang="zh-TW" altLang="en-US" dirty="0"/>
              <a:t>，這對應於邊的類別數量。</a:t>
            </a:r>
          </a:p>
          <a:p>
            <a:endParaRPr lang="zh-TW" altLang="en-US" dirty="0"/>
          </a:p>
          <a:p>
            <a:r>
              <a:rPr lang="en-US" altLang="zh-TW" dirty="0"/>
              <a:t>2. **</a:t>
            </a:r>
            <a:r>
              <a:rPr lang="en-US" altLang="zh-TW" dirty="0" err="1"/>
              <a:t>apply_edges</a:t>
            </a:r>
            <a:r>
              <a:rPr lang="en-US" altLang="zh-TW" dirty="0"/>
              <a:t> </a:t>
            </a:r>
            <a:r>
              <a:rPr lang="zh-TW" altLang="en-US" dirty="0"/>
              <a:t>方法**</a:t>
            </a:r>
            <a:r>
              <a:rPr lang="en-US" altLang="zh-TW" dirty="0"/>
              <a:t>:</a:t>
            </a:r>
          </a:p>
          <a:p>
            <a:r>
              <a:rPr lang="en-US" altLang="zh-TW" dirty="0"/>
              <a:t>    - </a:t>
            </a:r>
            <a:r>
              <a:rPr lang="zh-TW" altLang="en-US" dirty="0"/>
              <a:t>這個方法的作用是為圖中的每一條邊計算一個</a:t>
            </a:r>
            <a:r>
              <a:rPr lang="en-US" altLang="zh-TW" dirty="0"/>
              <a:t>'score'</a:t>
            </a:r>
            <a:r>
              <a:rPr lang="zh-TW" altLang="en-US" dirty="0"/>
              <a:t>。這個</a:t>
            </a:r>
            <a:r>
              <a:rPr lang="en-US" altLang="zh-TW" dirty="0"/>
              <a:t>'score'</a:t>
            </a:r>
            <a:r>
              <a:rPr lang="zh-TW" altLang="en-US" dirty="0"/>
              <a:t>可以被解釋為邊的類別。</a:t>
            </a:r>
          </a:p>
          <a:p>
            <a:r>
              <a:rPr lang="zh-TW" altLang="en-US" dirty="0"/>
              <a:t>    </a:t>
            </a:r>
            <a:r>
              <a:rPr lang="en-US" altLang="zh-TW" dirty="0"/>
              <a:t>- </a:t>
            </a:r>
            <a:r>
              <a:rPr lang="zh-TW" altLang="en-US" dirty="0"/>
              <a:t>它首先從圖中提取來源節點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a:t>
            </a:r>
          </a:p>
          <a:p>
            <a:r>
              <a:rPr lang="zh-TW" altLang="en-US" dirty="0"/>
              <a:t>    </a:t>
            </a:r>
            <a:r>
              <a:rPr lang="en-US" altLang="zh-TW" dirty="0"/>
              <a:t>- </a:t>
            </a:r>
            <a:r>
              <a:rPr lang="zh-TW" altLang="en-US" dirty="0"/>
              <a:t>接著，它將這兩個表示向量拼接起來，並通過</a:t>
            </a:r>
            <a:r>
              <a:rPr lang="en-US" altLang="zh-TW" dirty="0"/>
              <a:t>`</a:t>
            </a:r>
            <a:r>
              <a:rPr lang="en-US" altLang="zh-TW" dirty="0" err="1"/>
              <a:t>self.W</a:t>
            </a:r>
            <a:r>
              <a:rPr lang="en-US" altLang="zh-TW" dirty="0"/>
              <a:t>`</a:t>
            </a:r>
            <a:r>
              <a:rPr lang="zh-TW" altLang="en-US" dirty="0"/>
              <a:t>線性層計算</a:t>
            </a:r>
            <a:r>
              <a:rPr lang="en-US" altLang="zh-TW" dirty="0"/>
              <a:t>'score'</a:t>
            </a:r>
            <a:r>
              <a:rPr lang="zh-TW" altLang="en-US" dirty="0"/>
              <a:t>。</a:t>
            </a:r>
          </a:p>
          <a:p>
            <a:endParaRPr lang="zh-TW" altLang="en-US" dirty="0"/>
          </a:p>
          <a:p>
            <a:r>
              <a:rPr lang="en-US" altLang="zh-TW" dirty="0"/>
              <a:t>3. **</a:t>
            </a:r>
            <a:r>
              <a:rPr lang="zh-TW" altLang="en-US" dirty="0"/>
              <a:t>前向方法 </a:t>
            </a:r>
            <a:r>
              <a:rPr lang="en-US" altLang="zh-TW" dirty="0"/>
              <a:t>(`forward`)**:</a:t>
            </a:r>
          </a:p>
          <a:p>
            <a:r>
              <a:rPr lang="en-US" altLang="zh-TW" dirty="0"/>
              <a:t>    - </a:t>
            </a:r>
            <a:r>
              <a:rPr lang="zh-TW" altLang="en-US" dirty="0"/>
              <a:t>接收一個圖和它的節點表示</a:t>
            </a:r>
            <a:r>
              <a:rPr lang="en-US" altLang="zh-TW" dirty="0"/>
              <a:t>`h`</a:t>
            </a:r>
            <a:r>
              <a:rPr lang="zh-TW" altLang="en-US" dirty="0"/>
              <a:t>。</a:t>
            </a:r>
          </a:p>
          <a:p>
            <a:r>
              <a:rPr lang="zh-TW" altLang="en-US" dirty="0"/>
              <a:t>    </a:t>
            </a:r>
            <a:r>
              <a:rPr lang="en-US" altLang="zh-TW" dirty="0"/>
              <a:t>- </a:t>
            </a:r>
            <a:r>
              <a:rPr lang="zh-TW" altLang="en-US" dirty="0"/>
              <a:t>它將這些節點表示設定為圖的節點數據。</a:t>
            </a:r>
          </a:p>
          <a:p>
            <a:r>
              <a:rPr lang="zh-TW" altLang="en-US" dirty="0"/>
              <a:t>    </a:t>
            </a:r>
            <a:r>
              <a:rPr lang="en-US" altLang="zh-TW" dirty="0"/>
              <a:t>- </a:t>
            </a:r>
            <a:r>
              <a:rPr lang="zh-TW" altLang="en-US" dirty="0"/>
              <a:t>使用</a:t>
            </a:r>
            <a:r>
              <a:rPr lang="en-US" altLang="zh-TW" dirty="0"/>
              <a:t>`</a:t>
            </a:r>
            <a:r>
              <a:rPr lang="en-US" altLang="zh-TW" dirty="0" err="1"/>
              <a:t>apply_edges</a:t>
            </a:r>
            <a:r>
              <a:rPr lang="en-US" altLang="zh-TW" dirty="0"/>
              <a:t>`</a:t>
            </a:r>
            <a:r>
              <a:rPr lang="zh-TW" altLang="en-US" dirty="0"/>
              <a:t>方法為圖中的每一條邊計算一個</a:t>
            </a:r>
            <a:r>
              <a:rPr lang="en-US" altLang="zh-TW" dirty="0"/>
              <a:t>'score'</a:t>
            </a:r>
            <a:r>
              <a:rPr lang="zh-TW" altLang="en-US" dirty="0"/>
              <a:t>。</a:t>
            </a:r>
          </a:p>
          <a:p>
            <a:r>
              <a:rPr lang="zh-TW" altLang="en-US" dirty="0"/>
              <a:t>    </a:t>
            </a:r>
            <a:r>
              <a:rPr lang="en-US" altLang="zh-TW" dirty="0"/>
              <a:t>- </a:t>
            </a:r>
            <a:r>
              <a:rPr lang="zh-TW" altLang="en-US" dirty="0"/>
              <a:t>返回邊的</a:t>
            </a:r>
            <a:r>
              <a:rPr lang="en-US" altLang="zh-TW" dirty="0"/>
              <a:t>'score'</a:t>
            </a:r>
            <a:r>
              <a:rPr lang="zh-TW" altLang="en-US" dirty="0"/>
              <a:t>。</a:t>
            </a:r>
          </a:p>
          <a:p>
            <a:endParaRPr lang="zh-TW" altLang="en-US" dirty="0"/>
          </a:p>
          <a:p>
            <a:r>
              <a:rPr lang="zh-TW" altLang="en-US" dirty="0"/>
              <a:t>總之，</a:t>
            </a:r>
            <a:r>
              <a:rPr lang="en-US" altLang="zh-TW" dirty="0"/>
              <a:t>`</a:t>
            </a:r>
            <a:r>
              <a:rPr lang="en-US" altLang="zh-TW" dirty="0" err="1"/>
              <a:t>MLPPredictor</a:t>
            </a:r>
            <a:r>
              <a:rPr lang="en-US" altLang="zh-TW" dirty="0"/>
              <a:t>`</a:t>
            </a:r>
            <a:r>
              <a:rPr lang="zh-TW" altLang="en-US" dirty="0"/>
              <a:t>使用來源和目標節點的表示計算圖中每一條邊的</a:t>
            </a:r>
            <a:r>
              <a:rPr lang="en-US" altLang="zh-TW" dirty="0"/>
              <a:t>'score'</a:t>
            </a:r>
            <a:r>
              <a:rPr lang="zh-TW" altLang="en-US" dirty="0"/>
              <a:t>，這些</a:t>
            </a:r>
            <a:r>
              <a:rPr lang="en-US" altLang="zh-TW" dirty="0"/>
              <a:t>'score'</a:t>
            </a:r>
            <a:r>
              <a:rPr lang="zh-TW" altLang="en-US" dirty="0"/>
              <a:t>可以用於邊的預測任務。</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10</a:t>
            </a:fld>
            <a:endParaRPr lang="en-TW"/>
          </a:p>
        </p:txBody>
      </p:sp>
    </p:spTree>
    <p:extLst>
      <p:ext uri="{BB962C8B-B14F-4D97-AF65-F5344CB8AC3E}">
        <p14:creationId xmlns:p14="http://schemas.microsoft.com/office/powerpoint/2010/main" val="178448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11</a:t>
            </a:fld>
            <a:endParaRPr lang="en-TW"/>
          </a:p>
        </p:txBody>
      </p:sp>
    </p:spTree>
    <p:extLst>
      <p:ext uri="{BB962C8B-B14F-4D97-AF65-F5344CB8AC3E}">
        <p14:creationId xmlns:p14="http://schemas.microsoft.com/office/powerpoint/2010/main" val="4023250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12</a:t>
            </a:fld>
            <a:endParaRPr lang="en-TW"/>
          </a:p>
        </p:txBody>
      </p:sp>
    </p:spTree>
    <p:extLst>
      <p:ext uri="{BB962C8B-B14F-4D97-AF65-F5344CB8AC3E}">
        <p14:creationId xmlns:p14="http://schemas.microsoft.com/office/powerpoint/2010/main" val="23478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DD59-54F0-A23F-B4F6-62507F4D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5CFFC29-1808-37CA-0726-C905913C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FF8F1F7A-6A95-C355-A547-506009BB73DF}"/>
              </a:ext>
            </a:extLst>
          </p:cNvPr>
          <p:cNvSpPr>
            <a:spLocks noGrp="1"/>
          </p:cNvSpPr>
          <p:nvPr>
            <p:ph type="dt" sz="half" idx="10"/>
          </p:nvPr>
        </p:nvSpPr>
        <p:spPr/>
        <p:txBody>
          <a:bodyPr/>
          <a:lstStyle/>
          <a:p>
            <a:fld id="{A3414EF8-F8EE-1948-B7F8-CDE2BA55EBA3}" type="datetime1">
              <a:rPr lang="en-US" smtClean="0"/>
              <a:t>12/11/23</a:t>
            </a:fld>
            <a:endParaRPr lang="en-TW"/>
          </a:p>
        </p:txBody>
      </p:sp>
      <p:sp>
        <p:nvSpPr>
          <p:cNvPr id="5" name="Footer Placeholder 4">
            <a:extLst>
              <a:ext uri="{FF2B5EF4-FFF2-40B4-BE49-F238E27FC236}">
                <a16:creationId xmlns:a16="http://schemas.microsoft.com/office/drawing/2014/main" id="{11404F00-51F3-BA74-22FE-0CC051B38B9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0D3EE2B-960C-07FE-DDEE-96CD99C3C20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455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FDC-34C4-BFC3-BA64-305C94ED093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1B8E0D-D469-A673-BC92-B39938BEC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BB87835-86E1-82AE-A02B-7F25C728C51E}"/>
              </a:ext>
            </a:extLst>
          </p:cNvPr>
          <p:cNvSpPr>
            <a:spLocks noGrp="1"/>
          </p:cNvSpPr>
          <p:nvPr>
            <p:ph type="dt" sz="half" idx="10"/>
          </p:nvPr>
        </p:nvSpPr>
        <p:spPr/>
        <p:txBody>
          <a:bodyPr/>
          <a:lstStyle/>
          <a:p>
            <a:fld id="{A73D7AD7-2116-5A41-8EDE-6BB6E81970E0}" type="datetime1">
              <a:rPr lang="en-US" smtClean="0"/>
              <a:t>12/11/23</a:t>
            </a:fld>
            <a:endParaRPr lang="en-TW"/>
          </a:p>
        </p:txBody>
      </p:sp>
      <p:sp>
        <p:nvSpPr>
          <p:cNvPr id="5" name="Footer Placeholder 4">
            <a:extLst>
              <a:ext uri="{FF2B5EF4-FFF2-40B4-BE49-F238E27FC236}">
                <a16:creationId xmlns:a16="http://schemas.microsoft.com/office/drawing/2014/main" id="{3CD66066-61ED-03F7-70E9-95AC1CFC032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ECB4C54-D4E8-460B-E801-FE8A8931A4A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771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E25-F354-3572-2DCA-751B65054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4B9BD73B-CF98-C5B8-51FD-C0D22E729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33DF0CD-404C-8269-A4CD-717DD4ED0151}"/>
              </a:ext>
            </a:extLst>
          </p:cNvPr>
          <p:cNvSpPr>
            <a:spLocks noGrp="1"/>
          </p:cNvSpPr>
          <p:nvPr>
            <p:ph type="dt" sz="half" idx="10"/>
          </p:nvPr>
        </p:nvSpPr>
        <p:spPr/>
        <p:txBody>
          <a:bodyPr/>
          <a:lstStyle/>
          <a:p>
            <a:fld id="{F8B54AFA-ACA5-D643-AFA2-7E457DD24DF7}" type="datetime1">
              <a:rPr lang="en-US" smtClean="0"/>
              <a:t>12/11/23</a:t>
            </a:fld>
            <a:endParaRPr lang="en-TW"/>
          </a:p>
        </p:txBody>
      </p:sp>
      <p:sp>
        <p:nvSpPr>
          <p:cNvPr id="5" name="Footer Placeholder 4">
            <a:extLst>
              <a:ext uri="{FF2B5EF4-FFF2-40B4-BE49-F238E27FC236}">
                <a16:creationId xmlns:a16="http://schemas.microsoft.com/office/drawing/2014/main" id="{89A838DC-032A-A5E8-2849-DBFE641813C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DD90758-FD94-6611-1BD3-87789B4419E8}"/>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5020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9A60-1021-74DB-DEFF-86316B7584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6887E8B4-6EA8-9142-2DDA-9FB15EF9E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45F3A3B-50D6-240E-E774-494DA922CE6F}"/>
              </a:ext>
            </a:extLst>
          </p:cNvPr>
          <p:cNvSpPr>
            <a:spLocks noGrp="1"/>
          </p:cNvSpPr>
          <p:nvPr>
            <p:ph type="dt" sz="half" idx="10"/>
          </p:nvPr>
        </p:nvSpPr>
        <p:spPr/>
        <p:txBody>
          <a:bodyPr/>
          <a:lstStyle/>
          <a:p>
            <a:fld id="{9D5A1D64-0D43-8343-8F3E-0CF7D359B229}" type="datetime1">
              <a:rPr lang="en-US" smtClean="0"/>
              <a:t>12/11/23</a:t>
            </a:fld>
            <a:endParaRPr lang="en-TW"/>
          </a:p>
        </p:txBody>
      </p:sp>
      <p:sp>
        <p:nvSpPr>
          <p:cNvPr id="5" name="Footer Placeholder 4">
            <a:extLst>
              <a:ext uri="{FF2B5EF4-FFF2-40B4-BE49-F238E27FC236}">
                <a16:creationId xmlns:a16="http://schemas.microsoft.com/office/drawing/2014/main" id="{6192A08B-0CC7-F10B-E78F-AF2410FAD16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C2EEF6BB-8244-A97F-1239-07E303F3E8C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1911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64D-589F-D2A1-5C59-FA836CC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05A9640-1DA7-4890-DE8F-B8971BE45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1E9A3-9B69-CA9C-ACD4-A36A9C1EFD41}"/>
              </a:ext>
            </a:extLst>
          </p:cNvPr>
          <p:cNvSpPr>
            <a:spLocks noGrp="1"/>
          </p:cNvSpPr>
          <p:nvPr>
            <p:ph type="dt" sz="half" idx="10"/>
          </p:nvPr>
        </p:nvSpPr>
        <p:spPr/>
        <p:txBody>
          <a:bodyPr/>
          <a:lstStyle/>
          <a:p>
            <a:fld id="{7AADA2B9-C19E-4847-96A2-4C98048AC6CB}" type="datetime1">
              <a:rPr lang="en-US" smtClean="0"/>
              <a:t>12/11/23</a:t>
            </a:fld>
            <a:endParaRPr lang="en-TW"/>
          </a:p>
        </p:txBody>
      </p:sp>
      <p:sp>
        <p:nvSpPr>
          <p:cNvPr id="5" name="Footer Placeholder 4">
            <a:extLst>
              <a:ext uri="{FF2B5EF4-FFF2-40B4-BE49-F238E27FC236}">
                <a16:creationId xmlns:a16="http://schemas.microsoft.com/office/drawing/2014/main" id="{856C51C1-9C8D-D120-9E99-759948C1541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1755810-E542-DD8F-A3AC-E53B56EBF3D4}"/>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56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183A-282A-578B-297F-8C7D697494F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64AC5C-7642-FB92-981C-50838C11D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CB112EC-0374-5714-99E8-658D462D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24F6E5A9-6D34-A5E4-CCD7-3C42D825D5ED}"/>
              </a:ext>
            </a:extLst>
          </p:cNvPr>
          <p:cNvSpPr>
            <a:spLocks noGrp="1"/>
          </p:cNvSpPr>
          <p:nvPr>
            <p:ph type="dt" sz="half" idx="10"/>
          </p:nvPr>
        </p:nvSpPr>
        <p:spPr/>
        <p:txBody>
          <a:bodyPr/>
          <a:lstStyle/>
          <a:p>
            <a:fld id="{6B0934B1-02FE-FD4D-9B2E-AB7942E9D2EE}" type="datetime1">
              <a:rPr lang="en-US" smtClean="0"/>
              <a:t>12/11/23</a:t>
            </a:fld>
            <a:endParaRPr lang="en-TW"/>
          </a:p>
        </p:txBody>
      </p:sp>
      <p:sp>
        <p:nvSpPr>
          <p:cNvPr id="6" name="Footer Placeholder 5">
            <a:extLst>
              <a:ext uri="{FF2B5EF4-FFF2-40B4-BE49-F238E27FC236}">
                <a16:creationId xmlns:a16="http://schemas.microsoft.com/office/drawing/2014/main" id="{36D1E5D1-7E2B-CCF2-536D-8B49A096B0A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5CD6B72-D72A-4A79-4416-748A895854D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28618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130-0AFF-D064-C2A5-C13D993F5AC0}"/>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531B809-C290-EA5E-AE8C-8F89AFED9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F48F-CE7C-1FCB-C518-E293AA5E9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4DECAAE0-2588-9933-3EAE-1F1301975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BDCC-D61B-8F1D-71F0-8252B04D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E98FF6E-7A48-5F7B-2BF1-1681DECC23F1}"/>
              </a:ext>
            </a:extLst>
          </p:cNvPr>
          <p:cNvSpPr>
            <a:spLocks noGrp="1"/>
          </p:cNvSpPr>
          <p:nvPr>
            <p:ph type="dt" sz="half" idx="10"/>
          </p:nvPr>
        </p:nvSpPr>
        <p:spPr/>
        <p:txBody>
          <a:bodyPr/>
          <a:lstStyle/>
          <a:p>
            <a:fld id="{3ECB55BE-0370-354B-B7DC-74287DCA0691}" type="datetime1">
              <a:rPr lang="en-US" smtClean="0"/>
              <a:t>12/11/23</a:t>
            </a:fld>
            <a:endParaRPr lang="en-TW"/>
          </a:p>
        </p:txBody>
      </p:sp>
      <p:sp>
        <p:nvSpPr>
          <p:cNvPr id="8" name="Footer Placeholder 7">
            <a:extLst>
              <a:ext uri="{FF2B5EF4-FFF2-40B4-BE49-F238E27FC236}">
                <a16:creationId xmlns:a16="http://schemas.microsoft.com/office/drawing/2014/main" id="{03FF0B16-B5EF-FC72-15ED-248D2C6BDF65}"/>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3D571A8-A1A8-7DC0-62CC-8CF4F950654F}"/>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02872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344-B093-DB29-B166-3D9482A6125C}"/>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A7C2422A-F9E1-5CFD-302F-F1C237AA674C}"/>
              </a:ext>
            </a:extLst>
          </p:cNvPr>
          <p:cNvSpPr>
            <a:spLocks noGrp="1"/>
          </p:cNvSpPr>
          <p:nvPr>
            <p:ph type="dt" sz="half" idx="10"/>
          </p:nvPr>
        </p:nvSpPr>
        <p:spPr/>
        <p:txBody>
          <a:bodyPr/>
          <a:lstStyle/>
          <a:p>
            <a:fld id="{39E9E947-CD42-C640-AA68-FF39D56394B9}" type="datetime1">
              <a:rPr lang="en-US" smtClean="0"/>
              <a:t>12/11/23</a:t>
            </a:fld>
            <a:endParaRPr lang="en-TW"/>
          </a:p>
        </p:txBody>
      </p:sp>
      <p:sp>
        <p:nvSpPr>
          <p:cNvPr id="4" name="Footer Placeholder 3">
            <a:extLst>
              <a:ext uri="{FF2B5EF4-FFF2-40B4-BE49-F238E27FC236}">
                <a16:creationId xmlns:a16="http://schemas.microsoft.com/office/drawing/2014/main" id="{78F90A2C-6A67-F602-A591-D6C167D5978E}"/>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FC8B2E6E-08F0-A3D8-5365-6D221E4DE59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17956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1EAF2-157D-BF56-0F39-C77780CB46CA}"/>
              </a:ext>
            </a:extLst>
          </p:cNvPr>
          <p:cNvSpPr>
            <a:spLocks noGrp="1"/>
          </p:cNvSpPr>
          <p:nvPr>
            <p:ph type="dt" sz="half" idx="10"/>
          </p:nvPr>
        </p:nvSpPr>
        <p:spPr/>
        <p:txBody>
          <a:bodyPr/>
          <a:lstStyle/>
          <a:p>
            <a:fld id="{B3588767-BFAB-074B-897C-98257EF1C28A}" type="datetime1">
              <a:rPr lang="en-US" smtClean="0"/>
              <a:t>12/11/23</a:t>
            </a:fld>
            <a:endParaRPr lang="en-TW"/>
          </a:p>
        </p:txBody>
      </p:sp>
      <p:sp>
        <p:nvSpPr>
          <p:cNvPr id="3" name="Footer Placeholder 2">
            <a:extLst>
              <a:ext uri="{FF2B5EF4-FFF2-40B4-BE49-F238E27FC236}">
                <a16:creationId xmlns:a16="http://schemas.microsoft.com/office/drawing/2014/main" id="{C0395746-6DDF-2D6C-DF51-00071B62F1BA}"/>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12CF5C7-94F6-8EAC-5C29-8442D0AAC10A}"/>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6575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96-3EBC-8D98-B516-71A79D59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2DA9688-E508-B0DE-FC5B-34360AAF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966800E8-5B0C-6543-C859-538D7C55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B910-1785-6C42-1420-2918848C4F98}"/>
              </a:ext>
            </a:extLst>
          </p:cNvPr>
          <p:cNvSpPr>
            <a:spLocks noGrp="1"/>
          </p:cNvSpPr>
          <p:nvPr>
            <p:ph type="dt" sz="half" idx="10"/>
          </p:nvPr>
        </p:nvSpPr>
        <p:spPr/>
        <p:txBody>
          <a:bodyPr/>
          <a:lstStyle/>
          <a:p>
            <a:fld id="{B6DC1063-3940-FF48-A04A-958D086D794C}" type="datetime1">
              <a:rPr lang="en-US" smtClean="0"/>
              <a:t>12/11/23</a:t>
            </a:fld>
            <a:endParaRPr lang="en-TW"/>
          </a:p>
        </p:txBody>
      </p:sp>
      <p:sp>
        <p:nvSpPr>
          <p:cNvPr id="6" name="Footer Placeholder 5">
            <a:extLst>
              <a:ext uri="{FF2B5EF4-FFF2-40B4-BE49-F238E27FC236}">
                <a16:creationId xmlns:a16="http://schemas.microsoft.com/office/drawing/2014/main" id="{B0CA4E5D-20DD-0AD1-3B64-29A5EF1D29D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8C67F50-995B-0C22-E162-07186DAFC53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14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109-F1F9-ECD7-52A5-BFD907EE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559AB6EF-DC40-5CBD-7DFC-AFE5FF84F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272190F6-29A9-541F-AB1D-51FA92E8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349B1-A4CF-97F5-C959-CEB73B17B03F}"/>
              </a:ext>
            </a:extLst>
          </p:cNvPr>
          <p:cNvSpPr>
            <a:spLocks noGrp="1"/>
          </p:cNvSpPr>
          <p:nvPr>
            <p:ph type="dt" sz="half" idx="10"/>
          </p:nvPr>
        </p:nvSpPr>
        <p:spPr/>
        <p:txBody>
          <a:bodyPr/>
          <a:lstStyle/>
          <a:p>
            <a:fld id="{DDCCE3AD-49F2-434D-BD1B-37AEE374DAF5}" type="datetime1">
              <a:rPr lang="en-US" smtClean="0"/>
              <a:t>12/11/23</a:t>
            </a:fld>
            <a:endParaRPr lang="en-TW"/>
          </a:p>
        </p:txBody>
      </p:sp>
      <p:sp>
        <p:nvSpPr>
          <p:cNvPr id="6" name="Footer Placeholder 5">
            <a:extLst>
              <a:ext uri="{FF2B5EF4-FFF2-40B4-BE49-F238E27FC236}">
                <a16:creationId xmlns:a16="http://schemas.microsoft.com/office/drawing/2014/main" id="{4D36335C-D4EB-FA3C-4D8D-C2363341A47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ECF20B9-F721-CC60-98F3-CF50F396CBD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8306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6E51-91AA-0A52-04A2-4EA7C1AC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FD4FFCB-F5E4-FE49-EF10-E7B74150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F8218FA-35E5-9FFE-94CF-CC71EF520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A6C80-6E0D-374C-9F82-A170BB459CEA}" type="datetime1">
              <a:rPr lang="en-US" smtClean="0"/>
              <a:t>12/11/23</a:t>
            </a:fld>
            <a:endParaRPr lang="en-TW"/>
          </a:p>
        </p:txBody>
      </p:sp>
      <p:sp>
        <p:nvSpPr>
          <p:cNvPr id="5" name="Footer Placeholder 4">
            <a:extLst>
              <a:ext uri="{FF2B5EF4-FFF2-40B4-BE49-F238E27FC236}">
                <a16:creationId xmlns:a16="http://schemas.microsoft.com/office/drawing/2014/main" id="{42F8DB13-DC06-EE18-D528-2621428DE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2C6A6789-D110-4C45-398C-13211D2C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6E10-B3DB-CB42-894C-E44038C8B0C4}" type="slidenum">
              <a:rPr lang="en-TW" smtClean="0"/>
              <a:t>‹#›</a:t>
            </a:fld>
            <a:endParaRPr lang="en-TW"/>
          </a:p>
        </p:txBody>
      </p:sp>
    </p:spTree>
    <p:extLst>
      <p:ext uri="{BB962C8B-B14F-4D97-AF65-F5344CB8AC3E}">
        <p14:creationId xmlns:p14="http://schemas.microsoft.com/office/powerpoint/2010/main" val="332126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5.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5.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ianxiangZhao/GraphSmot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dgl.ai/en/0.8.x/guide/training-edge.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ocs.dgl.ai/en/0.8.x/guide/training-edg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b="1" dirty="0"/>
              <a:t>Discussion of the Project</a:t>
            </a:r>
          </a:p>
        </p:txBody>
      </p:sp>
      <p:sp>
        <p:nvSpPr>
          <p:cNvPr id="3" name="Subtitle 2">
            <a:extLst>
              <a:ext uri="{FF2B5EF4-FFF2-40B4-BE49-F238E27FC236}">
                <a16:creationId xmlns:a16="http://schemas.microsoft.com/office/drawing/2014/main" id="{16453297-90AB-51B6-ECCD-73826C028FFF}"/>
              </a:ext>
            </a:extLst>
          </p:cNvPr>
          <p:cNvSpPr>
            <a:spLocks noGrp="1"/>
          </p:cNvSpPr>
          <p:nvPr>
            <p:ph type="subTitle" idx="1"/>
          </p:nvPr>
        </p:nvSpPr>
        <p:spPr/>
        <p:txBody>
          <a:bodyPr/>
          <a:lstStyle/>
          <a:p>
            <a:r>
              <a:rPr lang="en-TW" dirty="0"/>
              <a:t>Tsung-Min Pai</a:t>
            </a:r>
          </a:p>
          <a:p>
            <a:r>
              <a:rPr lang="en-TW" dirty="0"/>
              <a:t>2023/12/11</a:t>
            </a:r>
          </a:p>
        </p:txBody>
      </p:sp>
      <p:sp>
        <p:nvSpPr>
          <p:cNvPr id="4" name="Slide Number Placeholder 3">
            <a:extLst>
              <a:ext uri="{FF2B5EF4-FFF2-40B4-BE49-F238E27FC236}">
                <a16:creationId xmlns:a16="http://schemas.microsoft.com/office/drawing/2014/main" id="{F179510A-1B18-3418-691F-675765539AFA}"/>
              </a:ext>
            </a:extLst>
          </p:cNvPr>
          <p:cNvSpPr>
            <a:spLocks noGrp="1"/>
          </p:cNvSpPr>
          <p:nvPr>
            <p:ph type="sldNum" sz="quarter" idx="12"/>
          </p:nvPr>
        </p:nvSpPr>
        <p:spPr/>
        <p:txBody>
          <a:bodyPr/>
          <a:lstStyle/>
          <a:p>
            <a:fld id="{DB156E10-B3DB-CB42-894C-E44038C8B0C4}" type="slidenum">
              <a:rPr lang="en-TW" smtClean="0"/>
              <a:t>1</a:t>
            </a:fld>
            <a:endParaRPr lang="en-TW"/>
          </a:p>
        </p:txBody>
      </p:sp>
    </p:spTree>
    <p:extLst>
      <p:ext uri="{BB962C8B-B14F-4D97-AF65-F5344CB8AC3E}">
        <p14:creationId xmlns:p14="http://schemas.microsoft.com/office/powerpoint/2010/main" val="3730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10</a:t>
            </a:fld>
            <a:endParaRPr lang="en-TW" dirty="0"/>
          </a:p>
        </p:txBody>
      </p:sp>
      <p:pic>
        <p:nvPicPr>
          <p:cNvPr id="6" name="Picture 5">
            <a:extLst>
              <a:ext uri="{FF2B5EF4-FFF2-40B4-BE49-F238E27FC236}">
                <a16:creationId xmlns:a16="http://schemas.microsoft.com/office/drawing/2014/main" id="{CAEC04B0-1F3C-0E66-9DC7-2477A638C754}"/>
              </a:ext>
            </a:extLst>
          </p:cNvPr>
          <p:cNvPicPr>
            <a:picLocks noChangeAspect="1"/>
          </p:cNvPicPr>
          <p:nvPr/>
        </p:nvPicPr>
        <p:blipFill>
          <a:blip r:embed="rId3"/>
          <a:stretch>
            <a:fillRect/>
          </a:stretch>
        </p:blipFill>
        <p:spPr>
          <a:xfrm>
            <a:off x="101659" y="3928252"/>
            <a:ext cx="6266772" cy="1768026"/>
          </a:xfrm>
          <a:prstGeom prst="rect">
            <a:avLst/>
          </a:prstGeom>
        </p:spPr>
      </p:pic>
      <p:pic>
        <p:nvPicPr>
          <p:cNvPr id="3" name="Picture 2">
            <a:extLst>
              <a:ext uri="{FF2B5EF4-FFF2-40B4-BE49-F238E27FC236}">
                <a16:creationId xmlns:a16="http://schemas.microsoft.com/office/drawing/2014/main" id="{525C54AE-CB86-4EB7-F276-5687E03A2EC5}"/>
              </a:ext>
            </a:extLst>
          </p:cNvPr>
          <p:cNvPicPr>
            <a:picLocks noChangeAspect="1"/>
          </p:cNvPicPr>
          <p:nvPr/>
        </p:nvPicPr>
        <p:blipFill>
          <a:blip r:embed="rId4"/>
          <a:stretch>
            <a:fillRect/>
          </a:stretch>
        </p:blipFill>
        <p:spPr>
          <a:xfrm>
            <a:off x="6390262" y="3920799"/>
            <a:ext cx="5700079" cy="1759075"/>
          </a:xfrm>
          <a:prstGeom prst="rect">
            <a:avLst/>
          </a:prstGeom>
        </p:spPr>
      </p:pic>
      <p:sp>
        <p:nvSpPr>
          <p:cNvPr id="9" name="TextBox 8">
            <a:extLst>
              <a:ext uri="{FF2B5EF4-FFF2-40B4-BE49-F238E27FC236}">
                <a16:creationId xmlns:a16="http://schemas.microsoft.com/office/drawing/2014/main" id="{8EB22418-19BE-3495-7DD2-26DF4208A10F}"/>
              </a:ext>
            </a:extLst>
          </p:cNvPr>
          <p:cNvSpPr txBox="1"/>
          <p:nvPr/>
        </p:nvSpPr>
        <p:spPr>
          <a:xfrm>
            <a:off x="101659" y="1424902"/>
            <a:ext cx="11268761" cy="2308324"/>
          </a:xfrm>
          <a:prstGeom prst="rect">
            <a:avLst/>
          </a:prstGeom>
          <a:noFill/>
        </p:spPr>
        <p:txBody>
          <a:bodyPr wrap="square" rtlCol="0">
            <a:spAutoFit/>
          </a:bodyPr>
          <a:lstStyle/>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edge</a:t>
            </a:r>
          </a:p>
          <a:p>
            <a:pPr marL="914400" lvl="1" indent="-457200">
              <a:buFont typeface="+mj-lt"/>
              <a:buAutoNum type="arabicPeriod"/>
            </a:pPr>
            <a:r>
              <a:rPr lang="en-TW" sz="2400" b="1" dirty="0"/>
              <a:t>Concatenate</a:t>
            </a:r>
            <a:r>
              <a:rPr lang="en-TW" sz="2400" dirty="0"/>
              <a:t>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sp>
        <p:nvSpPr>
          <p:cNvPr id="10" name="Rounded Rectangle 9">
            <a:extLst>
              <a:ext uri="{FF2B5EF4-FFF2-40B4-BE49-F238E27FC236}">
                <a16:creationId xmlns:a16="http://schemas.microsoft.com/office/drawing/2014/main" id="{9EFF645E-EC70-3290-03DA-E5386CB19EB5}"/>
              </a:ext>
            </a:extLst>
          </p:cNvPr>
          <p:cNvSpPr/>
          <p:nvPr/>
        </p:nvSpPr>
        <p:spPr>
          <a:xfrm>
            <a:off x="910384" y="1820709"/>
            <a:ext cx="8622034" cy="1109040"/>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cxnSp>
        <p:nvCxnSpPr>
          <p:cNvPr id="12" name="Straight Arrow Connector 11">
            <a:extLst>
              <a:ext uri="{FF2B5EF4-FFF2-40B4-BE49-F238E27FC236}">
                <a16:creationId xmlns:a16="http://schemas.microsoft.com/office/drawing/2014/main" id="{CB75F23C-9A76-4328-D275-EC060B91915F}"/>
              </a:ext>
            </a:extLst>
          </p:cNvPr>
          <p:cNvCxnSpPr/>
          <p:nvPr/>
        </p:nvCxnSpPr>
        <p:spPr>
          <a:xfrm>
            <a:off x="2881877" y="5113706"/>
            <a:ext cx="281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336850D-4D35-278A-6473-50336043801C}"/>
              </a:ext>
            </a:extLst>
          </p:cNvPr>
          <p:cNvSpPr txBox="1"/>
          <p:nvPr/>
        </p:nvSpPr>
        <p:spPr>
          <a:xfrm>
            <a:off x="3163564" y="4959817"/>
            <a:ext cx="2366097" cy="307777"/>
          </a:xfrm>
          <a:prstGeom prst="rect">
            <a:avLst/>
          </a:prstGeom>
          <a:noFill/>
        </p:spPr>
        <p:txBody>
          <a:bodyPr wrap="none" rtlCol="0">
            <a:spAutoFit/>
          </a:bodyPr>
          <a:lstStyle/>
          <a:p>
            <a:r>
              <a:rPr lang="en-US" sz="1400" dirty="0">
                <a:solidFill>
                  <a:schemeClr val="accent1"/>
                </a:solidFill>
              </a:rPr>
              <a:t>G</a:t>
            </a:r>
            <a:r>
              <a:rPr lang="en-TW" sz="1400" dirty="0">
                <a:solidFill>
                  <a:schemeClr val="accent1"/>
                </a:solidFill>
              </a:rPr>
              <a:t>et the new node embedding</a:t>
            </a:r>
          </a:p>
        </p:txBody>
      </p:sp>
      <p:cxnSp>
        <p:nvCxnSpPr>
          <p:cNvPr id="14" name="Straight Arrow Connector 13">
            <a:extLst>
              <a:ext uri="{FF2B5EF4-FFF2-40B4-BE49-F238E27FC236}">
                <a16:creationId xmlns:a16="http://schemas.microsoft.com/office/drawing/2014/main" id="{71BCB12B-75C3-5268-CD5C-925E19F746DE}"/>
              </a:ext>
            </a:extLst>
          </p:cNvPr>
          <p:cNvCxnSpPr/>
          <p:nvPr/>
        </p:nvCxnSpPr>
        <p:spPr>
          <a:xfrm>
            <a:off x="2639915" y="5271771"/>
            <a:ext cx="281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0E14C-FEA1-A965-3B8B-159DD77F0D95}"/>
              </a:ext>
            </a:extLst>
          </p:cNvPr>
          <p:cNvSpPr txBox="1"/>
          <p:nvPr/>
        </p:nvSpPr>
        <p:spPr>
          <a:xfrm>
            <a:off x="2881877" y="5118255"/>
            <a:ext cx="3812197" cy="307777"/>
          </a:xfrm>
          <a:prstGeom prst="rect">
            <a:avLst/>
          </a:prstGeom>
          <a:noFill/>
        </p:spPr>
        <p:txBody>
          <a:bodyPr wrap="none" rtlCol="0">
            <a:spAutoFit/>
          </a:bodyPr>
          <a:lstStyle/>
          <a:p>
            <a:r>
              <a:rPr lang="en-US" sz="1400" dirty="0">
                <a:solidFill>
                  <a:schemeClr val="accent1"/>
                </a:solidFill>
              </a:rPr>
              <a:t>Use </a:t>
            </a:r>
            <a:r>
              <a:rPr lang="en-TW" sz="1400" dirty="0">
                <a:solidFill>
                  <a:schemeClr val="accent1"/>
                </a:solidFill>
              </a:rPr>
              <a:t>the new node embedding to predict the edge</a:t>
            </a:r>
          </a:p>
        </p:txBody>
      </p:sp>
      <p:cxnSp>
        <p:nvCxnSpPr>
          <p:cNvPr id="16" name="Straight Arrow Connector 15">
            <a:extLst>
              <a:ext uri="{FF2B5EF4-FFF2-40B4-BE49-F238E27FC236}">
                <a16:creationId xmlns:a16="http://schemas.microsoft.com/office/drawing/2014/main" id="{DDF2B5FF-072F-5CFB-A6B3-B960B52D6DF6}"/>
              </a:ext>
            </a:extLst>
          </p:cNvPr>
          <p:cNvCxnSpPr>
            <a:cxnSpLocks/>
          </p:cNvCxnSpPr>
          <p:nvPr/>
        </p:nvCxnSpPr>
        <p:spPr>
          <a:xfrm>
            <a:off x="1906232" y="5043915"/>
            <a:ext cx="0" cy="86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EEF7A68-62E8-3436-E16D-607D05FB350B}"/>
              </a:ext>
            </a:extLst>
          </p:cNvPr>
          <p:cNvSpPr/>
          <p:nvPr/>
        </p:nvSpPr>
        <p:spPr>
          <a:xfrm>
            <a:off x="1770019" y="4910616"/>
            <a:ext cx="170916" cy="172812"/>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19" name="TextBox 18">
            <a:extLst>
              <a:ext uri="{FF2B5EF4-FFF2-40B4-BE49-F238E27FC236}">
                <a16:creationId xmlns:a16="http://schemas.microsoft.com/office/drawing/2014/main" id="{AB35FECE-4062-1F27-05C3-91A2BFE5161B}"/>
              </a:ext>
            </a:extLst>
          </p:cNvPr>
          <p:cNvSpPr txBox="1"/>
          <p:nvPr/>
        </p:nvSpPr>
        <p:spPr>
          <a:xfrm>
            <a:off x="366079" y="5909119"/>
            <a:ext cx="3780779" cy="369332"/>
          </a:xfrm>
          <a:prstGeom prst="rect">
            <a:avLst/>
          </a:prstGeom>
          <a:noFill/>
        </p:spPr>
        <p:txBody>
          <a:bodyPr wrap="none" rtlCol="0">
            <a:spAutoFit/>
          </a:bodyPr>
          <a:lstStyle/>
          <a:p>
            <a:r>
              <a:rPr lang="en-TW" dirty="0">
                <a:solidFill>
                  <a:schemeClr val="accent1"/>
                </a:solidFill>
              </a:rPr>
              <a:t>Batched graph we feed into the model</a:t>
            </a:r>
          </a:p>
        </p:txBody>
      </p:sp>
      <p:sp>
        <p:nvSpPr>
          <p:cNvPr id="20" name="TextBox 19">
            <a:extLst>
              <a:ext uri="{FF2B5EF4-FFF2-40B4-BE49-F238E27FC236}">
                <a16:creationId xmlns:a16="http://schemas.microsoft.com/office/drawing/2014/main" id="{1F9E939A-2A89-A87D-920D-7292E4D95D45}"/>
              </a:ext>
            </a:extLst>
          </p:cNvPr>
          <p:cNvSpPr txBox="1"/>
          <p:nvPr/>
        </p:nvSpPr>
        <p:spPr>
          <a:xfrm>
            <a:off x="5910764" y="5917842"/>
            <a:ext cx="6179577" cy="369332"/>
          </a:xfrm>
          <a:prstGeom prst="rect">
            <a:avLst/>
          </a:prstGeom>
          <a:noFill/>
        </p:spPr>
        <p:txBody>
          <a:bodyPr wrap="none" rtlCol="0">
            <a:spAutoFit/>
          </a:bodyPr>
          <a:lstStyle/>
          <a:p>
            <a:r>
              <a:rPr lang="en-TW" dirty="0"/>
              <a:t>I do not use the original edge embedding </a:t>
            </a:r>
            <a:r>
              <a:rPr lang="en-TW" dirty="0">
                <a:sym typeface="Wingdings" pitchFamily="2" charset="2"/>
              </a:rPr>
              <a:t> may be a problem?</a:t>
            </a:r>
            <a:endParaRPr lang="en-TW" dirty="0"/>
          </a:p>
        </p:txBody>
      </p:sp>
      <p:cxnSp>
        <p:nvCxnSpPr>
          <p:cNvPr id="21" name="Straight Arrow Connector 20">
            <a:extLst>
              <a:ext uri="{FF2B5EF4-FFF2-40B4-BE49-F238E27FC236}">
                <a16:creationId xmlns:a16="http://schemas.microsoft.com/office/drawing/2014/main" id="{8BA97318-048A-0C6F-6CD4-4A273F7DE2FD}"/>
              </a:ext>
            </a:extLst>
          </p:cNvPr>
          <p:cNvCxnSpPr>
            <a:cxnSpLocks/>
          </p:cNvCxnSpPr>
          <p:nvPr/>
        </p:nvCxnSpPr>
        <p:spPr>
          <a:xfrm>
            <a:off x="10185682" y="4910616"/>
            <a:ext cx="0" cy="1007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3777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11</a:t>
            </a:fld>
            <a:endParaRPr lang="en-TW" dirty="0"/>
          </a:p>
        </p:txBody>
      </p:sp>
      <p:pic>
        <p:nvPicPr>
          <p:cNvPr id="9" name="Picture 8">
            <a:extLst>
              <a:ext uri="{FF2B5EF4-FFF2-40B4-BE49-F238E27FC236}">
                <a16:creationId xmlns:a16="http://schemas.microsoft.com/office/drawing/2014/main" id="{86631019-8D72-C081-B9DB-1EE345B0219A}"/>
              </a:ext>
            </a:extLst>
          </p:cNvPr>
          <p:cNvPicPr>
            <a:picLocks noChangeAspect="1"/>
          </p:cNvPicPr>
          <p:nvPr/>
        </p:nvPicPr>
        <p:blipFill rotWithShape="1">
          <a:blip r:embed="rId3"/>
          <a:srcRect t="23752" r="414"/>
          <a:stretch/>
        </p:blipFill>
        <p:spPr>
          <a:xfrm>
            <a:off x="1208048" y="2120718"/>
            <a:ext cx="7525215" cy="3089043"/>
          </a:xfrm>
          <a:prstGeom prst="rect">
            <a:avLst/>
          </a:prstGeom>
        </p:spPr>
      </p:pic>
      <p:sp>
        <p:nvSpPr>
          <p:cNvPr id="10" name="TextBox 9">
            <a:extLst>
              <a:ext uri="{FF2B5EF4-FFF2-40B4-BE49-F238E27FC236}">
                <a16:creationId xmlns:a16="http://schemas.microsoft.com/office/drawing/2014/main" id="{711571ED-9573-706A-BDFA-548120472BE4}"/>
              </a:ext>
            </a:extLst>
          </p:cNvPr>
          <p:cNvSpPr txBox="1"/>
          <p:nvPr/>
        </p:nvSpPr>
        <p:spPr>
          <a:xfrm>
            <a:off x="557160" y="141440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Current Problem: </a:t>
            </a:r>
          </a:p>
          <a:p>
            <a:pPr marL="800100" lvl="1" indent="-342900">
              <a:buFont typeface="Arial" panose="020B0604020202020204" pitchFamily="34" charset="0"/>
              <a:buChar char="•"/>
            </a:pPr>
            <a:r>
              <a:rPr lang="en-US" sz="2400" dirty="0"/>
              <a:t>Can’t predict the edge in the small graphs consist of single triplet</a:t>
            </a:r>
          </a:p>
        </p:txBody>
      </p:sp>
      <p:pic>
        <p:nvPicPr>
          <p:cNvPr id="14" name="Picture 13">
            <a:extLst>
              <a:ext uri="{FF2B5EF4-FFF2-40B4-BE49-F238E27FC236}">
                <a16:creationId xmlns:a16="http://schemas.microsoft.com/office/drawing/2014/main" id="{52C36FD1-DFF5-27E3-329D-11FC020728A5}"/>
              </a:ext>
            </a:extLst>
          </p:cNvPr>
          <p:cNvPicPr>
            <a:picLocks noChangeAspect="1"/>
          </p:cNvPicPr>
          <p:nvPr/>
        </p:nvPicPr>
        <p:blipFill>
          <a:blip r:embed="rId4"/>
          <a:stretch>
            <a:fillRect/>
          </a:stretch>
        </p:blipFill>
        <p:spPr>
          <a:xfrm>
            <a:off x="1208048" y="5319712"/>
            <a:ext cx="5232400" cy="1219200"/>
          </a:xfrm>
          <a:prstGeom prst="rect">
            <a:avLst/>
          </a:prstGeom>
        </p:spPr>
      </p:pic>
    </p:spTree>
    <p:extLst>
      <p:ext uri="{BB962C8B-B14F-4D97-AF65-F5344CB8AC3E}">
        <p14:creationId xmlns:p14="http://schemas.microsoft.com/office/powerpoint/2010/main" val="952134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12</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681333" y="1413030"/>
            <a:ext cx="11268761" cy="646331"/>
          </a:xfrm>
          <a:prstGeom prst="rect">
            <a:avLst/>
          </a:prstGeom>
          <a:noFill/>
        </p:spPr>
        <p:txBody>
          <a:bodyPr wrap="square" rtlCol="0">
            <a:spAutoFit/>
          </a:bodyPr>
          <a:lstStyle/>
          <a:p>
            <a:r>
              <a:rPr lang="en-TW" dirty="0"/>
              <a:t>Prediction of single triplet case:</a:t>
            </a:r>
          </a:p>
          <a:p>
            <a:endParaRPr lang="en-TW" dirty="0"/>
          </a:p>
        </p:txBody>
      </p:sp>
      <p:pic>
        <p:nvPicPr>
          <p:cNvPr id="5" name="Picture 4">
            <a:extLst>
              <a:ext uri="{FF2B5EF4-FFF2-40B4-BE49-F238E27FC236}">
                <a16:creationId xmlns:a16="http://schemas.microsoft.com/office/drawing/2014/main" id="{BDA82200-63E1-DD97-16A3-5CEFC5EA6F2F}"/>
              </a:ext>
            </a:extLst>
          </p:cNvPr>
          <p:cNvPicPr>
            <a:picLocks noChangeAspect="1"/>
          </p:cNvPicPr>
          <p:nvPr/>
        </p:nvPicPr>
        <p:blipFill>
          <a:blip r:embed="rId3"/>
          <a:stretch>
            <a:fillRect/>
          </a:stretch>
        </p:blipFill>
        <p:spPr>
          <a:xfrm>
            <a:off x="3986613" y="355548"/>
            <a:ext cx="7772400" cy="6146903"/>
          </a:xfrm>
          <a:prstGeom prst="rect">
            <a:avLst/>
          </a:prstGeom>
        </p:spPr>
      </p:pic>
      <p:sp>
        <p:nvSpPr>
          <p:cNvPr id="6" name="TextBox 5">
            <a:extLst>
              <a:ext uri="{FF2B5EF4-FFF2-40B4-BE49-F238E27FC236}">
                <a16:creationId xmlns:a16="http://schemas.microsoft.com/office/drawing/2014/main" id="{708937E6-594D-53EF-0CD7-AD3290B428D0}"/>
              </a:ext>
            </a:extLst>
          </p:cNvPr>
          <p:cNvSpPr txBox="1"/>
          <p:nvPr/>
        </p:nvSpPr>
        <p:spPr>
          <a:xfrm>
            <a:off x="9842787" y="1440102"/>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grpSp>
        <p:nvGrpSpPr>
          <p:cNvPr id="8" name="Group 7">
            <a:extLst>
              <a:ext uri="{FF2B5EF4-FFF2-40B4-BE49-F238E27FC236}">
                <a16:creationId xmlns:a16="http://schemas.microsoft.com/office/drawing/2014/main" id="{3F8C2F1C-9B2F-1399-42B4-028932FB1D8C}"/>
              </a:ext>
            </a:extLst>
          </p:cNvPr>
          <p:cNvGrpSpPr/>
          <p:nvPr/>
        </p:nvGrpSpPr>
        <p:grpSpPr>
          <a:xfrm>
            <a:off x="2499407" y="1949919"/>
            <a:ext cx="195943" cy="719162"/>
            <a:chOff x="2516498" y="3551887"/>
            <a:chExt cx="195943" cy="719162"/>
          </a:xfrm>
        </p:grpSpPr>
        <p:sp>
          <p:nvSpPr>
            <p:cNvPr id="11" name="Oval 10">
              <a:extLst>
                <a:ext uri="{FF2B5EF4-FFF2-40B4-BE49-F238E27FC236}">
                  <a16:creationId xmlns:a16="http://schemas.microsoft.com/office/drawing/2014/main" id="{6A79E01A-13BB-00D0-B6E3-570A24E6B860}"/>
                </a:ext>
              </a:extLst>
            </p:cNvPr>
            <p:cNvSpPr/>
            <p:nvPr/>
          </p:nvSpPr>
          <p:spPr>
            <a:xfrm>
              <a:off x="2516498" y="3551887"/>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2" name="Oval 11">
              <a:extLst>
                <a:ext uri="{FF2B5EF4-FFF2-40B4-BE49-F238E27FC236}">
                  <a16:creationId xmlns:a16="http://schemas.microsoft.com/office/drawing/2014/main" id="{A6CBB982-98B5-2481-E1F4-93B0E6D91A6B}"/>
                </a:ext>
              </a:extLst>
            </p:cNvPr>
            <p:cNvSpPr/>
            <p:nvPr/>
          </p:nvSpPr>
          <p:spPr>
            <a:xfrm>
              <a:off x="2516498" y="4063209"/>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3" name="Straight Arrow Connector 12">
              <a:extLst>
                <a:ext uri="{FF2B5EF4-FFF2-40B4-BE49-F238E27FC236}">
                  <a16:creationId xmlns:a16="http://schemas.microsoft.com/office/drawing/2014/main" id="{8C56CE16-E924-954D-4A68-7EB281E66004}"/>
                </a:ext>
              </a:extLst>
            </p:cNvPr>
            <p:cNvCxnSpPr>
              <a:cxnSpLocks/>
              <a:endCxn id="12" idx="0"/>
            </p:cNvCxnSpPr>
            <p:nvPr/>
          </p:nvCxnSpPr>
          <p:spPr>
            <a:xfrm>
              <a:off x="2614470" y="3759727"/>
              <a:ext cx="0" cy="303481"/>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spTree>
    <p:extLst>
      <p:ext uri="{BB962C8B-B14F-4D97-AF65-F5344CB8AC3E}">
        <p14:creationId xmlns:p14="http://schemas.microsoft.com/office/powerpoint/2010/main" val="4125199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13</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681333" y="1413030"/>
            <a:ext cx="11268761" cy="369332"/>
          </a:xfrm>
          <a:prstGeom prst="rect">
            <a:avLst/>
          </a:prstGeom>
          <a:noFill/>
        </p:spPr>
        <p:txBody>
          <a:bodyPr wrap="square" rtlCol="0">
            <a:spAutoFit/>
          </a:bodyPr>
          <a:lstStyle/>
          <a:p>
            <a:r>
              <a:rPr lang="en-TW" dirty="0"/>
              <a:t>Prediction of double triplet case:</a:t>
            </a:r>
          </a:p>
        </p:txBody>
      </p:sp>
      <p:pic>
        <p:nvPicPr>
          <p:cNvPr id="6" name="Picture 5">
            <a:extLst>
              <a:ext uri="{FF2B5EF4-FFF2-40B4-BE49-F238E27FC236}">
                <a16:creationId xmlns:a16="http://schemas.microsoft.com/office/drawing/2014/main" id="{7639D585-EE7D-F10D-6797-4A54D4FA0A4B}"/>
              </a:ext>
            </a:extLst>
          </p:cNvPr>
          <p:cNvPicPr>
            <a:picLocks noChangeAspect="1"/>
          </p:cNvPicPr>
          <p:nvPr/>
        </p:nvPicPr>
        <p:blipFill>
          <a:blip r:embed="rId3"/>
          <a:stretch>
            <a:fillRect/>
          </a:stretch>
        </p:blipFill>
        <p:spPr>
          <a:xfrm>
            <a:off x="3986613" y="286627"/>
            <a:ext cx="7772400" cy="6069723"/>
          </a:xfrm>
          <a:prstGeom prst="rect">
            <a:avLst/>
          </a:prstGeom>
        </p:spPr>
      </p:pic>
      <p:grpSp>
        <p:nvGrpSpPr>
          <p:cNvPr id="7" name="Group 6">
            <a:extLst>
              <a:ext uri="{FF2B5EF4-FFF2-40B4-BE49-F238E27FC236}">
                <a16:creationId xmlns:a16="http://schemas.microsoft.com/office/drawing/2014/main" id="{2FB59A80-04E6-AE86-ECE2-E40385F31FC3}"/>
              </a:ext>
            </a:extLst>
          </p:cNvPr>
          <p:cNvGrpSpPr/>
          <p:nvPr/>
        </p:nvGrpSpPr>
        <p:grpSpPr>
          <a:xfrm>
            <a:off x="2221280" y="1927795"/>
            <a:ext cx="772863" cy="719162"/>
            <a:chOff x="9695735" y="1348920"/>
            <a:chExt cx="1252852" cy="1066582"/>
          </a:xfrm>
        </p:grpSpPr>
        <p:sp>
          <p:nvSpPr>
            <p:cNvPr id="8" name="Oval 7">
              <a:extLst>
                <a:ext uri="{FF2B5EF4-FFF2-40B4-BE49-F238E27FC236}">
                  <a16:creationId xmlns:a16="http://schemas.microsoft.com/office/drawing/2014/main" id="{DB5B811C-4E30-62FA-1F8D-10830577C18A}"/>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9" name="Oval 8">
              <a:extLst>
                <a:ext uri="{FF2B5EF4-FFF2-40B4-BE49-F238E27FC236}">
                  <a16:creationId xmlns:a16="http://schemas.microsoft.com/office/drawing/2014/main" id="{DAF79D2E-C1DB-B772-0EC3-24D17FFDD2EF}"/>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1" name="Straight Arrow Connector 10">
              <a:extLst>
                <a:ext uri="{FF2B5EF4-FFF2-40B4-BE49-F238E27FC236}">
                  <a16:creationId xmlns:a16="http://schemas.microsoft.com/office/drawing/2014/main" id="{4C369C83-B739-0D90-1F76-25FA16D8A5A3}"/>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2" name="Oval 11">
              <a:extLst>
                <a:ext uri="{FF2B5EF4-FFF2-40B4-BE49-F238E27FC236}">
                  <a16:creationId xmlns:a16="http://schemas.microsoft.com/office/drawing/2014/main" id="{D3DA100C-6A33-6C1E-8222-565C4BB8586B}"/>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3" name="Straight Arrow Connector 12">
              <a:extLst>
                <a:ext uri="{FF2B5EF4-FFF2-40B4-BE49-F238E27FC236}">
                  <a16:creationId xmlns:a16="http://schemas.microsoft.com/office/drawing/2014/main" id="{C8D5ACE0-12EF-1078-5F27-35787FB3B12D}"/>
                </a:ext>
              </a:extLst>
            </p:cNvPr>
            <p:cNvCxnSpPr>
              <a:cxnSpLocks/>
              <a:endCxn id="12"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spTree>
    <p:extLst>
      <p:ext uri="{BB962C8B-B14F-4D97-AF65-F5344CB8AC3E}">
        <p14:creationId xmlns:p14="http://schemas.microsoft.com/office/powerpoint/2010/main" val="180026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14</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681333" y="1413030"/>
            <a:ext cx="11268761" cy="369332"/>
          </a:xfrm>
          <a:prstGeom prst="rect">
            <a:avLst/>
          </a:prstGeom>
          <a:noFill/>
        </p:spPr>
        <p:txBody>
          <a:bodyPr wrap="square" rtlCol="0">
            <a:spAutoFit/>
          </a:bodyPr>
          <a:lstStyle/>
          <a:p>
            <a:r>
              <a:rPr lang="en-TW" dirty="0"/>
              <a:t>Prediction of more triplet case:</a:t>
            </a:r>
          </a:p>
        </p:txBody>
      </p:sp>
      <p:pic>
        <p:nvPicPr>
          <p:cNvPr id="8" name="Picture 7">
            <a:extLst>
              <a:ext uri="{FF2B5EF4-FFF2-40B4-BE49-F238E27FC236}">
                <a16:creationId xmlns:a16="http://schemas.microsoft.com/office/drawing/2014/main" id="{B1BDE08C-F423-3664-937A-A54489403ABD}"/>
              </a:ext>
            </a:extLst>
          </p:cNvPr>
          <p:cNvPicPr>
            <a:picLocks noChangeAspect="1"/>
          </p:cNvPicPr>
          <p:nvPr/>
        </p:nvPicPr>
        <p:blipFill>
          <a:blip r:embed="rId3"/>
          <a:stretch>
            <a:fillRect/>
          </a:stretch>
        </p:blipFill>
        <p:spPr>
          <a:xfrm>
            <a:off x="3986613" y="312881"/>
            <a:ext cx="7772400" cy="6043469"/>
          </a:xfrm>
          <a:prstGeom prst="rect">
            <a:avLst/>
          </a:prstGeom>
        </p:spPr>
      </p:pic>
      <p:grpSp>
        <p:nvGrpSpPr>
          <p:cNvPr id="22" name="Group 21">
            <a:extLst>
              <a:ext uri="{FF2B5EF4-FFF2-40B4-BE49-F238E27FC236}">
                <a16:creationId xmlns:a16="http://schemas.microsoft.com/office/drawing/2014/main" id="{B754A04E-430C-C3BF-4F2B-B7087ED29D2C}"/>
              </a:ext>
            </a:extLst>
          </p:cNvPr>
          <p:cNvGrpSpPr/>
          <p:nvPr/>
        </p:nvGrpSpPr>
        <p:grpSpPr>
          <a:xfrm>
            <a:off x="2118730" y="1951064"/>
            <a:ext cx="772863" cy="1741806"/>
            <a:chOff x="2221280" y="2019431"/>
            <a:chExt cx="772863" cy="1741806"/>
          </a:xfrm>
        </p:grpSpPr>
        <p:grpSp>
          <p:nvGrpSpPr>
            <p:cNvPr id="9" name="Group 8">
              <a:extLst>
                <a:ext uri="{FF2B5EF4-FFF2-40B4-BE49-F238E27FC236}">
                  <a16:creationId xmlns:a16="http://schemas.microsoft.com/office/drawing/2014/main" id="{EE81B85A-24CF-55F6-813E-966DC4705C44}"/>
                </a:ext>
              </a:extLst>
            </p:cNvPr>
            <p:cNvGrpSpPr/>
            <p:nvPr/>
          </p:nvGrpSpPr>
          <p:grpSpPr>
            <a:xfrm>
              <a:off x="2221280" y="2019431"/>
              <a:ext cx="772863" cy="719162"/>
              <a:chOff x="9695735" y="1348920"/>
              <a:chExt cx="1252852" cy="1066582"/>
            </a:xfrm>
          </p:grpSpPr>
          <p:sp>
            <p:nvSpPr>
              <p:cNvPr id="11" name="Oval 10">
                <a:extLst>
                  <a:ext uri="{FF2B5EF4-FFF2-40B4-BE49-F238E27FC236}">
                    <a16:creationId xmlns:a16="http://schemas.microsoft.com/office/drawing/2014/main" id="{58E52088-271B-FAD6-8B85-A8503B59AF72}"/>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2" name="Oval 11">
                <a:extLst>
                  <a:ext uri="{FF2B5EF4-FFF2-40B4-BE49-F238E27FC236}">
                    <a16:creationId xmlns:a16="http://schemas.microsoft.com/office/drawing/2014/main" id="{3DD2433B-2972-7B38-46C5-2BA330598D4C}"/>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3" name="Straight Arrow Connector 12">
                <a:extLst>
                  <a:ext uri="{FF2B5EF4-FFF2-40B4-BE49-F238E27FC236}">
                    <a16:creationId xmlns:a16="http://schemas.microsoft.com/office/drawing/2014/main" id="{3F921A61-5966-AF74-07CE-546D594BE3D6}"/>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4" name="Oval 13">
                <a:extLst>
                  <a:ext uri="{FF2B5EF4-FFF2-40B4-BE49-F238E27FC236}">
                    <a16:creationId xmlns:a16="http://schemas.microsoft.com/office/drawing/2014/main" id="{BEB29C60-2BD1-E951-884E-C3DA261B2E6B}"/>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5" name="Straight Arrow Connector 14">
                <a:extLst>
                  <a:ext uri="{FF2B5EF4-FFF2-40B4-BE49-F238E27FC236}">
                    <a16:creationId xmlns:a16="http://schemas.microsoft.com/office/drawing/2014/main" id="{F0698B9B-87BD-F6EB-68D0-42F2DE529A1E}"/>
                  </a:ext>
                </a:extLst>
              </p:cNvPr>
              <p:cNvCxnSpPr>
                <a:cxnSpLocks/>
                <a:endCxn id="14"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grpSp>
          <p:nvGrpSpPr>
            <p:cNvPr id="16" name="Group 15">
              <a:extLst>
                <a:ext uri="{FF2B5EF4-FFF2-40B4-BE49-F238E27FC236}">
                  <a16:creationId xmlns:a16="http://schemas.microsoft.com/office/drawing/2014/main" id="{574D79FC-5831-38CC-6021-25A9329556F0}"/>
                </a:ext>
              </a:extLst>
            </p:cNvPr>
            <p:cNvGrpSpPr/>
            <p:nvPr/>
          </p:nvGrpSpPr>
          <p:grpSpPr>
            <a:xfrm>
              <a:off x="2798199" y="3042075"/>
              <a:ext cx="195943" cy="719162"/>
              <a:chOff x="2516498" y="3551887"/>
              <a:chExt cx="195943" cy="719162"/>
            </a:xfrm>
          </p:grpSpPr>
          <p:sp>
            <p:nvSpPr>
              <p:cNvPr id="17" name="Oval 16">
                <a:extLst>
                  <a:ext uri="{FF2B5EF4-FFF2-40B4-BE49-F238E27FC236}">
                    <a16:creationId xmlns:a16="http://schemas.microsoft.com/office/drawing/2014/main" id="{EF6DBB51-4759-A61C-2DDF-E9D4EF9DA6FC}"/>
                  </a:ext>
                </a:extLst>
              </p:cNvPr>
              <p:cNvSpPr/>
              <p:nvPr/>
            </p:nvSpPr>
            <p:spPr>
              <a:xfrm>
                <a:off x="2516498" y="3551887"/>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8" name="Oval 17">
                <a:extLst>
                  <a:ext uri="{FF2B5EF4-FFF2-40B4-BE49-F238E27FC236}">
                    <a16:creationId xmlns:a16="http://schemas.microsoft.com/office/drawing/2014/main" id="{CB006939-A070-77FA-74C7-1F84EFDAC691}"/>
                  </a:ext>
                </a:extLst>
              </p:cNvPr>
              <p:cNvSpPr/>
              <p:nvPr/>
            </p:nvSpPr>
            <p:spPr>
              <a:xfrm>
                <a:off x="2516498" y="4063209"/>
                <a:ext cx="195943" cy="2078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dirty="0"/>
              </a:p>
            </p:txBody>
          </p:sp>
          <p:cxnSp>
            <p:nvCxnSpPr>
              <p:cNvPr id="19" name="Straight Arrow Connector 18">
                <a:extLst>
                  <a:ext uri="{FF2B5EF4-FFF2-40B4-BE49-F238E27FC236}">
                    <a16:creationId xmlns:a16="http://schemas.microsoft.com/office/drawing/2014/main" id="{6586AA56-3A09-882A-75B7-03B8D782A71E}"/>
                  </a:ext>
                </a:extLst>
              </p:cNvPr>
              <p:cNvCxnSpPr>
                <a:cxnSpLocks/>
                <a:endCxn id="18" idx="0"/>
              </p:cNvCxnSpPr>
              <p:nvPr/>
            </p:nvCxnSpPr>
            <p:spPr>
              <a:xfrm>
                <a:off x="2614470" y="3759727"/>
                <a:ext cx="0" cy="303481"/>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cxnSp>
          <p:nvCxnSpPr>
            <p:cNvPr id="21" name="Straight Arrow Connector 20">
              <a:extLst>
                <a:ext uri="{FF2B5EF4-FFF2-40B4-BE49-F238E27FC236}">
                  <a16:creationId xmlns:a16="http://schemas.microsoft.com/office/drawing/2014/main" id="{AA2DEB36-8871-490F-DE05-A7E274314CAC}"/>
                </a:ext>
              </a:extLst>
            </p:cNvPr>
            <p:cNvCxnSpPr>
              <a:stCxn id="14" idx="4"/>
              <a:endCxn id="17" idx="0"/>
            </p:cNvCxnSpPr>
            <p:nvPr/>
          </p:nvCxnSpPr>
          <p:spPr>
            <a:xfrm flipH="1">
              <a:off x="2896171" y="2738593"/>
              <a:ext cx="1" cy="303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56266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15</a:t>
            </a:fld>
            <a:endParaRPr lang="en-TW"/>
          </a:p>
        </p:txBody>
      </p:sp>
    </p:spTree>
    <p:extLst>
      <p:ext uri="{BB962C8B-B14F-4D97-AF65-F5344CB8AC3E}">
        <p14:creationId xmlns:p14="http://schemas.microsoft.com/office/powerpoint/2010/main" val="390820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Oversampling</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16</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68311" y="1351416"/>
            <a:ext cx="11268761" cy="2062103"/>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Previous Trial: hope to see the result on </a:t>
            </a:r>
            <a:r>
              <a:rPr lang="en-US" altLang="zh-TW" sz="2400" b="1" dirty="0"/>
              <a:t>training</a:t>
            </a:r>
            <a:r>
              <a:rPr lang="en-US" altLang="zh-TW" sz="2400" dirty="0"/>
              <a:t> dataset</a:t>
            </a:r>
          </a:p>
          <a:p>
            <a:pPr marL="800100" lvl="1" indent="-342900">
              <a:buFont typeface="Arial" panose="020B0604020202020204" pitchFamily="34" charset="0"/>
              <a:buChar char="•"/>
            </a:pPr>
            <a:r>
              <a:rPr lang="en-US" sz="2000" dirty="0"/>
              <a:t>U</a:t>
            </a:r>
            <a:r>
              <a:rPr lang="en-TW" sz="2000" dirty="0"/>
              <a:t>se data with </a:t>
            </a:r>
            <a:r>
              <a:rPr lang="en-TW" sz="2000" b="1" dirty="0"/>
              <a:t>320 </a:t>
            </a:r>
            <a:r>
              <a:rPr lang="en-TW" sz="2000" dirty="0"/>
              <a:t>times single triplet </a:t>
            </a:r>
            <a:r>
              <a:rPr lang="en-TW" sz="2000" dirty="0">
                <a:sym typeface="Wingdings" pitchFamily="2" charset="2"/>
              </a:rPr>
              <a:t> # of training data = </a:t>
            </a:r>
            <a:r>
              <a:rPr lang="en-TW" sz="2000" b="0" i="0" dirty="0">
                <a:solidFill>
                  <a:srgbClr val="000000"/>
                </a:solidFill>
                <a:effectLst/>
                <a:latin typeface="Helvetica Neue" panose="02000503000000020004" pitchFamily="2" charset="0"/>
              </a:rPr>
              <a:t>13657600 </a:t>
            </a:r>
            <a:endParaRPr lang="en-TW" sz="2000" dirty="0"/>
          </a:p>
          <a:p>
            <a:pPr marL="800100" lvl="1" indent="-342900">
              <a:buFont typeface="Arial" panose="020B0604020202020204" pitchFamily="34" charset="0"/>
              <a:buChar char="•"/>
            </a:pPr>
            <a:r>
              <a:rPr lang="en-US" sz="2000" dirty="0"/>
              <a:t>L</a:t>
            </a:r>
            <a:r>
              <a:rPr lang="en-TW" sz="2000" dirty="0"/>
              <a:t>arger hidden </a:t>
            </a:r>
            <a:r>
              <a:rPr lang="en-TW" sz="2000" b="1" dirty="0"/>
              <a:t>dimension</a:t>
            </a:r>
            <a:r>
              <a:rPr lang="en-TW" sz="2000" dirty="0"/>
              <a:t> </a:t>
            </a:r>
            <a:r>
              <a:rPr lang="en-TW" sz="2000" dirty="0">
                <a:sym typeface="Wingdings" pitchFamily="2" charset="2"/>
              </a:rPr>
              <a:t> more neurons to remember the data</a:t>
            </a:r>
          </a:p>
          <a:p>
            <a:pPr marL="800100" lvl="1" indent="-342900">
              <a:buFont typeface="Arial" panose="020B0604020202020204" pitchFamily="34" charset="0"/>
              <a:buChar char="•"/>
            </a:pPr>
            <a:r>
              <a:rPr lang="en-US" sz="2000" dirty="0"/>
              <a:t>Let the model </a:t>
            </a:r>
            <a:r>
              <a:rPr lang="en-US" sz="2000" b="1" dirty="0"/>
              <a:t>overfit</a:t>
            </a:r>
            <a:r>
              <a:rPr lang="en-US" sz="2000" dirty="0"/>
              <a:t> first </a:t>
            </a:r>
            <a:r>
              <a:rPr lang="en-US" sz="2000" dirty="0">
                <a:sym typeface="Wingdings" pitchFamily="2" charset="2"/>
              </a:rPr>
              <a:t> Succeed  But </a:t>
            </a:r>
            <a:r>
              <a:rPr lang="en-US" sz="2000" b="1" dirty="0">
                <a:sym typeface="Wingdings" pitchFamily="2" charset="2"/>
              </a:rPr>
              <a:t>not</a:t>
            </a:r>
            <a:r>
              <a:rPr lang="en-US" sz="2000" dirty="0">
                <a:sym typeface="Wingdings" pitchFamily="2" charset="2"/>
              </a:rPr>
              <a:t> </a:t>
            </a:r>
            <a:r>
              <a:rPr lang="en-US" sz="2000" b="1" dirty="0">
                <a:sym typeface="Wingdings" pitchFamily="2" charset="2"/>
              </a:rPr>
              <a:t>generalized</a:t>
            </a:r>
            <a:r>
              <a:rPr lang="en-US" sz="2000" dirty="0">
                <a:sym typeface="Wingdings" pitchFamily="2" charset="2"/>
              </a:rPr>
              <a:t> in the testing set</a:t>
            </a:r>
          </a:p>
          <a:p>
            <a:pPr marL="800100" lvl="1" indent="-342900">
              <a:buFont typeface="Arial" panose="020B0604020202020204" pitchFamily="34" charset="0"/>
              <a:buChar char="•"/>
            </a:pPr>
            <a:r>
              <a:rPr lang="en-US" sz="2000" dirty="0">
                <a:sym typeface="Wingdings" pitchFamily="2" charset="2"/>
              </a:rPr>
              <a:t>Haven’t try the </a:t>
            </a:r>
            <a:r>
              <a:rPr lang="en-US" sz="2000" b="1" dirty="0">
                <a:sym typeface="Wingdings" pitchFamily="2" charset="2"/>
              </a:rPr>
              <a:t>GraphSMOTE</a:t>
            </a:r>
            <a:r>
              <a:rPr lang="en-US" sz="2000" dirty="0">
                <a:sym typeface="Wingdings" pitchFamily="2" charset="2"/>
              </a:rPr>
              <a:t> yet</a:t>
            </a:r>
            <a:endParaRPr lang="en-US" sz="2000" dirty="0"/>
          </a:p>
          <a:p>
            <a:pPr marL="800100" lvl="1" indent="-342900">
              <a:buFont typeface="Arial" panose="020B0604020202020204" pitchFamily="34" charset="0"/>
              <a:buChar char="•"/>
            </a:pPr>
            <a:endParaRPr lang="en-TW" sz="2400" dirty="0"/>
          </a:p>
        </p:txBody>
      </p:sp>
      <p:pic>
        <p:nvPicPr>
          <p:cNvPr id="7" name="Picture 6">
            <a:extLst>
              <a:ext uri="{FF2B5EF4-FFF2-40B4-BE49-F238E27FC236}">
                <a16:creationId xmlns:a16="http://schemas.microsoft.com/office/drawing/2014/main" id="{1A207364-696D-3924-1EC9-65BD0AACF97A}"/>
              </a:ext>
            </a:extLst>
          </p:cNvPr>
          <p:cNvPicPr>
            <a:picLocks noChangeAspect="1"/>
          </p:cNvPicPr>
          <p:nvPr/>
        </p:nvPicPr>
        <p:blipFill>
          <a:blip r:embed="rId3"/>
          <a:stretch>
            <a:fillRect/>
          </a:stretch>
        </p:blipFill>
        <p:spPr>
          <a:xfrm>
            <a:off x="2174385" y="3121270"/>
            <a:ext cx="7308281" cy="3600205"/>
          </a:xfrm>
          <a:prstGeom prst="rect">
            <a:avLst/>
          </a:prstGeom>
        </p:spPr>
      </p:pic>
    </p:spTree>
    <p:extLst>
      <p:ext uri="{BB962C8B-B14F-4D97-AF65-F5344CB8AC3E}">
        <p14:creationId xmlns:p14="http://schemas.microsoft.com/office/powerpoint/2010/main" val="3416472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17</a:t>
            </a:fld>
            <a:endParaRPr lang="en-TW" dirty="0"/>
          </a:p>
        </p:txBody>
      </p:sp>
      <p:pic>
        <p:nvPicPr>
          <p:cNvPr id="5" name="Picture 4">
            <a:extLst>
              <a:ext uri="{FF2B5EF4-FFF2-40B4-BE49-F238E27FC236}">
                <a16:creationId xmlns:a16="http://schemas.microsoft.com/office/drawing/2014/main" id="{59C1E62F-310D-F534-2A80-68AF6BE3AEF7}"/>
              </a:ext>
            </a:extLst>
          </p:cNvPr>
          <p:cNvPicPr>
            <a:picLocks noChangeAspect="1"/>
          </p:cNvPicPr>
          <p:nvPr/>
        </p:nvPicPr>
        <p:blipFill>
          <a:blip r:embed="rId3"/>
          <a:stretch>
            <a:fillRect/>
          </a:stretch>
        </p:blipFill>
        <p:spPr>
          <a:xfrm>
            <a:off x="1893362" y="1451199"/>
            <a:ext cx="5468730" cy="2116209"/>
          </a:xfrm>
          <a:prstGeom prst="rect">
            <a:avLst/>
          </a:prstGeom>
        </p:spPr>
      </p:pic>
      <p:sp>
        <p:nvSpPr>
          <p:cNvPr id="6" name="TextBox 5">
            <a:extLst>
              <a:ext uri="{FF2B5EF4-FFF2-40B4-BE49-F238E27FC236}">
                <a16:creationId xmlns:a16="http://schemas.microsoft.com/office/drawing/2014/main" id="{1B845DA1-66DB-542C-DDF2-69BB3EA373A7}"/>
              </a:ext>
            </a:extLst>
          </p:cNvPr>
          <p:cNvSpPr txBox="1"/>
          <p:nvPr/>
        </p:nvSpPr>
        <p:spPr>
          <a:xfrm>
            <a:off x="607990" y="3616488"/>
            <a:ext cx="7552004"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Synthesized Minority Oversampling Technique (SMOTE)</a:t>
            </a:r>
          </a:p>
          <a:p>
            <a:pPr marL="285750" indent="-285750">
              <a:buFont typeface="Arial" panose="020B0604020202020204" pitchFamily="34" charset="0"/>
              <a:buChar char="•"/>
            </a:pPr>
            <a:endParaRPr lang="en-TW" sz="2400" dirty="0"/>
          </a:p>
        </p:txBody>
      </p:sp>
      <p:pic>
        <p:nvPicPr>
          <p:cNvPr id="8" name="Picture 7">
            <a:extLst>
              <a:ext uri="{FF2B5EF4-FFF2-40B4-BE49-F238E27FC236}">
                <a16:creationId xmlns:a16="http://schemas.microsoft.com/office/drawing/2014/main" id="{A69D4B1E-B171-81FF-0B5F-9E418BE02A23}"/>
              </a:ext>
            </a:extLst>
          </p:cNvPr>
          <p:cNvPicPr>
            <a:picLocks noChangeAspect="1"/>
          </p:cNvPicPr>
          <p:nvPr/>
        </p:nvPicPr>
        <p:blipFill>
          <a:blip r:embed="rId4"/>
          <a:stretch>
            <a:fillRect/>
          </a:stretch>
        </p:blipFill>
        <p:spPr>
          <a:xfrm>
            <a:off x="1141872" y="4219455"/>
            <a:ext cx="3418976" cy="2606467"/>
          </a:xfrm>
          <a:prstGeom prst="rect">
            <a:avLst/>
          </a:prstGeom>
        </p:spPr>
      </p:pic>
      <p:pic>
        <p:nvPicPr>
          <p:cNvPr id="11" name="Picture 10">
            <a:extLst>
              <a:ext uri="{FF2B5EF4-FFF2-40B4-BE49-F238E27FC236}">
                <a16:creationId xmlns:a16="http://schemas.microsoft.com/office/drawing/2014/main" id="{0C01F14A-4078-CF3C-8CCA-5083AC71E642}"/>
              </a:ext>
            </a:extLst>
          </p:cNvPr>
          <p:cNvPicPr>
            <a:picLocks noChangeAspect="1"/>
          </p:cNvPicPr>
          <p:nvPr/>
        </p:nvPicPr>
        <p:blipFill>
          <a:blip r:embed="rId5"/>
          <a:stretch>
            <a:fillRect/>
          </a:stretch>
        </p:blipFill>
        <p:spPr>
          <a:xfrm>
            <a:off x="4846908" y="4219454"/>
            <a:ext cx="3364713" cy="2606467"/>
          </a:xfrm>
          <a:prstGeom prst="rect">
            <a:avLst/>
          </a:prstGeom>
        </p:spPr>
      </p:pic>
      <p:sp>
        <p:nvSpPr>
          <p:cNvPr id="12" name="TextBox 11">
            <a:extLst>
              <a:ext uri="{FF2B5EF4-FFF2-40B4-BE49-F238E27FC236}">
                <a16:creationId xmlns:a16="http://schemas.microsoft.com/office/drawing/2014/main" id="{BFA923EC-6AE4-0316-7684-F6BD5B1D91DB}"/>
              </a:ext>
            </a:extLst>
          </p:cNvPr>
          <p:cNvSpPr txBox="1"/>
          <p:nvPr/>
        </p:nvSpPr>
        <p:spPr>
          <a:xfrm>
            <a:off x="2045369" y="4865786"/>
            <a:ext cx="537327" cy="369332"/>
          </a:xfrm>
          <a:prstGeom prst="rect">
            <a:avLst/>
          </a:prstGeom>
          <a:noFill/>
        </p:spPr>
        <p:txBody>
          <a:bodyPr wrap="none" rtlCol="0">
            <a:spAutoFit/>
          </a:bodyPr>
          <a:lstStyle/>
          <a:p>
            <a:r>
              <a:rPr lang="en-TW" dirty="0"/>
              <a:t>K=3</a:t>
            </a:r>
          </a:p>
        </p:txBody>
      </p:sp>
      <p:sp>
        <p:nvSpPr>
          <p:cNvPr id="13" name="TextBox 12">
            <a:extLst>
              <a:ext uri="{FF2B5EF4-FFF2-40B4-BE49-F238E27FC236}">
                <a16:creationId xmlns:a16="http://schemas.microsoft.com/office/drawing/2014/main" id="{BFAE49E6-BA28-68F4-4909-32A130289B24}"/>
              </a:ext>
            </a:extLst>
          </p:cNvPr>
          <p:cNvSpPr txBox="1"/>
          <p:nvPr/>
        </p:nvSpPr>
        <p:spPr>
          <a:xfrm>
            <a:off x="5697551" y="4771234"/>
            <a:ext cx="566181" cy="369332"/>
          </a:xfrm>
          <a:prstGeom prst="rect">
            <a:avLst/>
          </a:prstGeom>
          <a:noFill/>
        </p:spPr>
        <p:txBody>
          <a:bodyPr wrap="none" rtlCol="0">
            <a:spAutoFit/>
          </a:bodyPr>
          <a:lstStyle/>
          <a:p>
            <a:r>
              <a:rPr lang="en-TW" dirty="0"/>
              <a:t>N=3</a:t>
            </a:r>
          </a:p>
        </p:txBody>
      </p:sp>
      <p:pic>
        <p:nvPicPr>
          <p:cNvPr id="15" name="Picture 14">
            <a:extLst>
              <a:ext uri="{FF2B5EF4-FFF2-40B4-BE49-F238E27FC236}">
                <a16:creationId xmlns:a16="http://schemas.microsoft.com/office/drawing/2014/main" id="{DFA84DD9-9FFB-3312-DEC6-CA3CD5280C52}"/>
              </a:ext>
            </a:extLst>
          </p:cNvPr>
          <p:cNvPicPr>
            <a:picLocks noChangeAspect="1"/>
          </p:cNvPicPr>
          <p:nvPr/>
        </p:nvPicPr>
        <p:blipFill>
          <a:blip r:embed="rId6"/>
          <a:stretch>
            <a:fillRect/>
          </a:stretch>
        </p:blipFill>
        <p:spPr>
          <a:xfrm>
            <a:off x="6263732" y="6079070"/>
            <a:ext cx="4725329" cy="379037"/>
          </a:xfrm>
          <a:prstGeom prst="rect">
            <a:avLst/>
          </a:prstGeom>
        </p:spPr>
      </p:pic>
      <p:sp>
        <p:nvSpPr>
          <p:cNvPr id="3" name="TextBox 2">
            <a:extLst>
              <a:ext uri="{FF2B5EF4-FFF2-40B4-BE49-F238E27FC236}">
                <a16:creationId xmlns:a16="http://schemas.microsoft.com/office/drawing/2014/main" id="{D5F3530F-87E3-2F99-1128-46CFCDD410F6}"/>
              </a:ext>
            </a:extLst>
          </p:cNvPr>
          <p:cNvSpPr txBox="1"/>
          <p:nvPr/>
        </p:nvSpPr>
        <p:spPr>
          <a:xfrm>
            <a:off x="607990" y="1371144"/>
            <a:ext cx="1110369"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Task:</a:t>
            </a:r>
          </a:p>
          <a:p>
            <a:pPr marL="285750" indent="-285750">
              <a:buFont typeface="Arial" panose="020B0604020202020204" pitchFamily="34" charset="0"/>
              <a:buChar char="•"/>
            </a:pPr>
            <a:endParaRPr lang="en-TW" sz="2400" dirty="0"/>
          </a:p>
        </p:txBody>
      </p:sp>
      <p:sp>
        <p:nvSpPr>
          <p:cNvPr id="9" name="TextBox 8">
            <a:extLst>
              <a:ext uri="{FF2B5EF4-FFF2-40B4-BE49-F238E27FC236}">
                <a16:creationId xmlns:a16="http://schemas.microsoft.com/office/drawing/2014/main" id="{D60E5FE7-E03B-AEBD-1A1F-5575FB651ACA}"/>
              </a:ext>
            </a:extLst>
          </p:cNvPr>
          <p:cNvSpPr txBox="1"/>
          <p:nvPr/>
        </p:nvSpPr>
        <p:spPr>
          <a:xfrm>
            <a:off x="8442864" y="4302982"/>
            <a:ext cx="322384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a:t>
            </a:r>
            <a:r>
              <a:rPr lang="en-TW" dirty="0"/>
              <a:t>sed on i.i.d. data</a:t>
            </a:r>
          </a:p>
          <a:p>
            <a:pPr marL="285750" indent="-285750">
              <a:buFont typeface="Arial" panose="020B0604020202020204" pitchFamily="34" charset="0"/>
              <a:buChar char="•"/>
            </a:pPr>
            <a:r>
              <a:rPr lang="en-US" dirty="0"/>
              <a:t>D</a:t>
            </a:r>
            <a:r>
              <a:rPr lang="en-TW" dirty="0"/>
              <a:t>oesn’t consider the structure of the graph </a:t>
            </a:r>
          </a:p>
          <a:p>
            <a:pPr marL="285750" indent="-285750">
              <a:buFont typeface="Arial" panose="020B0604020202020204" pitchFamily="34" charset="0"/>
              <a:buChar char="•"/>
            </a:pPr>
            <a:r>
              <a:rPr lang="en-US" dirty="0"/>
              <a:t>N</a:t>
            </a:r>
            <a:r>
              <a:rPr lang="en-TW" dirty="0"/>
              <a:t>o edge connection between the nodes</a:t>
            </a:r>
          </a:p>
          <a:p>
            <a:r>
              <a:rPr lang="en-TW" dirty="0"/>
              <a:t>	</a:t>
            </a:r>
          </a:p>
        </p:txBody>
      </p:sp>
    </p:spTree>
    <p:extLst>
      <p:ext uri="{BB962C8B-B14F-4D97-AF65-F5344CB8AC3E}">
        <p14:creationId xmlns:p14="http://schemas.microsoft.com/office/powerpoint/2010/main" val="88626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18</a:t>
            </a:fld>
            <a:endParaRPr lang="en-TW" dirty="0"/>
          </a:p>
        </p:txBody>
      </p:sp>
      <p:pic>
        <p:nvPicPr>
          <p:cNvPr id="9" name="Picture 8">
            <a:extLst>
              <a:ext uri="{FF2B5EF4-FFF2-40B4-BE49-F238E27FC236}">
                <a16:creationId xmlns:a16="http://schemas.microsoft.com/office/drawing/2014/main" id="{61E43691-BF32-FC95-962B-D158829D190E}"/>
              </a:ext>
            </a:extLst>
          </p:cNvPr>
          <p:cNvPicPr>
            <a:picLocks noChangeAspect="1"/>
          </p:cNvPicPr>
          <p:nvPr/>
        </p:nvPicPr>
        <p:blipFill>
          <a:blip r:embed="rId3"/>
          <a:stretch>
            <a:fillRect/>
          </a:stretch>
        </p:blipFill>
        <p:spPr>
          <a:xfrm>
            <a:off x="4419600" y="1371144"/>
            <a:ext cx="7772400" cy="4399471"/>
          </a:xfrm>
          <a:prstGeom prst="rect">
            <a:avLst/>
          </a:prstGeom>
        </p:spPr>
      </p:pic>
      <p:sp>
        <p:nvSpPr>
          <p:cNvPr id="14" name="TextBox 13">
            <a:extLst>
              <a:ext uri="{FF2B5EF4-FFF2-40B4-BE49-F238E27FC236}">
                <a16:creationId xmlns:a16="http://schemas.microsoft.com/office/drawing/2014/main" id="{59D3546A-52B6-187A-1909-4E4C54F5B9FC}"/>
              </a:ext>
            </a:extLst>
          </p:cNvPr>
          <p:cNvSpPr txBox="1"/>
          <p:nvPr/>
        </p:nvSpPr>
        <p:spPr>
          <a:xfrm>
            <a:off x="542223" y="1585813"/>
            <a:ext cx="2043701" cy="492443"/>
          </a:xfrm>
          <a:prstGeom prst="rect">
            <a:avLst/>
          </a:prstGeom>
          <a:noFill/>
        </p:spPr>
        <p:txBody>
          <a:bodyPr wrap="none" rtlCol="0">
            <a:spAutoFit/>
          </a:bodyPr>
          <a:lstStyle/>
          <a:p>
            <a:pPr marL="285750" indent="-285750">
              <a:buFont typeface="Arial" panose="020B0604020202020204" pitchFamily="34" charset="0"/>
              <a:buChar char="•"/>
            </a:pPr>
            <a:r>
              <a:rPr lang="en-TW" sz="2600" b="1" dirty="0"/>
              <a:t>Framework</a:t>
            </a:r>
          </a:p>
        </p:txBody>
      </p:sp>
      <p:sp>
        <p:nvSpPr>
          <p:cNvPr id="16" name="TextBox 15">
            <a:extLst>
              <a:ext uri="{FF2B5EF4-FFF2-40B4-BE49-F238E27FC236}">
                <a16:creationId xmlns:a16="http://schemas.microsoft.com/office/drawing/2014/main" id="{56DD260C-7439-8683-309B-02F014A79742}"/>
              </a:ext>
            </a:extLst>
          </p:cNvPr>
          <p:cNvSpPr txBox="1"/>
          <p:nvPr/>
        </p:nvSpPr>
        <p:spPr>
          <a:xfrm>
            <a:off x="838037" y="2078256"/>
            <a:ext cx="4160178" cy="4278094"/>
          </a:xfrm>
          <a:prstGeom prst="rect">
            <a:avLst/>
          </a:prstGeom>
          <a:noFill/>
        </p:spPr>
        <p:txBody>
          <a:bodyPr wrap="none" rtlCol="0">
            <a:spAutoFit/>
          </a:bodyPr>
          <a:lstStyle/>
          <a:p>
            <a:endParaRPr lang="en-US" sz="2400" b="1" i="0" dirty="0">
              <a:solidFill>
                <a:srgbClr val="242424"/>
              </a:solidFill>
              <a:effectLst/>
              <a:latin typeface="sohne"/>
            </a:endParaRPr>
          </a:p>
          <a:p>
            <a:pPr marL="285750" indent="-285750">
              <a:buFont typeface="Arial" panose="020B0604020202020204" pitchFamily="34" charset="0"/>
              <a:buChar char="•"/>
            </a:pPr>
            <a:r>
              <a:rPr lang="en-US" sz="2000" b="0" i="0" dirty="0">
                <a:solidFill>
                  <a:srgbClr val="23263B"/>
                </a:solidFill>
                <a:effectLst/>
                <a:latin typeface="-apple-system"/>
              </a:rPr>
              <a:t>a GNN-based feature extractor</a:t>
            </a:r>
          </a:p>
          <a:p>
            <a:r>
              <a:rPr lang="en-US" sz="2000" dirty="0">
                <a:solidFill>
                  <a:srgbClr val="23263B"/>
                </a:solidFill>
                <a:latin typeface="-apple-system"/>
                <a:sym typeface="Wingdings" pitchFamily="2" charset="2"/>
              </a:rPr>
              <a:t>      </a:t>
            </a:r>
            <a:r>
              <a:rPr lang="en-US" sz="2000" dirty="0">
                <a:solidFill>
                  <a:srgbClr val="23263B"/>
                </a:solidFill>
                <a:latin typeface="-apple-system"/>
              </a:rPr>
              <a:t>Use </a:t>
            </a:r>
            <a:r>
              <a:rPr lang="en-US" sz="2000" b="1" dirty="0">
                <a:solidFill>
                  <a:srgbClr val="23263B"/>
                </a:solidFill>
                <a:latin typeface="-apple-system"/>
              </a:rPr>
              <a:t>GraphSAGE</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Synthetic Node Generation</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dirty="0">
                <a:solidFill>
                  <a:srgbClr val="23263B"/>
                </a:solidFill>
                <a:latin typeface="-apple-system"/>
              </a:rPr>
              <a:t>Use </a:t>
            </a:r>
            <a:r>
              <a:rPr lang="en-US" sz="2000" b="1" dirty="0">
                <a:solidFill>
                  <a:srgbClr val="23263B"/>
                </a:solidFill>
                <a:latin typeface="-apple-system"/>
              </a:rPr>
              <a:t>SMOTE</a:t>
            </a:r>
            <a:r>
              <a:rPr lang="en-US" sz="2000" dirty="0">
                <a:solidFill>
                  <a:srgbClr val="23263B"/>
                </a:solidFill>
                <a:latin typeface="-apple-system"/>
              </a:rPr>
              <a:t> algorithm</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dirty="0">
                <a:solidFill>
                  <a:srgbClr val="23263B"/>
                </a:solidFill>
                <a:latin typeface="-apple-system"/>
              </a:rPr>
              <a:t>E</a:t>
            </a:r>
            <a:r>
              <a:rPr lang="en-US" sz="2000" b="0" i="0" dirty="0">
                <a:solidFill>
                  <a:srgbClr val="23263B"/>
                </a:solidFill>
                <a:effectLst/>
                <a:latin typeface="-apple-system"/>
              </a:rPr>
              <a:t>dge Generator</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b="0" i="0" dirty="0">
                <a:solidFill>
                  <a:srgbClr val="121212"/>
                </a:solidFill>
                <a:effectLst/>
                <a:latin typeface="-apple-system"/>
              </a:rPr>
              <a:t>weighted inne</a:t>
            </a:r>
            <a:r>
              <a:rPr lang="en-US" sz="2000" dirty="0">
                <a:solidFill>
                  <a:srgbClr val="121212"/>
                </a:solidFill>
                <a:latin typeface="-apple-system"/>
              </a:rPr>
              <a:t>r </a:t>
            </a:r>
            <a:r>
              <a:rPr lang="en-US" sz="2000" b="0" i="0" dirty="0">
                <a:solidFill>
                  <a:srgbClr val="121212"/>
                </a:solidFill>
                <a:effectLst/>
                <a:latin typeface="-apple-system"/>
              </a:rPr>
              <a:t>product </a:t>
            </a:r>
            <a:r>
              <a:rPr lang="en-US" sz="2000" b="1" i="0" dirty="0">
                <a:solidFill>
                  <a:srgbClr val="121212"/>
                </a:solidFill>
                <a:effectLst/>
                <a:latin typeface="-apple-system"/>
              </a:rPr>
              <a:t>decoder</a:t>
            </a:r>
          </a:p>
          <a:p>
            <a:pPr lvl="1"/>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GNN Classifier (downstream task)</a:t>
            </a:r>
          </a:p>
          <a:p>
            <a:pPr marL="285750" indent="-285750">
              <a:buFont typeface="Arial" panose="020B0604020202020204" pitchFamily="34" charset="0"/>
              <a:buChar char="•"/>
            </a:pPr>
            <a:endParaRPr lang="en-TW" sz="2400" dirty="0"/>
          </a:p>
          <a:p>
            <a:pPr marL="742950" lvl="1" indent="-285750">
              <a:buFont typeface="Arial" panose="020B0604020202020204" pitchFamily="34" charset="0"/>
              <a:buChar char="•"/>
            </a:pPr>
            <a:endParaRPr lang="en-US" sz="2400" b="1" i="0" dirty="0">
              <a:solidFill>
                <a:srgbClr val="242424"/>
              </a:solidFill>
              <a:effectLst/>
              <a:latin typeface="sohne"/>
            </a:endParaRPr>
          </a:p>
        </p:txBody>
      </p:sp>
    </p:spTree>
    <p:extLst>
      <p:ext uri="{BB962C8B-B14F-4D97-AF65-F5344CB8AC3E}">
        <p14:creationId xmlns:p14="http://schemas.microsoft.com/office/powerpoint/2010/main" val="131600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a:solidFill>
            <a:schemeClr val="bg1"/>
          </a:solidFill>
        </p:spPr>
        <p:txBody>
          <a:bodyPr/>
          <a:lstStyle/>
          <a:p>
            <a:r>
              <a:rPr lang="en-US" b="1" dirty="0"/>
              <a:t>Thought</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19</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64035" y="1720840"/>
            <a:ext cx="1126876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observe the real distribution of the prediction</a:t>
            </a:r>
          </a:p>
          <a:p>
            <a:pPr marL="800100" lvl="1" indent="-342900">
              <a:buFont typeface="Arial" panose="020B0604020202020204" pitchFamily="34" charset="0"/>
              <a:buChar char="•"/>
            </a:pPr>
            <a:r>
              <a:rPr lang="en-US" sz="2400" dirty="0"/>
              <a:t>Figure out what the model really predict about</a:t>
            </a:r>
          </a:p>
          <a:p>
            <a:pPr marL="800100" lvl="1" indent="-342900">
              <a:buFont typeface="Arial" panose="020B0604020202020204" pitchFamily="34" charset="0"/>
              <a:buChar char="•"/>
            </a:pPr>
            <a:r>
              <a:rPr lang="en-US" sz="2400" dirty="0"/>
              <a:t>Do some </a:t>
            </a:r>
            <a:r>
              <a:rPr lang="en-US" sz="2400" b="1" dirty="0"/>
              <a:t>further</a:t>
            </a:r>
            <a:r>
              <a:rPr lang="en-US" sz="2400" dirty="0"/>
              <a:t> </a:t>
            </a:r>
            <a:r>
              <a:rPr lang="en-US" sz="2400" b="1" dirty="0"/>
              <a:t>experiments</a:t>
            </a:r>
            <a:r>
              <a:rPr lang="en-US" sz="2400" dirty="0"/>
              <a:t> based on the distribution of the prediction</a:t>
            </a:r>
          </a:p>
          <a:p>
            <a:pPr marL="1257300" lvl="2" indent="-342900">
              <a:buFont typeface="Arial" panose="020B0604020202020204" pitchFamily="34" charset="0"/>
              <a:buChar char="•"/>
            </a:pPr>
            <a:r>
              <a:rPr lang="en-US" sz="2400" dirty="0"/>
              <a:t>Remove popular labels</a:t>
            </a:r>
          </a:p>
          <a:p>
            <a:pPr marL="1257300" lvl="2" indent="-342900">
              <a:buFont typeface="Arial" panose="020B0604020202020204" pitchFamily="34" charset="0"/>
              <a:buChar char="•"/>
            </a:pPr>
            <a:r>
              <a:rPr lang="en-US" sz="2400" dirty="0"/>
              <a:t>Top3, Top5…</a:t>
            </a:r>
          </a:p>
          <a:p>
            <a:pPr marL="800100" lvl="1" indent="-342900">
              <a:buFont typeface="Arial" panose="020B0604020202020204" pitchFamily="34" charset="0"/>
              <a:buChar char="•"/>
            </a:pPr>
            <a:r>
              <a:rPr lang="en-US" sz="2400" dirty="0"/>
              <a:t>Figure out why the </a:t>
            </a:r>
            <a:r>
              <a:rPr lang="en-US" sz="2400" b="1" dirty="0"/>
              <a:t>T1518_c9b </a:t>
            </a:r>
            <a:r>
              <a:rPr lang="en-US" sz="2400" dirty="0"/>
              <a:t>is so well predicted</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I plot the distribution of the prediction of the single triplet cases:</a:t>
            </a:r>
          </a:p>
          <a:p>
            <a:pPr lvl="1"/>
            <a:endParaRPr lang="en-US" sz="2400" dirty="0"/>
          </a:p>
        </p:txBody>
      </p:sp>
    </p:spTree>
    <p:extLst>
      <p:ext uri="{BB962C8B-B14F-4D97-AF65-F5344CB8AC3E}">
        <p14:creationId xmlns:p14="http://schemas.microsoft.com/office/powerpoint/2010/main" val="423336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536448" y="136525"/>
            <a:ext cx="10515600" cy="1325563"/>
          </a:xfrm>
        </p:spPr>
        <p:txBody>
          <a:bodyPr/>
          <a:lstStyle/>
          <a:p>
            <a:r>
              <a:rPr lang="en-TW" b="1" dirty="0"/>
              <a:t>Outline</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966216" y="1326198"/>
            <a:ext cx="10689336" cy="5030152"/>
          </a:xfrm>
        </p:spPr>
        <p:txBody>
          <a:bodyPr>
            <a:normAutofit fontScale="92500" lnSpcReduction="20000"/>
          </a:bodyPr>
          <a:lstStyle/>
          <a:p>
            <a:pPr>
              <a:lnSpc>
                <a:spcPct val="110000"/>
              </a:lnSpc>
            </a:pPr>
            <a:r>
              <a:rPr lang="en-TW" b="1" dirty="0"/>
              <a:t>Issue</a:t>
            </a:r>
          </a:p>
          <a:p>
            <a:pPr lvl="1">
              <a:lnSpc>
                <a:spcPct val="110000"/>
              </a:lnSpc>
            </a:pPr>
            <a:endParaRPr lang="en-TW" b="1" dirty="0"/>
          </a:p>
          <a:p>
            <a:pPr>
              <a:lnSpc>
                <a:spcPct val="110000"/>
              </a:lnSpc>
            </a:pPr>
            <a:r>
              <a:rPr lang="en-TW" b="1" dirty="0"/>
              <a:t>Recap</a:t>
            </a:r>
          </a:p>
          <a:p>
            <a:pPr lvl="1">
              <a:lnSpc>
                <a:spcPct val="110000"/>
              </a:lnSpc>
            </a:pPr>
            <a:r>
              <a:rPr lang="en-TW" b="1" dirty="0"/>
              <a:t>Input Format</a:t>
            </a:r>
          </a:p>
          <a:p>
            <a:pPr lvl="1">
              <a:lnSpc>
                <a:spcPct val="110000"/>
              </a:lnSpc>
            </a:pPr>
            <a:r>
              <a:rPr lang="en-TW" b="1" dirty="0"/>
              <a:t>Model Design</a:t>
            </a:r>
          </a:p>
          <a:p>
            <a:pPr lvl="1">
              <a:lnSpc>
                <a:spcPct val="110000"/>
              </a:lnSpc>
            </a:pPr>
            <a:r>
              <a:rPr lang="en-TW" b="1" dirty="0"/>
              <a:t>Observation</a:t>
            </a:r>
          </a:p>
          <a:p>
            <a:pPr lvl="1">
              <a:lnSpc>
                <a:spcPct val="110000"/>
              </a:lnSpc>
            </a:pPr>
            <a:endParaRPr lang="en-TW" b="1" dirty="0"/>
          </a:p>
          <a:p>
            <a:pPr>
              <a:lnSpc>
                <a:spcPct val="110000"/>
              </a:lnSpc>
            </a:pPr>
            <a:r>
              <a:rPr lang="en-TW" b="1" dirty="0"/>
              <a:t>Experiments</a:t>
            </a:r>
          </a:p>
          <a:p>
            <a:pPr lvl="1">
              <a:lnSpc>
                <a:spcPct val="110000"/>
              </a:lnSpc>
            </a:pPr>
            <a:r>
              <a:rPr lang="en-TW" b="1" dirty="0"/>
              <a:t>Oversampling</a:t>
            </a:r>
          </a:p>
          <a:p>
            <a:pPr lvl="1">
              <a:lnSpc>
                <a:spcPct val="110000"/>
              </a:lnSpc>
            </a:pPr>
            <a:r>
              <a:rPr lang="en-TW" b="1" dirty="0"/>
              <a:t>Change the Dataset</a:t>
            </a:r>
          </a:p>
          <a:p>
            <a:pPr lvl="1">
              <a:lnSpc>
                <a:spcPct val="110000"/>
              </a:lnSpc>
            </a:pPr>
            <a:r>
              <a:rPr lang="en-TW" b="1" dirty="0"/>
              <a:t>Predict M</a:t>
            </a:r>
            <a:r>
              <a:rPr lang="en-US" b="1" dirty="0"/>
              <a:t>or</a:t>
            </a:r>
            <a:r>
              <a:rPr lang="en-TW" b="1" dirty="0"/>
              <a:t>e Labels</a:t>
            </a:r>
          </a:p>
          <a:p>
            <a:pPr lvl="1">
              <a:lnSpc>
                <a:spcPct val="110000"/>
              </a:lnSpc>
            </a:pPr>
            <a:r>
              <a:rPr lang="en-TW" b="1" dirty="0"/>
              <a:t>DARPA Format</a:t>
            </a:r>
          </a:p>
          <a:p>
            <a:pPr>
              <a:lnSpc>
                <a:spcPct val="110000"/>
              </a:lnSpc>
            </a:pPr>
            <a:endParaRPr lang="en-TW" dirty="0"/>
          </a:p>
          <a:p>
            <a:pPr>
              <a:lnSpc>
                <a:spcPct val="110000"/>
              </a:lnSpc>
            </a:pPr>
            <a:endParaRPr lang="en-TW" dirty="0"/>
          </a:p>
        </p:txBody>
      </p:sp>
      <p:sp>
        <p:nvSpPr>
          <p:cNvPr id="4" name="Slide Number Placeholder 3">
            <a:extLst>
              <a:ext uri="{FF2B5EF4-FFF2-40B4-BE49-F238E27FC236}">
                <a16:creationId xmlns:a16="http://schemas.microsoft.com/office/drawing/2014/main" id="{BADFCDC4-2B6D-0898-DA05-192201896320}"/>
              </a:ext>
            </a:extLst>
          </p:cNvPr>
          <p:cNvSpPr>
            <a:spLocks noGrp="1"/>
          </p:cNvSpPr>
          <p:nvPr>
            <p:ph type="sldNum" sz="quarter" idx="12"/>
          </p:nvPr>
        </p:nvSpPr>
        <p:spPr/>
        <p:txBody>
          <a:bodyPr/>
          <a:lstStyle/>
          <a:p>
            <a:fld id="{DB156E10-B3DB-CB42-894C-E44038C8B0C4}" type="slidenum">
              <a:rPr lang="en-TW" smtClean="0"/>
              <a:t>2</a:t>
            </a:fld>
            <a:endParaRPr lang="en-TW"/>
          </a:p>
        </p:txBody>
      </p:sp>
    </p:spTree>
    <p:extLst>
      <p:ext uri="{BB962C8B-B14F-4D97-AF65-F5344CB8AC3E}">
        <p14:creationId xmlns:p14="http://schemas.microsoft.com/office/powerpoint/2010/main" val="16894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20</a:t>
            </a:fld>
            <a:endParaRPr lang="en-TW"/>
          </a:p>
        </p:txBody>
      </p:sp>
      <p:pic>
        <p:nvPicPr>
          <p:cNvPr id="7" name="Picture 6">
            <a:extLst>
              <a:ext uri="{FF2B5EF4-FFF2-40B4-BE49-F238E27FC236}">
                <a16:creationId xmlns:a16="http://schemas.microsoft.com/office/drawing/2014/main" id="{27D2AC52-8CDB-1752-BC06-88B234441134}"/>
              </a:ext>
            </a:extLst>
          </p:cNvPr>
          <p:cNvPicPr>
            <a:picLocks noChangeAspect="1"/>
          </p:cNvPicPr>
          <p:nvPr/>
        </p:nvPicPr>
        <p:blipFill>
          <a:blip r:embed="rId2"/>
          <a:stretch>
            <a:fillRect/>
          </a:stretch>
        </p:blipFill>
        <p:spPr>
          <a:xfrm>
            <a:off x="321733" y="292723"/>
            <a:ext cx="11548534" cy="6272553"/>
          </a:xfrm>
          <a:prstGeom prst="rect">
            <a:avLst/>
          </a:prstGeom>
        </p:spPr>
      </p:pic>
      <p:sp>
        <p:nvSpPr>
          <p:cNvPr id="8" name="TextBox 7">
            <a:extLst>
              <a:ext uri="{FF2B5EF4-FFF2-40B4-BE49-F238E27FC236}">
                <a16:creationId xmlns:a16="http://schemas.microsoft.com/office/drawing/2014/main" id="{F11E51EB-CB63-2362-B7B4-21405237AD97}"/>
              </a:ext>
            </a:extLst>
          </p:cNvPr>
          <p:cNvSpPr txBox="1"/>
          <p:nvPr/>
        </p:nvSpPr>
        <p:spPr>
          <a:xfrm>
            <a:off x="846739" y="577075"/>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spTree>
    <p:extLst>
      <p:ext uri="{BB962C8B-B14F-4D97-AF65-F5344CB8AC3E}">
        <p14:creationId xmlns:p14="http://schemas.microsoft.com/office/powerpoint/2010/main" val="46598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a:solidFill>
            <a:schemeClr val="bg1"/>
          </a:solidFill>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21</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335476"/>
            <a:ext cx="112687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Use the original training 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distribution of the prediction is so sparse</a:t>
            </a:r>
          </a:p>
          <a:p>
            <a:pPr marL="800100" lvl="1" indent="-342900">
              <a:buFont typeface="Arial" panose="020B0604020202020204" pitchFamily="34" charset="0"/>
              <a:buChar char="•"/>
            </a:pPr>
            <a:r>
              <a:rPr lang="en-US" sz="2400" dirty="0"/>
              <a:t>Most of the predictions are like this:</a:t>
            </a:r>
          </a:p>
        </p:txBody>
      </p:sp>
      <p:pic>
        <p:nvPicPr>
          <p:cNvPr id="7" name="Picture 6">
            <a:extLst>
              <a:ext uri="{FF2B5EF4-FFF2-40B4-BE49-F238E27FC236}">
                <a16:creationId xmlns:a16="http://schemas.microsoft.com/office/drawing/2014/main" id="{43B0BBF8-2109-51B7-BA76-E303B25947FA}"/>
              </a:ext>
            </a:extLst>
          </p:cNvPr>
          <p:cNvPicPr>
            <a:picLocks noChangeAspect="1"/>
          </p:cNvPicPr>
          <p:nvPr/>
        </p:nvPicPr>
        <p:blipFill>
          <a:blip r:embed="rId3"/>
          <a:stretch>
            <a:fillRect/>
          </a:stretch>
        </p:blipFill>
        <p:spPr>
          <a:xfrm>
            <a:off x="602489" y="2905136"/>
            <a:ext cx="10412572" cy="3684008"/>
          </a:xfrm>
          <a:prstGeom prst="rect">
            <a:avLst/>
          </a:prstGeom>
        </p:spPr>
      </p:pic>
      <p:sp>
        <p:nvSpPr>
          <p:cNvPr id="8" name="TextBox 7">
            <a:extLst>
              <a:ext uri="{FF2B5EF4-FFF2-40B4-BE49-F238E27FC236}">
                <a16:creationId xmlns:a16="http://schemas.microsoft.com/office/drawing/2014/main" id="{65F2569C-D187-A549-218B-AAA69F8F7B14}"/>
              </a:ext>
            </a:extLst>
          </p:cNvPr>
          <p:cNvSpPr txBox="1"/>
          <p:nvPr/>
        </p:nvSpPr>
        <p:spPr>
          <a:xfrm>
            <a:off x="1176939" y="4285475"/>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0" name="Picture 9">
            <a:extLst>
              <a:ext uri="{FF2B5EF4-FFF2-40B4-BE49-F238E27FC236}">
                <a16:creationId xmlns:a16="http://schemas.microsoft.com/office/drawing/2014/main" id="{3F9664EF-59AD-08FF-38D1-AE231184A9B3}"/>
              </a:ext>
            </a:extLst>
          </p:cNvPr>
          <p:cNvPicPr>
            <a:picLocks noChangeAspect="1"/>
          </p:cNvPicPr>
          <p:nvPr/>
        </p:nvPicPr>
        <p:blipFill>
          <a:blip r:embed="rId4"/>
          <a:stretch>
            <a:fillRect/>
          </a:stretch>
        </p:blipFill>
        <p:spPr>
          <a:xfrm>
            <a:off x="1176939" y="3220686"/>
            <a:ext cx="6388100" cy="749300"/>
          </a:xfrm>
          <a:prstGeom prst="rect">
            <a:avLst/>
          </a:prstGeom>
        </p:spPr>
      </p:pic>
      <p:sp>
        <p:nvSpPr>
          <p:cNvPr id="5" name="TextBox 4">
            <a:extLst>
              <a:ext uri="{FF2B5EF4-FFF2-40B4-BE49-F238E27FC236}">
                <a16:creationId xmlns:a16="http://schemas.microsoft.com/office/drawing/2014/main" id="{0286BC4E-B9BA-C3C3-3724-1D5EE00A9233}"/>
              </a:ext>
            </a:extLst>
          </p:cNvPr>
          <p:cNvSpPr txBox="1"/>
          <p:nvPr/>
        </p:nvSpPr>
        <p:spPr>
          <a:xfrm>
            <a:off x="5533117" y="6526895"/>
            <a:ext cx="11268761" cy="369332"/>
          </a:xfrm>
          <a:prstGeom prst="rect">
            <a:avLst/>
          </a:prstGeom>
          <a:noFill/>
        </p:spPr>
        <p:txBody>
          <a:bodyPr wrap="square" rtlCol="0">
            <a:spAutoFit/>
          </a:bodyPr>
          <a:lstStyle/>
          <a:p>
            <a:r>
              <a:rPr lang="en-TW" dirty="0"/>
              <a:t>Labels</a:t>
            </a:r>
          </a:p>
        </p:txBody>
      </p:sp>
    </p:spTree>
    <p:extLst>
      <p:ext uri="{BB962C8B-B14F-4D97-AF65-F5344CB8AC3E}">
        <p14:creationId xmlns:p14="http://schemas.microsoft.com/office/powerpoint/2010/main" val="2655124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22</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 of the predicted labels</a:t>
            </a:r>
          </a:p>
        </p:txBody>
      </p:sp>
      <p:cxnSp>
        <p:nvCxnSpPr>
          <p:cNvPr id="15" name="Straight Arrow Connector 14">
            <a:extLst>
              <a:ext uri="{FF2B5EF4-FFF2-40B4-BE49-F238E27FC236}">
                <a16:creationId xmlns:a16="http://schemas.microsoft.com/office/drawing/2014/main" id="{A5BAA428-64DF-8924-7739-EC6656587BD3}"/>
              </a:ext>
            </a:extLst>
          </p:cNvPr>
          <p:cNvCxnSpPr>
            <a:cxnSpLocks/>
          </p:cNvCxnSpPr>
          <p:nvPr/>
        </p:nvCxnSpPr>
        <p:spPr>
          <a:xfrm>
            <a:off x="2895600" y="2376255"/>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51246A-D0B4-76A9-F374-96D7EC3446FE}"/>
              </a:ext>
            </a:extLst>
          </p:cNvPr>
          <p:cNvCxnSpPr>
            <a:cxnSpLocks/>
          </p:cNvCxnSpPr>
          <p:nvPr/>
        </p:nvCxnSpPr>
        <p:spPr>
          <a:xfrm>
            <a:off x="1671375" y="2469292"/>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8D37DED-B6E9-989C-92E4-62D7CC1F8D18}"/>
              </a:ext>
            </a:extLst>
          </p:cNvPr>
          <p:cNvSpPr txBox="1"/>
          <p:nvPr/>
        </p:nvSpPr>
        <p:spPr>
          <a:xfrm>
            <a:off x="3256029" y="2467544"/>
            <a:ext cx="575799" cy="276999"/>
          </a:xfrm>
          <a:prstGeom prst="rect">
            <a:avLst/>
          </a:prstGeom>
          <a:noFill/>
        </p:spPr>
        <p:txBody>
          <a:bodyPr wrap="none" rtlCol="0">
            <a:spAutoFit/>
          </a:bodyPr>
          <a:lstStyle/>
          <a:p>
            <a:r>
              <a:rPr lang="en-TW" sz="1200" b="1" dirty="0"/>
              <a:t>T1047</a:t>
            </a:r>
            <a:endParaRPr lang="en-TW" sz="1200" dirty="0"/>
          </a:p>
        </p:txBody>
      </p:sp>
      <p:sp>
        <p:nvSpPr>
          <p:cNvPr id="21" name="TextBox 20">
            <a:extLst>
              <a:ext uri="{FF2B5EF4-FFF2-40B4-BE49-F238E27FC236}">
                <a16:creationId xmlns:a16="http://schemas.microsoft.com/office/drawing/2014/main" id="{03B37B4C-AE32-CA62-D896-46E29D169ADC}"/>
              </a:ext>
            </a:extLst>
          </p:cNvPr>
          <p:cNvSpPr txBox="1"/>
          <p:nvPr/>
        </p:nvSpPr>
        <p:spPr>
          <a:xfrm>
            <a:off x="2031901" y="2562329"/>
            <a:ext cx="575799" cy="276999"/>
          </a:xfrm>
          <a:prstGeom prst="rect">
            <a:avLst/>
          </a:prstGeom>
          <a:noFill/>
        </p:spPr>
        <p:txBody>
          <a:bodyPr wrap="none" rtlCol="0">
            <a:spAutoFit/>
          </a:bodyPr>
          <a:lstStyle/>
          <a:p>
            <a:r>
              <a:rPr lang="en-TW" sz="1200" b="1" dirty="0"/>
              <a:t>T1016</a:t>
            </a:r>
            <a:endParaRPr lang="en-TW" sz="1200" dirty="0"/>
          </a:p>
        </p:txBody>
      </p:sp>
      <p:sp>
        <p:nvSpPr>
          <p:cNvPr id="22" name="TextBox 21">
            <a:extLst>
              <a:ext uri="{FF2B5EF4-FFF2-40B4-BE49-F238E27FC236}">
                <a16:creationId xmlns:a16="http://schemas.microsoft.com/office/drawing/2014/main" id="{6FA2B10B-04A4-8DCC-2EE0-39803343575A}"/>
              </a:ext>
            </a:extLst>
          </p:cNvPr>
          <p:cNvSpPr txBox="1"/>
          <p:nvPr/>
        </p:nvSpPr>
        <p:spPr>
          <a:xfrm>
            <a:off x="2006319" y="2946856"/>
            <a:ext cx="575799" cy="276999"/>
          </a:xfrm>
          <a:prstGeom prst="rect">
            <a:avLst/>
          </a:prstGeom>
          <a:noFill/>
        </p:spPr>
        <p:txBody>
          <a:bodyPr wrap="none" rtlCol="0">
            <a:spAutoFit/>
          </a:bodyPr>
          <a:lstStyle/>
          <a:p>
            <a:r>
              <a:rPr lang="en-TW" sz="1200" b="1" dirty="0"/>
              <a:t>T1490</a:t>
            </a:r>
            <a:endParaRPr lang="en-TW" sz="1200" dirty="0"/>
          </a:p>
        </p:txBody>
      </p:sp>
      <p:cxnSp>
        <p:nvCxnSpPr>
          <p:cNvPr id="23" name="Straight Arrow Connector 22">
            <a:extLst>
              <a:ext uri="{FF2B5EF4-FFF2-40B4-BE49-F238E27FC236}">
                <a16:creationId xmlns:a16="http://schemas.microsoft.com/office/drawing/2014/main" id="{58D1C885-CBED-0180-633A-0A54AE7E264C}"/>
              </a:ext>
            </a:extLst>
          </p:cNvPr>
          <p:cNvCxnSpPr>
            <a:cxnSpLocks/>
          </p:cNvCxnSpPr>
          <p:nvPr/>
        </p:nvCxnSpPr>
        <p:spPr>
          <a:xfrm flipV="1">
            <a:off x="2294219" y="3195961"/>
            <a:ext cx="0" cy="27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9C70F8-7123-0B5E-8A95-6BEF599639B6}"/>
              </a:ext>
            </a:extLst>
          </p:cNvPr>
          <p:cNvPicPr>
            <a:picLocks noChangeAspect="1"/>
          </p:cNvPicPr>
          <p:nvPr/>
        </p:nvPicPr>
        <p:blipFill>
          <a:blip r:embed="rId3"/>
          <a:stretch>
            <a:fillRect/>
          </a:stretch>
        </p:blipFill>
        <p:spPr>
          <a:xfrm>
            <a:off x="7855965" y="915725"/>
            <a:ext cx="4118313" cy="1085489"/>
          </a:xfrm>
          <a:prstGeom prst="rect">
            <a:avLst/>
          </a:prstGeom>
        </p:spPr>
      </p:pic>
      <p:cxnSp>
        <p:nvCxnSpPr>
          <p:cNvPr id="12" name="Straight Arrow Connector 11">
            <a:extLst>
              <a:ext uri="{FF2B5EF4-FFF2-40B4-BE49-F238E27FC236}">
                <a16:creationId xmlns:a16="http://schemas.microsoft.com/office/drawing/2014/main" id="{BAE0BC8C-D963-AA4D-0D12-BBF2DD27A411}"/>
              </a:ext>
            </a:extLst>
          </p:cNvPr>
          <p:cNvCxnSpPr>
            <a:cxnSpLocks/>
          </p:cNvCxnSpPr>
          <p:nvPr/>
        </p:nvCxnSpPr>
        <p:spPr>
          <a:xfrm flipV="1">
            <a:off x="10845097" y="2600310"/>
            <a:ext cx="0" cy="485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81A8541-4746-44F0-CA62-1F0451299DD7}"/>
              </a:ext>
            </a:extLst>
          </p:cNvPr>
          <p:cNvPicPr>
            <a:picLocks noChangeAspect="1"/>
          </p:cNvPicPr>
          <p:nvPr/>
        </p:nvPicPr>
        <p:blipFill>
          <a:blip r:embed="rId4"/>
          <a:stretch>
            <a:fillRect/>
          </a:stretch>
        </p:blipFill>
        <p:spPr>
          <a:xfrm>
            <a:off x="197584" y="1986883"/>
            <a:ext cx="11837316" cy="4239259"/>
          </a:xfrm>
          <a:prstGeom prst="rect">
            <a:avLst/>
          </a:prstGeom>
        </p:spPr>
      </p:pic>
      <p:sp>
        <p:nvSpPr>
          <p:cNvPr id="25" name="TextBox 24">
            <a:extLst>
              <a:ext uri="{FF2B5EF4-FFF2-40B4-BE49-F238E27FC236}">
                <a16:creationId xmlns:a16="http://schemas.microsoft.com/office/drawing/2014/main" id="{F4C14FAD-68DB-BA1D-C529-78EF91117A95}"/>
              </a:ext>
            </a:extLst>
          </p:cNvPr>
          <p:cNvSpPr txBox="1"/>
          <p:nvPr/>
        </p:nvSpPr>
        <p:spPr>
          <a:xfrm>
            <a:off x="9608114" y="251686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27" name="Straight Arrow Connector 26">
            <a:extLst>
              <a:ext uri="{FF2B5EF4-FFF2-40B4-BE49-F238E27FC236}">
                <a16:creationId xmlns:a16="http://schemas.microsoft.com/office/drawing/2014/main" id="{5DAF5AC8-345D-519B-D75F-3EA35D26DC76}"/>
              </a:ext>
            </a:extLst>
          </p:cNvPr>
          <p:cNvCxnSpPr>
            <a:cxnSpLocks/>
          </p:cNvCxnSpPr>
          <p:nvPr/>
        </p:nvCxnSpPr>
        <p:spPr>
          <a:xfrm flipV="1">
            <a:off x="10668179" y="2839328"/>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34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Change the Dataset</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23</a:t>
            </a:fld>
            <a:endParaRPr lang="en-TW"/>
          </a:p>
        </p:txBody>
      </p:sp>
    </p:spTree>
    <p:extLst>
      <p:ext uri="{BB962C8B-B14F-4D97-AF65-F5344CB8AC3E}">
        <p14:creationId xmlns:p14="http://schemas.microsoft.com/office/powerpoint/2010/main" val="97920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24</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 </a:t>
            </a:r>
            <a:r>
              <a:rPr lang="en-US" sz="2400" b="1" dirty="0"/>
              <a:t>TTPs with support &gt; 1000 </a:t>
            </a:r>
            <a:r>
              <a:rPr lang="en-US" sz="2400" dirty="0"/>
              <a:t>(Removed 32 TTPs)</a:t>
            </a:r>
          </a:p>
          <a:p>
            <a:pPr marL="800100" lvl="1" indent="-342900">
              <a:buFont typeface="Arial" panose="020B0604020202020204" pitchFamily="34" charset="0"/>
              <a:buChar char="•"/>
            </a:pPr>
            <a:r>
              <a:rPr lang="en-US" sz="2400" dirty="0"/>
              <a:t>The predictions on the single triplet cases are still a mess</a:t>
            </a:r>
          </a:p>
        </p:txBody>
      </p:sp>
      <p:pic>
        <p:nvPicPr>
          <p:cNvPr id="11" name="Picture 10">
            <a:extLst>
              <a:ext uri="{FF2B5EF4-FFF2-40B4-BE49-F238E27FC236}">
                <a16:creationId xmlns:a16="http://schemas.microsoft.com/office/drawing/2014/main" id="{CB61316A-B2E7-18BE-0E89-9076A184D4DF}"/>
              </a:ext>
            </a:extLst>
          </p:cNvPr>
          <p:cNvPicPr>
            <a:picLocks noChangeAspect="1"/>
          </p:cNvPicPr>
          <p:nvPr/>
        </p:nvPicPr>
        <p:blipFill>
          <a:blip r:embed="rId3"/>
          <a:stretch>
            <a:fillRect/>
          </a:stretch>
        </p:blipFill>
        <p:spPr>
          <a:xfrm>
            <a:off x="369745" y="2530118"/>
            <a:ext cx="11681028" cy="4191357"/>
          </a:xfrm>
          <a:prstGeom prst="rect">
            <a:avLst/>
          </a:prstGeom>
        </p:spPr>
      </p:pic>
      <p:sp>
        <p:nvSpPr>
          <p:cNvPr id="12" name="TextBox 11">
            <a:extLst>
              <a:ext uri="{FF2B5EF4-FFF2-40B4-BE49-F238E27FC236}">
                <a16:creationId xmlns:a16="http://schemas.microsoft.com/office/drawing/2014/main" id="{226AB780-1F90-2988-EF7F-CF98288D4327}"/>
              </a:ext>
            </a:extLst>
          </p:cNvPr>
          <p:cNvSpPr txBox="1"/>
          <p:nvPr/>
        </p:nvSpPr>
        <p:spPr>
          <a:xfrm>
            <a:off x="849836" y="2880570"/>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4" name="Picture 13">
            <a:extLst>
              <a:ext uri="{FF2B5EF4-FFF2-40B4-BE49-F238E27FC236}">
                <a16:creationId xmlns:a16="http://schemas.microsoft.com/office/drawing/2014/main" id="{78F19E92-FC4C-A893-F877-1526F69AFA6A}"/>
              </a:ext>
            </a:extLst>
          </p:cNvPr>
          <p:cNvPicPr>
            <a:picLocks noChangeAspect="1"/>
          </p:cNvPicPr>
          <p:nvPr/>
        </p:nvPicPr>
        <p:blipFill>
          <a:blip r:embed="rId4"/>
          <a:stretch>
            <a:fillRect/>
          </a:stretch>
        </p:blipFill>
        <p:spPr>
          <a:xfrm>
            <a:off x="849836" y="4064164"/>
            <a:ext cx="6362700" cy="749300"/>
          </a:xfrm>
          <a:prstGeom prst="rect">
            <a:avLst/>
          </a:prstGeom>
        </p:spPr>
      </p:pic>
    </p:spTree>
    <p:extLst>
      <p:ext uri="{BB962C8B-B14F-4D97-AF65-F5344CB8AC3E}">
        <p14:creationId xmlns:p14="http://schemas.microsoft.com/office/powerpoint/2010/main" val="126243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5555996E-605E-C967-C3B3-33A846AABC8F}"/>
              </a:ext>
            </a:extLst>
          </p:cNvPr>
          <p:cNvPicPr>
            <a:picLocks noChangeAspect="1"/>
          </p:cNvPicPr>
          <p:nvPr/>
        </p:nvPicPr>
        <p:blipFill>
          <a:blip r:embed="rId3"/>
          <a:stretch>
            <a:fillRect/>
          </a:stretch>
        </p:blipFill>
        <p:spPr>
          <a:xfrm>
            <a:off x="23749" y="1203767"/>
            <a:ext cx="12041052" cy="5152583"/>
          </a:xfrm>
          <a:prstGeom prst="rect">
            <a:avLst/>
          </a:prstGeom>
        </p:spPr>
      </p:pic>
      <p:sp>
        <p:nvSpPr>
          <p:cNvPr id="7" name="TextBox 6">
            <a:extLst>
              <a:ext uri="{FF2B5EF4-FFF2-40B4-BE49-F238E27FC236}">
                <a16:creationId xmlns:a16="http://schemas.microsoft.com/office/drawing/2014/main" id="{81A4B34A-CB96-58EB-2C82-7BDB660E7556}"/>
              </a:ext>
            </a:extLst>
          </p:cNvPr>
          <p:cNvSpPr txBox="1"/>
          <p:nvPr/>
        </p:nvSpPr>
        <p:spPr>
          <a:xfrm>
            <a:off x="8908833" y="2529330"/>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9" name="Straight Arrow Connector 8">
            <a:extLst>
              <a:ext uri="{FF2B5EF4-FFF2-40B4-BE49-F238E27FC236}">
                <a16:creationId xmlns:a16="http://schemas.microsoft.com/office/drawing/2014/main" id="{1E4FC211-14FF-1EE8-145B-803DC58F674C}"/>
              </a:ext>
            </a:extLst>
          </p:cNvPr>
          <p:cNvCxnSpPr>
            <a:cxnSpLocks/>
          </p:cNvCxnSpPr>
          <p:nvPr/>
        </p:nvCxnSpPr>
        <p:spPr>
          <a:xfrm flipV="1">
            <a:off x="10010256" y="2806329"/>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779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26</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Only use the </a:t>
            </a:r>
            <a:r>
              <a:rPr lang="en-US" sz="2400" b="1" dirty="0"/>
              <a:t>single triplet (support=100) cases</a:t>
            </a:r>
            <a:r>
              <a:rPr lang="en-US" sz="2400" dirty="0"/>
              <a:t>:</a:t>
            </a:r>
          </a:p>
          <a:p>
            <a:pPr marL="800100" lvl="1" indent="-342900">
              <a:buFont typeface="Arial" panose="020B0604020202020204" pitchFamily="34" charset="0"/>
              <a:buChar char="•"/>
            </a:pPr>
            <a:r>
              <a:rPr lang="en-US" sz="2400" dirty="0"/>
              <a:t>Still messy and even have a worse performance</a:t>
            </a:r>
          </a:p>
        </p:txBody>
      </p:sp>
      <p:pic>
        <p:nvPicPr>
          <p:cNvPr id="5" name="Picture 4">
            <a:extLst>
              <a:ext uri="{FF2B5EF4-FFF2-40B4-BE49-F238E27FC236}">
                <a16:creationId xmlns:a16="http://schemas.microsoft.com/office/drawing/2014/main" id="{7FD2D885-D15D-0909-58ED-8DEF70EB32AC}"/>
              </a:ext>
            </a:extLst>
          </p:cNvPr>
          <p:cNvPicPr>
            <a:picLocks noChangeAspect="1"/>
          </p:cNvPicPr>
          <p:nvPr/>
        </p:nvPicPr>
        <p:blipFill>
          <a:blip r:embed="rId3"/>
          <a:stretch>
            <a:fillRect/>
          </a:stretch>
        </p:blipFill>
        <p:spPr>
          <a:xfrm>
            <a:off x="437356" y="2586583"/>
            <a:ext cx="11599025" cy="4134892"/>
          </a:xfrm>
          <a:prstGeom prst="rect">
            <a:avLst/>
          </a:prstGeom>
        </p:spPr>
      </p:pic>
      <p:pic>
        <p:nvPicPr>
          <p:cNvPr id="9" name="Picture 8">
            <a:extLst>
              <a:ext uri="{FF2B5EF4-FFF2-40B4-BE49-F238E27FC236}">
                <a16:creationId xmlns:a16="http://schemas.microsoft.com/office/drawing/2014/main" id="{12E1C0D5-2E78-630B-6CAC-9328723F2B8C}"/>
              </a:ext>
            </a:extLst>
          </p:cNvPr>
          <p:cNvPicPr>
            <a:picLocks noChangeAspect="1"/>
          </p:cNvPicPr>
          <p:nvPr/>
        </p:nvPicPr>
        <p:blipFill>
          <a:blip r:embed="rId4"/>
          <a:stretch>
            <a:fillRect/>
          </a:stretch>
        </p:blipFill>
        <p:spPr>
          <a:xfrm>
            <a:off x="886832" y="3073688"/>
            <a:ext cx="6426200" cy="762000"/>
          </a:xfrm>
          <a:prstGeom prst="rect">
            <a:avLst/>
          </a:prstGeom>
        </p:spPr>
      </p:pic>
    </p:spTree>
    <p:extLst>
      <p:ext uri="{BB962C8B-B14F-4D97-AF65-F5344CB8AC3E}">
        <p14:creationId xmlns:p14="http://schemas.microsoft.com/office/powerpoint/2010/main" val="2821177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27</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89D9BFF7-617B-F0E2-2B2B-02421EB632A1}"/>
              </a:ext>
            </a:extLst>
          </p:cNvPr>
          <p:cNvPicPr>
            <a:picLocks noChangeAspect="1"/>
          </p:cNvPicPr>
          <p:nvPr/>
        </p:nvPicPr>
        <p:blipFill>
          <a:blip r:embed="rId3"/>
          <a:stretch>
            <a:fillRect/>
          </a:stretch>
        </p:blipFill>
        <p:spPr>
          <a:xfrm>
            <a:off x="424316" y="1157469"/>
            <a:ext cx="11702020" cy="4848430"/>
          </a:xfrm>
          <a:prstGeom prst="rect">
            <a:avLst/>
          </a:prstGeom>
        </p:spPr>
      </p:pic>
      <p:sp>
        <p:nvSpPr>
          <p:cNvPr id="9" name="TextBox 8">
            <a:extLst>
              <a:ext uri="{FF2B5EF4-FFF2-40B4-BE49-F238E27FC236}">
                <a16:creationId xmlns:a16="http://schemas.microsoft.com/office/drawing/2014/main" id="{EFEAA37E-0216-5886-E952-108837B3AC2A}"/>
              </a:ext>
            </a:extLst>
          </p:cNvPr>
          <p:cNvSpPr txBox="1"/>
          <p:nvPr/>
        </p:nvSpPr>
        <p:spPr>
          <a:xfrm>
            <a:off x="9918740" y="222145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10" name="Straight Arrow Connector 9">
            <a:extLst>
              <a:ext uri="{FF2B5EF4-FFF2-40B4-BE49-F238E27FC236}">
                <a16:creationId xmlns:a16="http://schemas.microsoft.com/office/drawing/2014/main" id="{ADD931B8-B4A8-AEB0-0C97-BBE89C13811A}"/>
              </a:ext>
            </a:extLst>
          </p:cNvPr>
          <p:cNvCxnSpPr>
            <a:cxnSpLocks/>
          </p:cNvCxnSpPr>
          <p:nvPr/>
        </p:nvCxnSpPr>
        <p:spPr>
          <a:xfrm flipV="1">
            <a:off x="11242028" y="2543918"/>
            <a:ext cx="0" cy="885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556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28</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Dataset only has the </a:t>
            </a:r>
            <a:r>
              <a:rPr lang="en-US" sz="2400" b="1" dirty="0"/>
              <a:t>5 single triplet labels </a:t>
            </a:r>
          </a:p>
        </p:txBody>
      </p:sp>
      <p:pic>
        <p:nvPicPr>
          <p:cNvPr id="7" name="Picture 6">
            <a:extLst>
              <a:ext uri="{FF2B5EF4-FFF2-40B4-BE49-F238E27FC236}">
                <a16:creationId xmlns:a16="http://schemas.microsoft.com/office/drawing/2014/main" id="{CB3023A4-CB80-4942-9F7C-09FB7DCB50EC}"/>
              </a:ext>
            </a:extLst>
          </p:cNvPr>
          <p:cNvPicPr>
            <a:picLocks noChangeAspect="1"/>
          </p:cNvPicPr>
          <p:nvPr/>
        </p:nvPicPr>
        <p:blipFill>
          <a:blip r:embed="rId3"/>
          <a:stretch>
            <a:fillRect/>
          </a:stretch>
        </p:blipFill>
        <p:spPr>
          <a:xfrm>
            <a:off x="838200" y="2006786"/>
            <a:ext cx="10927574" cy="3999112"/>
          </a:xfrm>
          <a:prstGeom prst="rect">
            <a:avLst/>
          </a:prstGeom>
        </p:spPr>
      </p:pic>
      <p:pic>
        <p:nvPicPr>
          <p:cNvPr id="10" name="Picture 9">
            <a:extLst>
              <a:ext uri="{FF2B5EF4-FFF2-40B4-BE49-F238E27FC236}">
                <a16:creationId xmlns:a16="http://schemas.microsoft.com/office/drawing/2014/main" id="{698FACAF-4256-9910-778D-38ACA255E68F}"/>
              </a:ext>
            </a:extLst>
          </p:cNvPr>
          <p:cNvPicPr>
            <a:picLocks noChangeAspect="1"/>
          </p:cNvPicPr>
          <p:nvPr/>
        </p:nvPicPr>
        <p:blipFill>
          <a:blip r:embed="rId4"/>
          <a:stretch>
            <a:fillRect/>
          </a:stretch>
        </p:blipFill>
        <p:spPr>
          <a:xfrm>
            <a:off x="3581400" y="3660333"/>
            <a:ext cx="7772400" cy="2037041"/>
          </a:xfrm>
          <a:prstGeom prst="rect">
            <a:avLst/>
          </a:prstGeom>
        </p:spPr>
      </p:pic>
    </p:spTree>
    <p:extLst>
      <p:ext uri="{BB962C8B-B14F-4D97-AF65-F5344CB8AC3E}">
        <p14:creationId xmlns:p14="http://schemas.microsoft.com/office/powerpoint/2010/main" val="337867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29</a:t>
            </a:fld>
            <a:endParaRPr lang="en-TW" dirty="0"/>
          </a:p>
        </p:txBody>
      </p:sp>
      <p:pic>
        <p:nvPicPr>
          <p:cNvPr id="7" name="Picture 6">
            <a:extLst>
              <a:ext uri="{FF2B5EF4-FFF2-40B4-BE49-F238E27FC236}">
                <a16:creationId xmlns:a16="http://schemas.microsoft.com/office/drawing/2014/main" id="{B20238D7-A87E-4B04-DA48-0784A4A720C3}"/>
              </a:ext>
            </a:extLst>
          </p:cNvPr>
          <p:cNvPicPr>
            <a:picLocks noChangeAspect="1"/>
          </p:cNvPicPr>
          <p:nvPr/>
        </p:nvPicPr>
        <p:blipFill>
          <a:blip r:embed="rId3"/>
          <a:stretch>
            <a:fillRect/>
          </a:stretch>
        </p:blipFill>
        <p:spPr>
          <a:xfrm>
            <a:off x="158871" y="1520555"/>
            <a:ext cx="11331661" cy="4835796"/>
          </a:xfrm>
          <a:prstGeom prst="rect">
            <a:avLst/>
          </a:prstGeom>
        </p:spPr>
      </p:pic>
    </p:spTree>
    <p:extLst>
      <p:ext uri="{BB962C8B-B14F-4D97-AF65-F5344CB8AC3E}">
        <p14:creationId xmlns:p14="http://schemas.microsoft.com/office/powerpoint/2010/main" val="1492767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Issue</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a:t>
            </a:fld>
            <a:endParaRPr lang="en-TW"/>
          </a:p>
        </p:txBody>
      </p:sp>
    </p:spTree>
    <p:extLst>
      <p:ext uri="{BB962C8B-B14F-4D97-AF65-F5344CB8AC3E}">
        <p14:creationId xmlns:p14="http://schemas.microsoft.com/office/powerpoint/2010/main" val="117111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23949"/>
            <a:ext cx="10515600" cy="1325563"/>
          </a:xfrm>
        </p:spPr>
        <p:txBody>
          <a:bodyPr/>
          <a:lstStyle/>
          <a:p>
            <a:r>
              <a:rPr lang="en-US" b="1" dirty="0"/>
              <a:t>Conclusion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30</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40990" y="1258361"/>
            <a:ext cx="11268761" cy="3231654"/>
          </a:xfrm>
          <a:prstGeom prst="rect">
            <a:avLst/>
          </a:prstGeom>
          <a:noFill/>
        </p:spPr>
        <p:txBody>
          <a:bodyPr wrap="square" rtlCol="0">
            <a:spAutoFit/>
          </a:bodyPr>
          <a:lstStyle/>
          <a:p>
            <a:pPr marL="342900" indent="-342900">
              <a:buFont typeface="Arial" panose="020B0604020202020204" pitchFamily="34" charset="0"/>
              <a:buChar char="•"/>
            </a:pPr>
            <a:r>
              <a:rPr lang="en-US" sz="2400" dirty="0"/>
              <a:t>GraphSAGE really have a bad performance on the </a:t>
            </a:r>
            <a:r>
              <a:rPr lang="en-US" altLang="zh-TW" sz="2400" b="1" dirty="0"/>
              <a:t>isolated</a:t>
            </a:r>
            <a:r>
              <a:rPr lang="en-US" sz="2400" dirty="0"/>
              <a:t> triplet case</a:t>
            </a:r>
          </a:p>
          <a:p>
            <a:pPr marL="800100" lvl="1" indent="-342900">
              <a:buFont typeface="Arial" panose="020B0604020202020204" pitchFamily="34" charset="0"/>
              <a:buChar char="•"/>
            </a:pPr>
            <a:r>
              <a:rPr lang="en-US" sz="2400" dirty="0"/>
              <a:t>Even training dataset consists of </a:t>
            </a:r>
            <a:r>
              <a:rPr lang="en-US" sz="2400" b="0" i="0" dirty="0">
                <a:effectLst/>
              </a:rPr>
              <a:t>isolated</a:t>
            </a:r>
            <a:r>
              <a:rPr lang="en-US" sz="2400" dirty="0"/>
              <a:t> triplet case only</a:t>
            </a:r>
          </a:p>
          <a:p>
            <a:pPr marL="800100" lvl="1" indent="-342900">
              <a:buFont typeface="Arial" panose="020B0604020202020204" pitchFamily="34" charset="0"/>
              <a:buChar char="•"/>
            </a:pPr>
            <a:r>
              <a:rPr lang="en-US" sz="2400" dirty="0"/>
              <a:t>Even training dataset consists of only 5 </a:t>
            </a:r>
            <a:r>
              <a:rPr lang="en-US" sz="2400" b="0" i="0" dirty="0">
                <a:effectLst/>
              </a:rPr>
              <a:t>isolated</a:t>
            </a:r>
            <a:r>
              <a:rPr lang="en-US" sz="2400" dirty="0"/>
              <a:t> triplet cases</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Reason:</a:t>
            </a:r>
          </a:p>
          <a:p>
            <a:pPr marL="800100" lvl="1" indent="-342900">
              <a:buFont typeface="Arial" panose="020B0604020202020204" pitchFamily="34" charset="0"/>
              <a:buChar char="•"/>
            </a:pPr>
            <a:r>
              <a:rPr lang="en-US" sz="2000" b="1" i="0" dirty="0">
                <a:effectLst/>
                <a:latin typeface="Söhne"/>
              </a:rPr>
              <a:t>Lack of Neighborhood Information</a:t>
            </a:r>
            <a:r>
              <a:rPr lang="en-US" sz="2000" b="0" i="0" dirty="0">
                <a:solidFill>
                  <a:srgbClr val="374151"/>
                </a:solidFill>
                <a:effectLst/>
                <a:latin typeface="Söhne"/>
              </a:rPr>
              <a:t>: </a:t>
            </a:r>
            <a:r>
              <a:rPr lang="en-US" sz="2000" b="0" i="0" dirty="0">
                <a:effectLst/>
                <a:latin typeface="Söhne"/>
              </a:rPr>
              <a:t>GraphSAGE aggregates features from a node's local neighborhood to learn its representation. In the case of isolated triplets, each node has very limited neighborhood information (only one neighbor), which restricts the model's ability to learn complex or rich representations</a:t>
            </a:r>
            <a:endParaRPr lang="en-US" sz="2400" dirty="0"/>
          </a:p>
        </p:txBody>
      </p:sp>
      <p:sp>
        <p:nvSpPr>
          <p:cNvPr id="5" name="Oval 4">
            <a:extLst>
              <a:ext uri="{FF2B5EF4-FFF2-40B4-BE49-F238E27FC236}">
                <a16:creationId xmlns:a16="http://schemas.microsoft.com/office/drawing/2014/main" id="{3F4A78A6-BE05-BD12-D3AC-F90A797CBFBA}"/>
              </a:ext>
            </a:extLst>
          </p:cNvPr>
          <p:cNvSpPr/>
          <p:nvPr/>
        </p:nvSpPr>
        <p:spPr>
          <a:xfrm>
            <a:off x="9610825"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6" name="Oval 5">
            <a:extLst>
              <a:ext uri="{FF2B5EF4-FFF2-40B4-BE49-F238E27FC236}">
                <a16:creationId xmlns:a16="http://schemas.microsoft.com/office/drawing/2014/main" id="{BFF2F8DD-C1F7-5EB1-F69D-04E35327061E}"/>
              </a:ext>
            </a:extLst>
          </p:cNvPr>
          <p:cNvSpPr/>
          <p:nvPr/>
        </p:nvSpPr>
        <p:spPr>
          <a:xfrm>
            <a:off x="10729325"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8" name="Straight Arrow Connector 7">
            <a:extLst>
              <a:ext uri="{FF2B5EF4-FFF2-40B4-BE49-F238E27FC236}">
                <a16:creationId xmlns:a16="http://schemas.microsoft.com/office/drawing/2014/main" id="{A6CD81D0-4CFD-3931-C6C0-AB44D0460B14}"/>
              </a:ext>
            </a:extLst>
          </p:cNvPr>
          <p:cNvCxnSpPr>
            <a:cxnSpLocks/>
          </p:cNvCxnSpPr>
          <p:nvPr/>
        </p:nvCxnSpPr>
        <p:spPr>
          <a:xfrm>
            <a:off x="9977645" y="1935231"/>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pic>
        <p:nvPicPr>
          <p:cNvPr id="11" name="Picture 10">
            <a:extLst>
              <a:ext uri="{FF2B5EF4-FFF2-40B4-BE49-F238E27FC236}">
                <a16:creationId xmlns:a16="http://schemas.microsoft.com/office/drawing/2014/main" id="{7580E5DD-0699-2AB7-B1FE-760B7F530F72}"/>
              </a:ext>
            </a:extLst>
          </p:cNvPr>
          <p:cNvPicPr>
            <a:picLocks noChangeAspect="1"/>
          </p:cNvPicPr>
          <p:nvPr/>
        </p:nvPicPr>
        <p:blipFill>
          <a:blip r:embed="rId3"/>
          <a:stretch>
            <a:fillRect/>
          </a:stretch>
        </p:blipFill>
        <p:spPr>
          <a:xfrm>
            <a:off x="4179235" y="4511675"/>
            <a:ext cx="5511800" cy="2209800"/>
          </a:xfrm>
          <a:prstGeom prst="rect">
            <a:avLst/>
          </a:prstGeom>
        </p:spPr>
      </p:pic>
      <p:sp>
        <p:nvSpPr>
          <p:cNvPr id="12" name="TextBox 11">
            <a:extLst>
              <a:ext uri="{FF2B5EF4-FFF2-40B4-BE49-F238E27FC236}">
                <a16:creationId xmlns:a16="http://schemas.microsoft.com/office/drawing/2014/main" id="{E283E5A1-78AD-00DC-738E-21FD3E49A72C}"/>
              </a:ext>
            </a:extLst>
          </p:cNvPr>
          <p:cNvSpPr txBox="1"/>
          <p:nvPr/>
        </p:nvSpPr>
        <p:spPr>
          <a:xfrm>
            <a:off x="1460876" y="4609028"/>
            <a:ext cx="2835200" cy="738664"/>
          </a:xfrm>
          <a:prstGeom prst="rect">
            <a:avLst/>
          </a:prstGeom>
          <a:noFill/>
        </p:spPr>
        <p:txBody>
          <a:bodyPr wrap="none" rtlCol="0">
            <a:spAutoFit/>
          </a:bodyPr>
          <a:lstStyle/>
          <a:p>
            <a:r>
              <a:rPr lang="en-US" sz="1400" dirty="0">
                <a:effectLst/>
                <a:latin typeface="NimbusRomNo9L"/>
              </a:rPr>
              <a:t>Visual illustration of the GraphSAGE </a:t>
            </a:r>
          </a:p>
          <a:p>
            <a:r>
              <a:rPr lang="en-US" sz="1400" dirty="0">
                <a:effectLst/>
                <a:latin typeface="NimbusRomNo9L"/>
              </a:rPr>
              <a:t>sample and aggregate approach:</a:t>
            </a:r>
            <a:endParaRPr lang="en-US" sz="1400" dirty="0"/>
          </a:p>
          <a:p>
            <a:endParaRPr lang="en-TW" sz="1400" dirty="0"/>
          </a:p>
        </p:txBody>
      </p:sp>
    </p:spTree>
    <p:extLst>
      <p:ext uri="{BB962C8B-B14F-4D97-AF65-F5344CB8AC3E}">
        <p14:creationId xmlns:p14="http://schemas.microsoft.com/office/powerpoint/2010/main" val="199595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Predict More Labels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31</a:t>
            </a:fld>
            <a:endParaRPr lang="en-TW"/>
          </a:p>
        </p:txBody>
      </p:sp>
    </p:spTree>
    <p:extLst>
      <p:ext uri="{BB962C8B-B14F-4D97-AF65-F5344CB8AC3E}">
        <p14:creationId xmlns:p14="http://schemas.microsoft.com/office/powerpoint/2010/main" val="165479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3</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32</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t>Thought:</a:t>
            </a:r>
          </a:p>
          <a:p>
            <a:pPr marL="800100" lvl="1" indent="-342900">
              <a:buFont typeface="Arial" panose="020B0604020202020204" pitchFamily="34" charset="0"/>
              <a:buChar char="•"/>
            </a:pPr>
            <a:r>
              <a:rPr lang="en-US" sz="2000" dirty="0"/>
              <a:t>The experts can use the DL prediction and combine with their expertise to make the final prediction</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3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grpSp>
        <p:nvGrpSpPr>
          <p:cNvPr id="11" name="Group 10">
            <a:extLst>
              <a:ext uri="{FF2B5EF4-FFF2-40B4-BE49-F238E27FC236}">
                <a16:creationId xmlns:a16="http://schemas.microsoft.com/office/drawing/2014/main" id="{6BFAD039-CFE1-2F5F-0263-E70EC181CC46}"/>
              </a:ext>
            </a:extLst>
          </p:cNvPr>
          <p:cNvGrpSpPr/>
          <p:nvPr/>
        </p:nvGrpSpPr>
        <p:grpSpPr>
          <a:xfrm>
            <a:off x="1071115" y="5361408"/>
            <a:ext cx="3326608" cy="950486"/>
            <a:chOff x="1313613" y="4701503"/>
            <a:chExt cx="3326608" cy="950486"/>
          </a:xfrm>
        </p:grpSpPr>
        <p:pic>
          <p:nvPicPr>
            <p:cNvPr id="8" name="Picture 7">
              <a:extLst>
                <a:ext uri="{FF2B5EF4-FFF2-40B4-BE49-F238E27FC236}">
                  <a16:creationId xmlns:a16="http://schemas.microsoft.com/office/drawing/2014/main" id="{C0677BC8-48A4-ACBD-D9B1-6011EC36C319}"/>
                </a:ext>
              </a:extLst>
            </p:cNvPr>
            <p:cNvPicPr>
              <a:picLocks noChangeAspect="1"/>
            </p:cNvPicPr>
            <p:nvPr/>
          </p:nvPicPr>
          <p:blipFill>
            <a:blip r:embed="rId3"/>
            <a:stretch>
              <a:fillRect/>
            </a:stretch>
          </p:blipFill>
          <p:spPr>
            <a:xfrm>
              <a:off x="1313613" y="5004289"/>
              <a:ext cx="3314700" cy="647700"/>
            </a:xfrm>
            <a:prstGeom prst="rect">
              <a:avLst/>
            </a:prstGeom>
          </p:spPr>
        </p:pic>
        <p:pic>
          <p:nvPicPr>
            <p:cNvPr id="10" name="Picture 9">
              <a:extLst>
                <a:ext uri="{FF2B5EF4-FFF2-40B4-BE49-F238E27FC236}">
                  <a16:creationId xmlns:a16="http://schemas.microsoft.com/office/drawing/2014/main" id="{79CAA42F-BE70-CD84-EBDB-685F656C175A}"/>
                </a:ext>
              </a:extLst>
            </p:cNvPr>
            <p:cNvPicPr>
              <a:picLocks noChangeAspect="1"/>
            </p:cNvPicPr>
            <p:nvPr/>
          </p:nvPicPr>
          <p:blipFill>
            <a:blip r:embed="rId4"/>
            <a:stretch>
              <a:fillRect/>
            </a:stretch>
          </p:blipFill>
          <p:spPr>
            <a:xfrm>
              <a:off x="2176421" y="4701503"/>
              <a:ext cx="2463800" cy="304800"/>
            </a:xfrm>
            <a:prstGeom prst="rect">
              <a:avLst/>
            </a:prstGeom>
          </p:spPr>
        </p:pic>
      </p:grpSp>
      <p:pic>
        <p:nvPicPr>
          <p:cNvPr id="12" name="Picture 11">
            <a:extLst>
              <a:ext uri="{FF2B5EF4-FFF2-40B4-BE49-F238E27FC236}">
                <a16:creationId xmlns:a16="http://schemas.microsoft.com/office/drawing/2014/main" id="{03906506-86BE-5D11-69AC-67CB38D99E74}"/>
              </a:ext>
            </a:extLst>
          </p:cNvPr>
          <p:cNvPicPr>
            <a:picLocks noChangeAspect="1"/>
          </p:cNvPicPr>
          <p:nvPr/>
        </p:nvPicPr>
        <p:blipFill>
          <a:blip r:embed="rId5"/>
          <a:stretch>
            <a:fillRect/>
          </a:stretch>
        </p:blipFill>
        <p:spPr>
          <a:xfrm>
            <a:off x="5935727" y="5664194"/>
            <a:ext cx="5418073" cy="670379"/>
          </a:xfrm>
          <a:prstGeom prst="rect">
            <a:avLst/>
          </a:prstGeom>
        </p:spPr>
      </p:pic>
      <p:sp>
        <p:nvSpPr>
          <p:cNvPr id="19" name="TextBox 18">
            <a:extLst>
              <a:ext uri="{FF2B5EF4-FFF2-40B4-BE49-F238E27FC236}">
                <a16:creationId xmlns:a16="http://schemas.microsoft.com/office/drawing/2014/main" id="{09B53219-5138-11F5-5F76-A83E853DC5C1}"/>
              </a:ext>
            </a:extLst>
          </p:cNvPr>
          <p:cNvSpPr txBox="1"/>
          <p:nvPr/>
        </p:nvSpPr>
        <p:spPr>
          <a:xfrm>
            <a:off x="5838092" y="5294862"/>
            <a:ext cx="1459695" cy="369332"/>
          </a:xfrm>
          <a:prstGeom prst="rect">
            <a:avLst/>
          </a:prstGeom>
          <a:noFill/>
        </p:spPr>
        <p:txBody>
          <a:bodyPr wrap="none" rtlCol="0">
            <a:spAutoFit/>
          </a:bodyPr>
          <a:lstStyle/>
          <a:p>
            <a:r>
              <a:rPr lang="en-TW" dirty="0"/>
              <a:t>Previous one:</a:t>
            </a:r>
          </a:p>
        </p:txBody>
      </p:sp>
      <p:pic>
        <p:nvPicPr>
          <p:cNvPr id="9" name="Picture 8">
            <a:extLst>
              <a:ext uri="{FF2B5EF4-FFF2-40B4-BE49-F238E27FC236}">
                <a16:creationId xmlns:a16="http://schemas.microsoft.com/office/drawing/2014/main" id="{9880907A-B97D-C46E-C6E9-740EB5D9F686}"/>
              </a:ext>
            </a:extLst>
          </p:cNvPr>
          <p:cNvPicPr>
            <a:picLocks noChangeAspect="1"/>
          </p:cNvPicPr>
          <p:nvPr/>
        </p:nvPicPr>
        <p:blipFill rotWithShape="1">
          <a:blip r:embed="rId6"/>
          <a:srcRect t="16236" r="2346"/>
          <a:stretch/>
        </p:blipFill>
        <p:spPr>
          <a:xfrm>
            <a:off x="2160652" y="3403600"/>
            <a:ext cx="1302215" cy="1159546"/>
          </a:xfrm>
          <a:prstGeom prst="rect">
            <a:avLst/>
          </a:prstGeom>
        </p:spPr>
      </p:pic>
      <p:sp>
        <p:nvSpPr>
          <p:cNvPr id="13" name="TextBox 12">
            <a:extLst>
              <a:ext uri="{FF2B5EF4-FFF2-40B4-BE49-F238E27FC236}">
                <a16:creationId xmlns:a16="http://schemas.microsoft.com/office/drawing/2014/main" id="{8D2FD709-53A9-9B4E-BD30-6305B9C10E3D}"/>
              </a:ext>
            </a:extLst>
          </p:cNvPr>
          <p:cNvSpPr txBox="1"/>
          <p:nvPr/>
        </p:nvSpPr>
        <p:spPr>
          <a:xfrm>
            <a:off x="2287192" y="3095823"/>
            <a:ext cx="1249509" cy="307777"/>
          </a:xfrm>
          <a:prstGeom prst="rect">
            <a:avLst/>
          </a:prstGeom>
          <a:noFill/>
        </p:spPr>
        <p:txBody>
          <a:bodyPr wrap="none" rtlCol="0">
            <a:spAutoFit/>
          </a:bodyPr>
          <a:lstStyle/>
          <a:p>
            <a:r>
              <a:rPr lang="en-US" sz="1400" dirty="0"/>
              <a:t>R</a:t>
            </a:r>
            <a:r>
              <a:rPr lang="en-TW" sz="1400" dirty="0"/>
              <a:t>ow         Label</a:t>
            </a:r>
          </a:p>
        </p:txBody>
      </p:sp>
      <p:pic>
        <p:nvPicPr>
          <p:cNvPr id="15" name="Picture 14">
            <a:extLst>
              <a:ext uri="{FF2B5EF4-FFF2-40B4-BE49-F238E27FC236}">
                <a16:creationId xmlns:a16="http://schemas.microsoft.com/office/drawing/2014/main" id="{4F0E4E34-2DFE-E6F6-CD72-0484BF55E739}"/>
              </a:ext>
            </a:extLst>
          </p:cNvPr>
          <p:cNvPicPr>
            <a:picLocks noChangeAspect="1"/>
          </p:cNvPicPr>
          <p:nvPr/>
        </p:nvPicPr>
        <p:blipFill>
          <a:blip r:embed="rId7"/>
          <a:stretch>
            <a:fillRect/>
          </a:stretch>
        </p:blipFill>
        <p:spPr>
          <a:xfrm>
            <a:off x="5003654" y="3403600"/>
            <a:ext cx="2374900" cy="1143000"/>
          </a:xfrm>
          <a:prstGeom prst="rect">
            <a:avLst/>
          </a:prstGeom>
        </p:spPr>
      </p:pic>
      <p:sp>
        <p:nvSpPr>
          <p:cNvPr id="16" name="TextBox 15">
            <a:extLst>
              <a:ext uri="{FF2B5EF4-FFF2-40B4-BE49-F238E27FC236}">
                <a16:creationId xmlns:a16="http://schemas.microsoft.com/office/drawing/2014/main" id="{BEADEAB0-5634-B730-E0C7-6AF73C69CB37}"/>
              </a:ext>
            </a:extLst>
          </p:cNvPr>
          <p:cNvSpPr txBox="1"/>
          <p:nvPr/>
        </p:nvSpPr>
        <p:spPr>
          <a:xfrm>
            <a:off x="5101394" y="3120844"/>
            <a:ext cx="1360116" cy="307777"/>
          </a:xfrm>
          <a:prstGeom prst="rect">
            <a:avLst/>
          </a:prstGeom>
          <a:noFill/>
        </p:spPr>
        <p:txBody>
          <a:bodyPr wrap="none" rtlCol="0">
            <a:spAutoFit/>
          </a:bodyPr>
          <a:lstStyle/>
          <a:p>
            <a:r>
              <a:rPr lang="en-US" sz="1400" dirty="0"/>
              <a:t>R</a:t>
            </a:r>
            <a:r>
              <a:rPr lang="en-TW" sz="1400" dirty="0"/>
              <a:t>ow          Labels</a:t>
            </a:r>
          </a:p>
        </p:txBody>
      </p:sp>
      <p:sp>
        <p:nvSpPr>
          <p:cNvPr id="17" name="Oval 16">
            <a:extLst>
              <a:ext uri="{FF2B5EF4-FFF2-40B4-BE49-F238E27FC236}">
                <a16:creationId xmlns:a16="http://schemas.microsoft.com/office/drawing/2014/main" id="{39870214-92E3-5ACB-CE5B-C05E736FDF7A}"/>
              </a:ext>
            </a:extLst>
          </p:cNvPr>
          <p:cNvSpPr/>
          <p:nvPr/>
        </p:nvSpPr>
        <p:spPr>
          <a:xfrm>
            <a:off x="6461510" y="3403600"/>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18" name="Oval 17">
            <a:extLst>
              <a:ext uri="{FF2B5EF4-FFF2-40B4-BE49-F238E27FC236}">
                <a16:creationId xmlns:a16="http://schemas.microsoft.com/office/drawing/2014/main" id="{229042F4-CA96-F68C-6DD6-574B360306CA}"/>
              </a:ext>
            </a:extLst>
          </p:cNvPr>
          <p:cNvSpPr/>
          <p:nvPr/>
        </p:nvSpPr>
        <p:spPr>
          <a:xfrm>
            <a:off x="6977497" y="3632200"/>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0" name="Oval 19">
            <a:extLst>
              <a:ext uri="{FF2B5EF4-FFF2-40B4-BE49-F238E27FC236}">
                <a16:creationId xmlns:a16="http://schemas.microsoft.com/office/drawing/2014/main" id="{5EBBD4F2-CE53-C526-432F-FD9E563DC7F0}"/>
              </a:ext>
            </a:extLst>
          </p:cNvPr>
          <p:cNvSpPr/>
          <p:nvPr/>
        </p:nvSpPr>
        <p:spPr>
          <a:xfrm>
            <a:off x="6461510" y="3847910"/>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1" name="Oval 20">
            <a:extLst>
              <a:ext uri="{FF2B5EF4-FFF2-40B4-BE49-F238E27FC236}">
                <a16:creationId xmlns:a16="http://schemas.microsoft.com/office/drawing/2014/main" id="{16DF3C12-CD75-E8CD-00E8-693534168257}"/>
              </a:ext>
            </a:extLst>
          </p:cNvPr>
          <p:cNvSpPr/>
          <p:nvPr/>
        </p:nvSpPr>
        <p:spPr>
          <a:xfrm>
            <a:off x="6461510" y="4071139"/>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2" name="Oval 21">
            <a:extLst>
              <a:ext uri="{FF2B5EF4-FFF2-40B4-BE49-F238E27FC236}">
                <a16:creationId xmlns:a16="http://schemas.microsoft.com/office/drawing/2014/main" id="{C4A589C7-9732-C7C0-E153-4CBF392B79EE}"/>
              </a:ext>
            </a:extLst>
          </p:cNvPr>
          <p:cNvSpPr/>
          <p:nvPr/>
        </p:nvSpPr>
        <p:spPr>
          <a:xfrm>
            <a:off x="6461510" y="4266162"/>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3480719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5</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33</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590915" y="1207900"/>
            <a:ext cx="11268761" cy="3108543"/>
          </a:xfrm>
          <a:prstGeom prst="rect">
            <a:avLst/>
          </a:prstGeom>
          <a:noFill/>
        </p:spPr>
        <p:txBody>
          <a:bodyPr wrap="square" rtlCol="0">
            <a:spAutoFit/>
          </a:bodyPr>
          <a:lstStyle/>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5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sp>
        <p:nvSpPr>
          <p:cNvPr id="19" name="TextBox 18">
            <a:extLst>
              <a:ext uri="{FF2B5EF4-FFF2-40B4-BE49-F238E27FC236}">
                <a16:creationId xmlns:a16="http://schemas.microsoft.com/office/drawing/2014/main" id="{09B53219-5138-11F5-5F76-A83E853DC5C1}"/>
              </a:ext>
            </a:extLst>
          </p:cNvPr>
          <p:cNvSpPr txBox="1"/>
          <p:nvPr/>
        </p:nvSpPr>
        <p:spPr>
          <a:xfrm>
            <a:off x="5826518" y="3932850"/>
            <a:ext cx="1459695" cy="369332"/>
          </a:xfrm>
          <a:prstGeom prst="rect">
            <a:avLst/>
          </a:prstGeom>
          <a:noFill/>
        </p:spPr>
        <p:txBody>
          <a:bodyPr wrap="none" rtlCol="0">
            <a:spAutoFit/>
          </a:bodyPr>
          <a:lstStyle/>
          <a:p>
            <a:r>
              <a:rPr lang="en-TW" dirty="0"/>
              <a:t>Previous one:</a:t>
            </a:r>
          </a:p>
        </p:txBody>
      </p:sp>
      <p:pic>
        <p:nvPicPr>
          <p:cNvPr id="8" name="Picture 7">
            <a:extLst>
              <a:ext uri="{FF2B5EF4-FFF2-40B4-BE49-F238E27FC236}">
                <a16:creationId xmlns:a16="http://schemas.microsoft.com/office/drawing/2014/main" id="{E78846F2-0EBE-95AC-FE93-B8377824D416}"/>
              </a:ext>
            </a:extLst>
          </p:cNvPr>
          <p:cNvPicPr>
            <a:picLocks noChangeAspect="1"/>
          </p:cNvPicPr>
          <p:nvPr/>
        </p:nvPicPr>
        <p:blipFill>
          <a:blip r:embed="rId3"/>
          <a:stretch>
            <a:fillRect/>
          </a:stretch>
        </p:blipFill>
        <p:spPr>
          <a:xfrm>
            <a:off x="5924153" y="4302182"/>
            <a:ext cx="5418073" cy="670379"/>
          </a:xfrm>
          <a:prstGeom prst="rect">
            <a:avLst/>
          </a:prstGeom>
        </p:spPr>
      </p:pic>
      <p:grpSp>
        <p:nvGrpSpPr>
          <p:cNvPr id="16" name="Group 15">
            <a:extLst>
              <a:ext uri="{FF2B5EF4-FFF2-40B4-BE49-F238E27FC236}">
                <a16:creationId xmlns:a16="http://schemas.microsoft.com/office/drawing/2014/main" id="{FDF9DADC-3FB6-9BAE-4755-672A8A136615}"/>
              </a:ext>
            </a:extLst>
          </p:cNvPr>
          <p:cNvGrpSpPr/>
          <p:nvPr/>
        </p:nvGrpSpPr>
        <p:grpSpPr>
          <a:xfrm>
            <a:off x="1059541" y="3999396"/>
            <a:ext cx="3326608" cy="965200"/>
            <a:chOff x="1071115" y="4852022"/>
            <a:chExt cx="3326608" cy="965200"/>
          </a:xfrm>
        </p:grpSpPr>
        <p:grpSp>
          <p:nvGrpSpPr>
            <p:cNvPr id="9" name="Group 8">
              <a:extLst>
                <a:ext uri="{FF2B5EF4-FFF2-40B4-BE49-F238E27FC236}">
                  <a16:creationId xmlns:a16="http://schemas.microsoft.com/office/drawing/2014/main" id="{6B7F1E00-4EE8-1714-1E28-8057A953DDC2}"/>
                </a:ext>
              </a:extLst>
            </p:cNvPr>
            <p:cNvGrpSpPr/>
            <p:nvPr/>
          </p:nvGrpSpPr>
          <p:grpSpPr>
            <a:xfrm>
              <a:off x="1071115" y="4852022"/>
              <a:ext cx="3326608" cy="950486"/>
              <a:chOff x="1313613" y="4701503"/>
              <a:chExt cx="3326608" cy="950486"/>
            </a:xfrm>
          </p:grpSpPr>
          <p:pic>
            <p:nvPicPr>
              <p:cNvPr id="10" name="Picture 9">
                <a:extLst>
                  <a:ext uri="{FF2B5EF4-FFF2-40B4-BE49-F238E27FC236}">
                    <a16:creationId xmlns:a16="http://schemas.microsoft.com/office/drawing/2014/main" id="{2FE02C6A-9C3A-AC2C-F0D8-FD3EE78DBC89}"/>
                  </a:ext>
                </a:extLst>
              </p:cNvPr>
              <p:cNvPicPr>
                <a:picLocks noChangeAspect="1"/>
              </p:cNvPicPr>
              <p:nvPr/>
            </p:nvPicPr>
            <p:blipFill>
              <a:blip r:embed="rId4"/>
              <a:stretch>
                <a:fillRect/>
              </a:stretch>
            </p:blipFill>
            <p:spPr>
              <a:xfrm>
                <a:off x="1313613" y="5004289"/>
                <a:ext cx="3314700" cy="647700"/>
              </a:xfrm>
              <a:prstGeom prst="rect">
                <a:avLst/>
              </a:prstGeom>
            </p:spPr>
          </p:pic>
          <p:pic>
            <p:nvPicPr>
              <p:cNvPr id="11" name="Picture 10">
                <a:extLst>
                  <a:ext uri="{FF2B5EF4-FFF2-40B4-BE49-F238E27FC236}">
                    <a16:creationId xmlns:a16="http://schemas.microsoft.com/office/drawing/2014/main" id="{EC453C21-F166-62B1-136D-1FFFDFA9F28B}"/>
                  </a:ext>
                </a:extLst>
              </p:cNvPr>
              <p:cNvPicPr>
                <a:picLocks noChangeAspect="1"/>
              </p:cNvPicPr>
              <p:nvPr/>
            </p:nvPicPr>
            <p:blipFill>
              <a:blip r:embed="rId5"/>
              <a:stretch>
                <a:fillRect/>
              </a:stretch>
            </p:blipFill>
            <p:spPr>
              <a:xfrm>
                <a:off x="2176421" y="4701503"/>
                <a:ext cx="2463800" cy="304800"/>
              </a:xfrm>
              <a:prstGeom prst="rect">
                <a:avLst/>
              </a:prstGeom>
            </p:spPr>
          </p:pic>
        </p:grpSp>
        <p:pic>
          <p:nvPicPr>
            <p:cNvPr id="15" name="Picture 14">
              <a:extLst>
                <a:ext uri="{FF2B5EF4-FFF2-40B4-BE49-F238E27FC236}">
                  <a16:creationId xmlns:a16="http://schemas.microsoft.com/office/drawing/2014/main" id="{CBC35060-5910-7419-5A09-93DB87FA879E}"/>
                </a:ext>
              </a:extLst>
            </p:cNvPr>
            <p:cNvPicPr>
              <a:picLocks noChangeAspect="1"/>
            </p:cNvPicPr>
            <p:nvPr/>
          </p:nvPicPr>
          <p:blipFill>
            <a:blip r:embed="rId6"/>
            <a:stretch>
              <a:fillRect/>
            </a:stretch>
          </p:blipFill>
          <p:spPr>
            <a:xfrm>
              <a:off x="1095723" y="5156822"/>
              <a:ext cx="3302000" cy="660400"/>
            </a:xfrm>
            <a:prstGeom prst="rect">
              <a:avLst/>
            </a:prstGeom>
          </p:spPr>
        </p:pic>
      </p:grpSp>
      <p:grpSp>
        <p:nvGrpSpPr>
          <p:cNvPr id="17" name="Group 16">
            <a:extLst>
              <a:ext uri="{FF2B5EF4-FFF2-40B4-BE49-F238E27FC236}">
                <a16:creationId xmlns:a16="http://schemas.microsoft.com/office/drawing/2014/main" id="{FA423413-2E09-DDCD-EE57-58617B67A55C}"/>
              </a:ext>
            </a:extLst>
          </p:cNvPr>
          <p:cNvGrpSpPr/>
          <p:nvPr/>
        </p:nvGrpSpPr>
        <p:grpSpPr>
          <a:xfrm>
            <a:off x="1071845" y="5511082"/>
            <a:ext cx="3326608" cy="950486"/>
            <a:chOff x="1313613" y="4701503"/>
            <a:chExt cx="3326608" cy="950486"/>
          </a:xfrm>
        </p:grpSpPr>
        <p:pic>
          <p:nvPicPr>
            <p:cNvPr id="18" name="Picture 17">
              <a:extLst>
                <a:ext uri="{FF2B5EF4-FFF2-40B4-BE49-F238E27FC236}">
                  <a16:creationId xmlns:a16="http://schemas.microsoft.com/office/drawing/2014/main" id="{741E8FFA-27D0-39A0-85B2-6225201B8C9D}"/>
                </a:ext>
              </a:extLst>
            </p:cNvPr>
            <p:cNvPicPr>
              <a:picLocks noChangeAspect="1"/>
            </p:cNvPicPr>
            <p:nvPr/>
          </p:nvPicPr>
          <p:blipFill>
            <a:blip r:embed="rId4"/>
            <a:stretch>
              <a:fillRect/>
            </a:stretch>
          </p:blipFill>
          <p:spPr>
            <a:xfrm>
              <a:off x="1313613" y="5004289"/>
              <a:ext cx="3314700" cy="647700"/>
            </a:xfrm>
            <a:prstGeom prst="rect">
              <a:avLst/>
            </a:prstGeom>
          </p:spPr>
        </p:pic>
        <p:pic>
          <p:nvPicPr>
            <p:cNvPr id="20" name="Picture 19">
              <a:extLst>
                <a:ext uri="{FF2B5EF4-FFF2-40B4-BE49-F238E27FC236}">
                  <a16:creationId xmlns:a16="http://schemas.microsoft.com/office/drawing/2014/main" id="{D8A72BBE-A367-D975-98A9-D924F584C8E5}"/>
                </a:ext>
              </a:extLst>
            </p:cNvPr>
            <p:cNvPicPr>
              <a:picLocks noChangeAspect="1"/>
            </p:cNvPicPr>
            <p:nvPr/>
          </p:nvPicPr>
          <p:blipFill>
            <a:blip r:embed="rId5"/>
            <a:stretch>
              <a:fillRect/>
            </a:stretch>
          </p:blipFill>
          <p:spPr>
            <a:xfrm>
              <a:off x="2176421" y="4701503"/>
              <a:ext cx="2463800" cy="304800"/>
            </a:xfrm>
            <a:prstGeom prst="rect">
              <a:avLst/>
            </a:prstGeom>
          </p:spPr>
        </p:pic>
      </p:grpSp>
      <p:sp>
        <p:nvSpPr>
          <p:cNvPr id="21" name="TextBox 20">
            <a:extLst>
              <a:ext uri="{FF2B5EF4-FFF2-40B4-BE49-F238E27FC236}">
                <a16:creationId xmlns:a16="http://schemas.microsoft.com/office/drawing/2014/main" id="{23CA19C6-65A6-8233-4641-A77BF5C16C17}"/>
              </a:ext>
            </a:extLst>
          </p:cNvPr>
          <p:cNvSpPr txBox="1"/>
          <p:nvPr/>
        </p:nvSpPr>
        <p:spPr>
          <a:xfrm>
            <a:off x="1071181" y="5213100"/>
            <a:ext cx="1678601" cy="369332"/>
          </a:xfrm>
          <a:prstGeom prst="rect">
            <a:avLst/>
          </a:prstGeom>
          <a:noFill/>
        </p:spPr>
        <p:txBody>
          <a:bodyPr wrap="none" rtlCol="0">
            <a:spAutoFit/>
          </a:bodyPr>
          <a:lstStyle/>
          <a:p>
            <a:r>
              <a:rPr lang="en-US" dirty="0"/>
              <a:t>V</a:t>
            </a:r>
            <a:r>
              <a:rPr lang="en-TW" dirty="0"/>
              <a:t>ersion of top3:</a:t>
            </a:r>
          </a:p>
        </p:txBody>
      </p:sp>
      <p:pic>
        <p:nvPicPr>
          <p:cNvPr id="12" name="Picture 11">
            <a:extLst>
              <a:ext uri="{FF2B5EF4-FFF2-40B4-BE49-F238E27FC236}">
                <a16:creationId xmlns:a16="http://schemas.microsoft.com/office/drawing/2014/main" id="{96B43DC3-3495-1204-A19C-94206C9C3BC9}"/>
              </a:ext>
            </a:extLst>
          </p:cNvPr>
          <p:cNvPicPr>
            <a:picLocks noChangeAspect="1"/>
          </p:cNvPicPr>
          <p:nvPr/>
        </p:nvPicPr>
        <p:blipFill>
          <a:blip r:embed="rId7"/>
          <a:stretch>
            <a:fillRect/>
          </a:stretch>
        </p:blipFill>
        <p:spPr>
          <a:xfrm>
            <a:off x="2101379" y="2208573"/>
            <a:ext cx="1296805" cy="1134705"/>
          </a:xfrm>
          <a:prstGeom prst="rect">
            <a:avLst/>
          </a:prstGeom>
        </p:spPr>
      </p:pic>
      <p:sp>
        <p:nvSpPr>
          <p:cNvPr id="13" name="TextBox 12">
            <a:extLst>
              <a:ext uri="{FF2B5EF4-FFF2-40B4-BE49-F238E27FC236}">
                <a16:creationId xmlns:a16="http://schemas.microsoft.com/office/drawing/2014/main" id="{817A8610-F427-3151-1BF3-5E75FEA8E058}"/>
              </a:ext>
            </a:extLst>
          </p:cNvPr>
          <p:cNvSpPr txBox="1"/>
          <p:nvPr/>
        </p:nvSpPr>
        <p:spPr>
          <a:xfrm>
            <a:off x="2148675" y="1902285"/>
            <a:ext cx="1289584" cy="307777"/>
          </a:xfrm>
          <a:prstGeom prst="rect">
            <a:avLst/>
          </a:prstGeom>
          <a:noFill/>
        </p:spPr>
        <p:txBody>
          <a:bodyPr wrap="none" rtlCol="0">
            <a:spAutoFit/>
          </a:bodyPr>
          <a:lstStyle/>
          <a:p>
            <a:r>
              <a:rPr lang="en-US" sz="1400" dirty="0"/>
              <a:t>R</a:t>
            </a:r>
            <a:r>
              <a:rPr lang="en-TW" sz="1400" dirty="0"/>
              <a:t>ow          Label</a:t>
            </a:r>
          </a:p>
        </p:txBody>
      </p:sp>
      <p:pic>
        <p:nvPicPr>
          <p:cNvPr id="22" name="Picture 21">
            <a:extLst>
              <a:ext uri="{FF2B5EF4-FFF2-40B4-BE49-F238E27FC236}">
                <a16:creationId xmlns:a16="http://schemas.microsoft.com/office/drawing/2014/main" id="{A875B4C3-ACDA-FB44-010E-3DF1D626AC90}"/>
              </a:ext>
            </a:extLst>
          </p:cNvPr>
          <p:cNvPicPr>
            <a:picLocks noChangeAspect="1"/>
          </p:cNvPicPr>
          <p:nvPr/>
        </p:nvPicPr>
        <p:blipFill>
          <a:blip r:embed="rId8"/>
          <a:stretch>
            <a:fillRect/>
          </a:stretch>
        </p:blipFill>
        <p:spPr>
          <a:xfrm>
            <a:off x="4816465" y="2217125"/>
            <a:ext cx="3479800" cy="1117600"/>
          </a:xfrm>
          <a:prstGeom prst="rect">
            <a:avLst/>
          </a:prstGeom>
        </p:spPr>
      </p:pic>
      <p:sp>
        <p:nvSpPr>
          <p:cNvPr id="23" name="TextBox 22">
            <a:extLst>
              <a:ext uri="{FF2B5EF4-FFF2-40B4-BE49-F238E27FC236}">
                <a16:creationId xmlns:a16="http://schemas.microsoft.com/office/drawing/2014/main" id="{061BF907-8036-D52C-1D1C-F634B58D7CC4}"/>
              </a:ext>
            </a:extLst>
          </p:cNvPr>
          <p:cNvSpPr txBox="1"/>
          <p:nvPr/>
        </p:nvSpPr>
        <p:spPr>
          <a:xfrm>
            <a:off x="4908648" y="1902284"/>
            <a:ext cx="1360116" cy="307777"/>
          </a:xfrm>
          <a:prstGeom prst="rect">
            <a:avLst/>
          </a:prstGeom>
          <a:noFill/>
        </p:spPr>
        <p:txBody>
          <a:bodyPr wrap="none" rtlCol="0">
            <a:spAutoFit/>
          </a:bodyPr>
          <a:lstStyle/>
          <a:p>
            <a:r>
              <a:rPr lang="en-US" sz="1400" dirty="0"/>
              <a:t>R</a:t>
            </a:r>
            <a:r>
              <a:rPr lang="en-TW" sz="1400" dirty="0"/>
              <a:t>ow          Labels</a:t>
            </a:r>
          </a:p>
        </p:txBody>
      </p:sp>
      <p:sp>
        <p:nvSpPr>
          <p:cNvPr id="24" name="Oval 23">
            <a:extLst>
              <a:ext uri="{FF2B5EF4-FFF2-40B4-BE49-F238E27FC236}">
                <a16:creationId xmlns:a16="http://schemas.microsoft.com/office/drawing/2014/main" id="{1D3B6B8F-D899-64F1-93E0-741DCD7651E2}"/>
              </a:ext>
            </a:extLst>
          </p:cNvPr>
          <p:cNvSpPr/>
          <p:nvPr/>
        </p:nvSpPr>
        <p:spPr>
          <a:xfrm>
            <a:off x="7308640" y="2217125"/>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5" name="Oval 24">
            <a:extLst>
              <a:ext uri="{FF2B5EF4-FFF2-40B4-BE49-F238E27FC236}">
                <a16:creationId xmlns:a16="http://schemas.microsoft.com/office/drawing/2014/main" id="{F6D199B9-8044-1726-70F2-A1BDB7A6D793}"/>
              </a:ext>
            </a:extLst>
          </p:cNvPr>
          <p:cNvSpPr/>
          <p:nvPr/>
        </p:nvSpPr>
        <p:spPr>
          <a:xfrm>
            <a:off x="6279210" y="2426207"/>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6" name="Oval 25">
            <a:extLst>
              <a:ext uri="{FF2B5EF4-FFF2-40B4-BE49-F238E27FC236}">
                <a16:creationId xmlns:a16="http://schemas.microsoft.com/office/drawing/2014/main" id="{D72A4D44-AA37-3CA6-4E66-E9BE2AA02BA1}"/>
              </a:ext>
            </a:extLst>
          </p:cNvPr>
          <p:cNvSpPr/>
          <p:nvPr/>
        </p:nvSpPr>
        <p:spPr>
          <a:xfrm>
            <a:off x="6817110" y="2661351"/>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7" name="Oval 26">
            <a:extLst>
              <a:ext uri="{FF2B5EF4-FFF2-40B4-BE49-F238E27FC236}">
                <a16:creationId xmlns:a16="http://schemas.microsoft.com/office/drawing/2014/main" id="{91954393-4B1C-C53E-155C-D6E1961FD98B}"/>
              </a:ext>
            </a:extLst>
          </p:cNvPr>
          <p:cNvSpPr/>
          <p:nvPr/>
        </p:nvSpPr>
        <p:spPr>
          <a:xfrm>
            <a:off x="7308640" y="3027996"/>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8" name="Oval 27">
            <a:extLst>
              <a:ext uri="{FF2B5EF4-FFF2-40B4-BE49-F238E27FC236}">
                <a16:creationId xmlns:a16="http://schemas.microsoft.com/office/drawing/2014/main" id="{B44F456F-4FD6-22FC-B8C2-14BBFC6EF41E}"/>
              </a:ext>
            </a:extLst>
          </p:cNvPr>
          <p:cNvSpPr/>
          <p:nvPr/>
        </p:nvSpPr>
        <p:spPr>
          <a:xfrm>
            <a:off x="6268764" y="2886286"/>
            <a:ext cx="320290" cy="2286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42612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DARPA</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34</a:t>
            </a:fld>
            <a:endParaRPr lang="en-TW"/>
          </a:p>
        </p:txBody>
      </p:sp>
    </p:spTree>
    <p:extLst>
      <p:ext uri="{BB962C8B-B14F-4D97-AF65-F5344CB8AC3E}">
        <p14:creationId xmlns:p14="http://schemas.microsoft.com/office/powerpoint/2010/main" val="364275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Change the DARPA</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7" y="1396243"/>
            <a:ext cx="10904107" cy="5394023"/>
          </a:xfrm>
        </p:spPr>
        <p:txBody>
          <a:bodyPr>
            <a:normAutofit/>
          </a:bodyPr>
          <a:lstStyle/>
          <a:p>
            <a:pPr>
              <a:lnSpc>
                <a:spcPct val="110000"/>
              </a:lnSpc>
            </a:pPr>
            <a:r>
              <a:rPr lang="en-US" dirty="0"/>
              <a:t>Original Format:</a:t>
            </a:r>
          </a:p>
          <a:p>
            <a:pPr lvl="1">
              <a:lnSpc>
                <a:spcPct val="110000"/>
              </a:lnSpc>
            </a:pPr>
            <a:r>
              <a:rPr lang="en-US" sz="1600" b="0" dirty="0">
                <a:effectLst/>
              </a:rPr>
              <a:t>{"subj": {</a:t>
            </a:r>
            <a:r>
              <a:rPr lang="en-US" sz="1600" b="0" dirty="0">
                <a:solidFill>
                  <a:schemeClr val="accent1"/>
                </a:solidFill>
                <a:effectLst/>
              </a:rPr>
              <a:t>"</a:t>
            </a:r>
            <a:r>
              <a:rPr lang="en-US" sz="1600" b="0" dirty="0" err="1">
                <a:solidFill>
                  <a:schemeClr val="accent1"/>
                </a:solidFill>
                <a:effectLst/>
              </a:rPr>
              <a:t>uuid</a:t>
            </a:r>
            <a:r>
              <a:rPr lang="en-US" sz="1600" b="0" dirty="0">
                <a:solidFill>
                  <a:schemeClr val="accent1"/>
                </a:solidFill>
                <a:effectLst/>
              </a:rPr>
              <a:t>": "F9F5DC58-9431-4519-82CF-2BBFF40796E9"</a:t>
            </a:r>
            <a:r>
              <a:rPr lang="en-US" sz="1600" b="0" dirty="0">
                <a:effectLst/>
              </a:rPr>
              <a:t>, "type": "Subject", "</a:t>
            </a:r>
            <a:r>
              <a:rPr lang="en-US" sz="1600" b="0" dirty="0" err="1">
                <a:effectLst/>
              </a:rPr>
              <a:t>n_attrbiute</a:t>
            </a:r>
            <a:r>
              <a:rPr lang="en-US" sz="1600" b="0" dirty="0">
                <a:effectLst/>
              </a:rPr>
              <a:t>": {"</a:t>
            </a:r>
            <a:r>
              <a:rPr lang="en-US" sz="1600" b="0" dirty="0" err="1">
                <a:effectLst/>
              </a:rPr>
              <a:t>cmdline</a:t>
            </a:r>
            <a:r>
              <a:rPr lang="en-US" sz="1600" b="0" dirty="0">
                <a:effectLst/>
              </a:rPr>
              <a:t>": "None", "type": "SUBJECT_THREAD", "</a:t>
            </a:r>
            <a:r>
              <a:rPr lang="en-US" sz="1600" b="0" dirty="0" err="1">
                <a:effectLst/>
              </a:rPr>
              <a:t>pid</a:t>
            </a:r>
            <a:r>
              <a:rPr lang="en-US" sz="1600" b="0" dirty="0">
                <a:effectLst/>
              </a:rPr>
              <a:t>": 8920}}, </a:t>
            </a:r>
            <a:r>
              <a:rPr lang="en-US" sz="1600" b="0" dirty="0">
                <a:solidFill>
                  <a:schemeClr val="accent1"/>
                </a:solidFill>
                <a:effectLst/>
              </a:rPr>
              <a:t>"relation": "EVENT_WRITE"</a:t>
            </a:r>
            <a:r>
              <a:rPr lang="en-US" sz="1600" b="0" dirty="0">
                <a:effectLst/>
              </a:rPr>
              <a:t>, "obj": {</a:t>
            </a:r>
            <a:r>
              <a:rPr lang="en-US" sz="1600" b="0" dirty="0">
                <a:solidFill>
                  <a:schemeClr val="accent1"/>
                </a:solidFill>
                <a:effectLst/>
              </a:rPr>
              <a:t>"</a:t>
            </a:r>
            <a:r>
              <a:rPr lang="en-US" sz="1600" b="0" dirty="0" err="1">
                <a:solidFill>
                  <a:schemeClr val="accent1"/>
                </a:solidFill>
                <a:effectLst/>
              </a:rPr>
              <a:t>uuid</a:t>
            </a:r>
            <a:r>
              <a:rPr lang="en-US" sz="1600" b="0" dirty="0">
                <a:solidFill>
                  <a:schemeClr val="accent1"/>
                </a:solidFill>
                <a:effectLst/>
              </a:rPr>
              <a:t>": "F5D43721-2AD3-487C-B3DA-0A5D551FAE0D"</a:t>
            </a:r>
            <a:r>
              <a:rPr lang="en-US" sz="1600" b="0" dirty="0">
                <a:effectLst/>
              </a:rPr>
              <a:t>, "type": "</a:t>
            </a:r>
            <a:r>
              <a:rPr lang="en-US" sz="1600" b="0" dirty="0" err="1">
                <a:effectLst/>
              </a:rPr>
              <a:t>FileObject</a:t>
            </a:r>
            <a:r>
              <a:rPr lang="en-US" sz="1600" b="0" dirty="0">
                <a:effectLst/>
              </a:rPr>
              <a:t>", "</a:t>
            </a:r>
            <a:r>
              <a:rPr lang="en-US" sz="1600" b="0" dirty="0" err="1">
                <a:effectLst/>
              </a:rPr>
              <a:t>n_attrbiute</a:t>
            </a:r>
            <a:r>
              <a:rPr lang="en-US" sz="1600" b="0" dirty="0">
                <a:effectLst/>
              </a:rPr>
              <a:t>": {"</a:t>
            </a:r>
            <a:r>
              <a:rPr lang="en-US" sz="1600" b="0" dirty="0" err="1">
                <a:effectLst/>
              </a:rPr>
              <a:t>filepath</a:t>
            </a:r>
            <a:r>
              <a:rPr lang="en-US" sz="1600" b="0" dirty="0">
                <a:effectLst/>
              </a:rPr>
              <a:t>": "\\Device\\HarddiskVolume2\\</a:t>
            </a:r>
            <a:r>
              <a:rPr lang="en-US" sz="1600" b="0" dirty="0" err="1">
                <a:effectLst/>
              </a:rPr>
              <a:t>ProgramData</a:t>
            </a:r>
            <a:r>
              <a:rPr lang="en-US" sz="1600" b="0" dirty="0">
                <a:effectLst/>
              </a:rPr>
              <a:t>\\Microsoft\\Windows Defender\\Network Inspection System\\Support\\</a:t>
            </a:r>
            <a:r>
              <a:rPr lang="en-US" sz="1600" b="0" dirty="0" err="1">
                <a:effectLst/>
              </a:rPr>
              <a:t>NisLog.txt</a:t>
            </a:r>
            <a:r>
              <a:rPr lang="en-US" sz="1600" b="0" dirty="0">
                <a:effectLst/>
              </a:rPr>
              <a:t>"}}, "timestamp": 1523295276588000000, </a:t>
            </a:r>
            <a:r>
              <a:rPr lang="en-US" sz="1600" b="0" dirty="0">
                <a:solidFill>
                  <a:schemeClr val="accent1"/>
                </a:solidFill>
                <a:effectLst/>
              </a:rPr>
              <a:t>"label": "benign"</a:t>
            </a:r>
            <a:r>
              <a:rPr lang="en-US" sz="1600" b="0" dirty="0">
                <a:effectLst/>
              </a:rPr>
              <a:t>}</a:t>
            </a:r>
          </a:p>
          <a:p>
            <a:pPr lvl="1">
              <a:lnSpc>
                <a:spcPct val="110000"/>
              </a:lnSpc>
            </a:pPr>
            <a:endParaRPr lang="en-US" sz="1600" b="0" dirty="0">
              <a:effectLst/>
            </a:endParaRPr>
          </a:p>
          <a:p>
            <a:pPr>
              <a:lnSpc>
                <a:spcPct val="110000"/>
              </a:lnSpc>
            </a:pPr>
            <a:r>
              <a:rPr lang="en-US" sz="2000" dirty="0"/>
              <a:t>Final Format:</a:t>
            </a:r>
          </a:p>
          <a:p>
            <a:pPr lvl="1">
              <a:lnSpc>
                <a:spcPct val="110000"/>
              </a:lnSpc>
            </a:pPr>
            <a:r>
              <a:rPr lang="en-US" sz="1600" dirty="0"/>
              <a:t>Encode the </a:t>
            </a:r>
            <a:r>
              <a:rPr lang="en-US" sz="1600" dirty="0">
                <a:solidFill>
                  <a:schemeClr val="accent1"/>
                </a:solidFill>
              </a:rPr>
              <a:t>subj </a:t>
            </a:r>
            <a:r>
              <a:rPr lang="en-US" sz="1600" dirty="0" err="1">
                <a:solidFill>
                  <a:schemeClr val="accent1"/>
                </a:solidFill>
              </a:rPr>
              <a:t>uuid</a:t>
            </a:r>
            <a:r>
              <a:rPr lang="en-US" sz="1600" dirty="0">
                <a:solidFill>
                  <a:schemeClr val="accent1"/>
                </a:solidFill>
              </a:rPr>
              <a:t>, relation, obj </a:t>
            </a:r>
            <a:r>
              <a:rPr lang="en-US" sz="1600" dirty="0" err="1">
                <a:solidFill>
                  <a:schemeClr val="accent1"/>
                </a:solidFill>
              </a:rPr>
              <a:t>uuid</a:t>
            </a:r>
            <a:r>
              <a:rPr lang="en-US" sz="1600" dirty="0"/>
              <a:t> and combine them with the </a:t>
            </a:r>
            <a:r>
              <a:rPr lang="en-US" sz="1600" dirty="0">
                <a:solidFill>
                  <a:schemeClr val="accent1"/>
                </a:solidFill>
              </a:rPr>
              <a:t>label</a:t>
            </a:r>
          </a:p>
          <a:p>
            <a:pPr lvl="1">
              <a:lnSpc>
                <a:spcPct val="110000"/>
              </a:lnSpc>
            </a:pPr>
            <a:r>
              <a:rPr lang="en-US" sz="1600" dirty="0"/>
              <a:t>Keep the mapping information into 2 mapping file</a:t>
            </a:r>
          </a:p>
          <a:p>
            <a:pPr lvl="1">
              <a:lnSpc>
                <a:spcPct val="110000"/>
              </a:lnSpc>
            </a:pPr>
            <a:r>
              <a:rPr lang="en-US" sz="1600" dirty="0"/>
              <a:t>a is attack; b is benign</a:t>
            </a:r>
          </a:p>
          <a:p>
            <a:pPr lvl="1">
              <a:lnSpc>
                <a:spcPct val="110000"/>
              </a:lnSpc>
            </a:pPr>
            <a:endParaRPr lang="en-US" sz="1600" dirty="0"/>
          </a:p>
          <a:p>
            <a:pPr>
              <a:lnSpc>
                <a:spcPct val="110000"/>
              </a:lnSpc>
            </a:pPr>
            <a:r>
              <a:rPr lang="en-US" sz="2000" b="0" dirty="0">
                <a:effectLst/>
              </a:rPr>
              <a:t>Successfully run th</a:t>
            </a:r>
            <a:r>
              <a:rPr lang="en-US" sz="2000" dirty="0"/>
              <a:t>e code </a:t>
            </a:r>
            <a:r>
              <a:rPr lang="en-US" sz="2000" dirty="0">
                <a:sym typeface="Wingdings" pitchFamily="2" charset="2"/>
              </a:rPr>
              <a:t> preprocessing the data now</a:t>
            </a:r>
            <a:endParaRPr lang="en-TW" dirty="0"/>
          </a:p>
        </p:txBody>
      </p:sp>
      <p:grpSp>
        <p:nvGrpSpPr>
          <p:cNvPr id="8" name="Group 7">
            <a:extLst>
              <a:ext uri="{FF2B5EF4-FFF2-40B4-BE49-F238E27FC236}">
                <a16:creationId xmlns:a16="http://schemas.microsoft.com/office/drawing/2014/main" id="{FEC449A3-066A-4D14-CA93-D7A86019096D}"/>
              </a:ext>
            </a:extLst>
          </p:cNvPr>
          <p:cNvGrpSpPr/>
          <p:nvPr/>
        </p:nvGrpSpPr>
        <p:grpSpPr>
          <a:xfrm>
            <a:off x="8323603" y="3972488"/>
            <a:ext cx="2501647" cy="1188824"/>
            <a:chOff x="5862415" y="4357986"/>
            <a:chExt cx="2501647" cy="1188824"/>
          </a:xfrm>
        </p:grpSpPr>
        <p:pic>
          <p:nvPicPr>
            <p:cNvPr id="7" name="Picture 6">
              <a:extLst>
                <a:ext uri="{FF2B5EF4-FFF2-40B4-BE49-F238E27FC236}">
                  <a16:creationId xmlns:a16="http://schemas.microsoft.com/office/drawing/2014/main" id="{06157197-3844-95AE-AEA2-2BC7B4F830B3}"/>
                </a:ext>
              </a:extLst>
            </p:cNvPr>
            <p:cNvPicPr>
              <a:picLocks noChangeAspect="1"/>
            </p:cNvPicPr>
            <p:nvPr/>
          </p:nvPicPr>
          <p:blipFill>
            <a:blip r:embed="rId3"/>
            <a:stretch>
              <a:fillRect/>
            </a:stretch>
          </p:blipFill>
          <p:spPr>
            <a:xfrm>
              <a:off x="5940761" y="4683210"/>
              <a:ext cx="2133600" cy="863600"/>
            </a:xfrm>
            <a:prstGeom prst="rect">
              <a:avLst/>
            </a:prstGeom>
          </p:spPr>
        </p:pic>
        <p:sp>
          <p:nvSpPr>
            <p:cNvPr id="6" name="TextBox 5">
              <a:extLst>
                <a:ext uri="{FF2B5EF4-FFF2-40B4-BE49-F238E27FC236}">
                  <a16:creationId xmlns:a16="http://schemas.microsoft.com/office/drawing/2014/main" id="{E11666E2-98F6-49FA-B41D-A305A6215C26}"/>
                </a:ext>
              </a:extLst>
            </p:cNvPr>
            <p:cNvSpPr txBox="1"/>
            <p:nvPr/>
          </p:nvSpPr>
          <p:spPr>
            <a:xfrm>
              <a:off x="5862415" y="4357986"/>
              <a:ext cx="2501647" cy="369332"/>
            </a:xfrm>
            <a:prstGeom prst="rect">
              <a:avLst/>
            </a:prstGeom>
            <a:noFill/>
          </p:spPr>
          <p:txBody>
            <a:bodyPr wrap="none" rtlCol="0">
              <a:spAutoFit/>
            </a:bodyPr>
            <a:lstStyle/>
            <a:p>
              <a:r>
                <a:rPr lang="en-US" dirty="0"/>
                <a:t>s</a:t>
              </a:r>
              <a:r>
                <a:rPr lang="en-TW" dirty="0"/>
                <a:t>rc         dest       rel  label</a:t>
              </a:r>
            </a:p>
          </p:txBody>
        </p:sp>
      </p:grpSp>
      <p:cxnSp>
        <p:nvCxnSpPr>
          <p:cNvPr id="10" name="Straight Arrow Connector 9">
            <a:extLst>
              <a:ext uri="{FF2B5EF4-FFF2-40B4-BE49-F238E27FC236}">
                <a16:creationId xmlns:a16="http://schemas.microsoft.com/office/drawing/2014/main" id="{5F95CFD3-75C9-2A25-F888-6AF91356E455}"/>
              </a:ext>
            </a:extLst>
          </p:cNvPr>
          <p:cNvCxnSpPr/>
          <p:nvPr/>
        </p:nvCxnSpPr>
        <p:spPr>
          <a:xfrm>
            <a:off x="8323603" y="3429000"/>
            <a:ext cx="401653" cy="543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273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pPr>
              <a:lnSpc>
                <a:spcPct val="110000"/>
              </a:lnSpc>
            </a:pPr>
            <a:r>
              <a:rPr lang="en-TW" b="1" dirty="0"/>
              <a:t>Future Work</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36</a:t>
            </a:fld>
            <a:endParaRPr lang="en-TW"/>
          </a:p>
        </p:txBody>
      </p:sp>
    </p:spTree>
    <p:extLst>
      <p:ext uri="{BB962C8B-B14F-4D97-AF65-F5344CB8AC3E}">
        <p14:creationId xmlns:p14="http://schemas.microsoft.com/office/powerpoint/2010/main" val="240354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Future Work</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37</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289772"/>
            <a:ext cx="10800644" cy="5568228"/>
          </a:xfrm>
        </p:spPr>
        <p:txBody>
          <a:bodyPr>
            <a:normAutofit lnSpcReduction="10000"/>
          </a:bodyPr>
          <a:lstStyle/>
          <a:p>
            <a:pPr>
              <a:lnSpc>
                <a:spcPct val="110000"/>
              </a:lnSpc>
            </a:pPr>
            <a:r>
              <a:rPr lang="en-TW" sz="2400" dirty="0"/>
              <a:t>Want the prediction like:</a:t>
            </a:r>
          </a:p>
          <a:p>
            <a:pPr lvl="1">
              <a:lnSpc>
                <a:spcPct val="110000"/>
              </a:lnSpc>
            </a:pPr>
            <a:r>
              <a:rPr lang="en-US" sz="2000" dirty="0"/>
              <a:t>N</a:t>
            </a:r>
            <a:r>
              <a:rPr lang="en-TW" sz="2000" dirty="0"/>
              <a:t>ot just predict the triplet</a:t>
            </a:r>
          </a:p>
          <a:p>
            <a:pPr lvl="1">
              <a:lnSpc>
                <a:spcPct val="110000"/>
              </a:lnSpc>
            </a:pPr>
            <a:r>
              <a:rPr lang="en-US" sz="2000" dirty="0"/>
              <a:t>P</a:t>
            </a:r>
            <a:r>
              <a:rPr lang="en-TW" sz="2000" dirty="0"/>
              <a:t>redict a </a:t>
            </a:r>
            <a:r>
              <a:rPr lang="en-TW" sz="2000" b="1" dirty="0"/>
              <a:t>series</a:t>
            </a:r>
            <a:r>
              <a:rPr lang="en-TW" sz="2000" dirty="0"/>
              <a:t> </a:t>
            </a:r>
            <a:r>
              <a:rPr lang="en-TW" sz="2000" b="1" dirty="0"/>
              <a:t>of</a:t>
            </a:r>
            <a:r>
              <a:rPr lang="en-TW" sz="2000" dirty="0"/>
              <a:t> </a:t>
            </a:r>
            <a:r>
              <a:rPr lang="en-TW" sz="2000" b="1" dirty="0"/>
              <a:t>triplets</a:t>
            </a:r>
          </a:p>
          <a:p>
            <a:pPr lvl="2">
              <a:lnSpc>
                <a:spcPct val="110000"/>
              </a:lnSpc>
            </a:pPr>
            <a:r>
              <a:rPr lang="en-US" sz="1600" b="1" dirty="0"/>
              <a:t>G</a:t>
            </a:r>
            <a:r>
              <a:rPr lang="en-TW" sz="1600" b="1" dirty="0"/>
              <a:t>raph</a:t>
            </a:r>
            <a:r>
              <a:rPr lang="en-TW" sz="1600" dirty="0"/>
              <a:t> </a:t>
            </a:r>
            <a:r>
              <a:rPr lang="en-TW" sz="1600" b="1" dirty="0"/>
              <a:t>classification</a:t>
            </a:r>
            <a:r>
              <a:rPr lang="en-TW" sz="1600" dirty="0"/>
              <a:t>?</a:t>
            </a:r>
          </a:p>
          <a:p>
            <a:pPr lvl="2">
              <a:lnSpc>
                <a:spcPct val="110000"/>
              </a:lnSpc>
            </a:pPr>
            <a:r>
              <a:rPr lang="en-US" sz="1600" dirty="0"/>
              <a:t>Dataset?</a:t>
            </a:r>
            <a:endParaRPr lang="en-TW" sz="1600" dirty="0"/>
          </a:p>
          <a:p>
            <a:pPr marL="457200" lvl="1" indent="0">
              <a:lnSpc>
                <a:spcPct val="110000"/>
              </a:lnSpc>
              <a:buNone/>
            </a:pPr>
            <a:endParaRPr lang="en-TW" sz="2000" dirty="0"/>
          </a:p>
          <a:p>
            <a:pPr>
              <a:lnSpc>
                <a:spcPct val="110000"/>
              </a:lnSpc>
            </a:pPr>
            <a:r>
              <a:rPr lang="en-US" sz="2400" dirty="0"/>
              <a:t>Read the </a:t>
            </a:r>
            <a:r>
              <a:rPr lang="en-US" sz="2400" b="1" dirty="0"/>
              <a:t>GraphSAGE</a:t>
            </a:r>
            <a:r>
              <a:rPr lang="en-US" sz="2400" dirty="0"/>
              <a:t> </a:t>
            </a:r>
            <a:r>
              <a:rPr lang="en-US" sz="2400" b="1" dirty="0"/>
              <a:t>paper</a:t>
            </a:r>
            <a:r>
              <a:rPr lang="en-US" sz="2400" dirty="0"/>
              <a:t> and compare it to the GCN, GAT</a:t>
            </a:r>
            <a:endParaRPr lang="en-US" sz="2000" dirty="0"/>
          </a:p>
          <a:p>
            <a:pPr>
              <a:lnSpc>
                <a:spcPct val="110000"/>
              </a:lnSpc>
            </a:pPr>
            <a:r>
              <a:rPr lang="en-US" sz="2400" dirty="0"/>
              <a:t>Figure out why the model can detect the </a:t>
            </a:r>
            <a:r>
              <a:rPr lang="en-US" sz="2400" b="1" dirty="0"/>
              <a:t>T1518_c9b </a:t>
            </a:r>
            <a:r>
              <a:rPr lang="en-US" sz="2400" dirty="0"/>
              <a:t>(if available?)</a:t>
            </a:r>
            <a:endParaRPr lang="en-TW" sz="2400" dirty="0"/>
          </a:p>
          <a:p>
            <a:pPr lvl="1">
              <a:lnSpc>
                <a:spcPct val="110000"/>
              </a:lnSpc>
            </a:pPr>
            <a:r>
              <a:rPr lang="en-US" sz="2000" dirty="0"/>
              <a:t>I</a:t>
            </a:r>
            <a:r>
              <a:rPr lang="en-TW" sz="2000" dirty="0"/>
              <a:t>s the label overlap or not overlap at all with other labels</a:t>
            </a:r>
          </a:p>
          <a:p>
            <a:pPr>
              <a:lnSpc>
                <a:spcPct val="110000"/>
              </a:lnSpc>
            </a:pPr>
            <a:r>
              <a:rPr lang="en-TW" sz="2400" dirty="0"/>
              <a:t>Figure out what the model really predict about</a:t>
            </a:r>
          </a:p>
          <a:p>
            <a:pPr lvl="1">
              <a:lnSpc>
                <a:spcPct val="110000"/>
              </a:lnSpc>
            </a:pPr>
            <a:r>
              <a:rPr lang="en-US" sz="2000" dirty="0"/>
              <a:t>Observe the real data in the original form (</a:t>
            </a:r>
            <a:r>
              <a:rPr lang="en-US" sz="2000" dirty="0">
                <a:sym typeface="Wingdings" pitchFamily="2" charset="2"/>
              </a:rPr>
              <a:t>before embedding)  overlapping?</a:t>
            </a:r>
          </a:p>
          <a:p>
            <a:pPr lvl="1">
              <a:lnSpc>
                <a:spcPct val="110000"/>
              </a:lnSpc>
            </a:pPr>
            <a:endParaRPr lang="en-US" sz="2000" dirty="0">
              <a:sym typeface="Wingdings" pitchFamily="2" charset="2"/>
            </a:endParaRPr>
          </a:p>
          <a:p>
            <a:pPr>
              <a:lnSpc>
                <a:spcPct val="110000"/>
              </a:lnSpc>
            </a:pPr>
            <a:r>
              <a:rPr lang="en-US" sz="2400" dirty="0"/>
              <a:t>Use the Trans Family to get the embedding of the </a:t>
            </a:r>
            <a:r>
              <a:rPr lang="en-US" sz="2400" b="1" dirty="0"/>
              <a:t>DARPA</a:t>
            </a:r>
            <a:r>
              <a:rPr lang="en-US" sz="2400" dirty="0"/>
              <a:t> dataset’s nodes and edges</a:t>
            </a:r>
          </a:p>
          <a:p>
            <a:pPr>
              <a:lnSpc>
                <a:spcPct val="110000"/>
              </a:lnSpc>
            </a:pPr>
            <a:endParaRPr lang="en-US" sz="2400" dirty="0">
              <a:sym typeface="Wingdings" pitchFamily="2" charset="2"/>
            </a:endParaRPr>
          </a:p>
          <a:p>
            <a:pPr lvl="1">
              <a:lnSpc>
                <a:spcPct val="110000"/>
              </a:lnSpc>
            </a:pPr>
            <a:endParaRPr lang="en-US" sz="2000" dirty="0"/>
          </a:p>
          <a:p>
            <a:pPr>
              <a:lnSpc>
                <a:spcPct val="110000"/>
              </a:lnSpc>
            </a:pPr>
            <a:endParaRPr lang="en-TW" sz="2400" dirty="0"/>
          </a:p>
          <a:p>
            <a:pPr>
              <a:lnSpc>
                <a:spcPct val="110000"/>
              </a:lnSpc>
            </a:pPr>
            <a:endParaRPr lang="en-US" sz="2400" dirty="0"/>
          </a:p>
          <a:p>
            <a:pPr>
              <a:lnSpc>
                <a:spcPct val="110000"/>
              </a:lnSpc>
            </a:pPr>
            <a:endParaRPr lang="en-US" sz="2400" dirty="0"/>
          </a:p>
          <a:p>
            <a:pPr>
              <a:lnSpc>
                <a:spcPct val="110000"/>
              </a:lnSpc>
            </a:pPr>
            <a:endParaRPr lang="en-US" sz="2400" dirty="0"/>
          </a:p>
        </p:txBody>
      </p:sp>
      <p:sp>
        <p:nvSpPr>
          <p:cNvPr id="31" name="TextBox 30">
            <a:extLst>
              <a:ext uri="{FF2B5EF4-FFF2-40B4-BE49-F238E27FC236}">
                <a16:creationId xmlns:a16="http://schemas.microsoft.com/office/drawing/2014/main" id="{3063FACA-C678-7E50-CEEA-5B7299FF1AD4}"/>
              </a:ext>
            </a:extLst>
          </p:cNvPr>
          <p:cNvSpPr txBox="1"/>
          <p:nvPr/>
        </p:nvSpPr>
        <p:spPr>
          <a:xfrm>
            <a:off x="8661041" y="1584199"/>
            <a:ext cx="3270447" cy="923330"/>
          </a:xfrm>
          <a:prstGeom prst="rect">
            <a:avLst/>
          </a:prstGeom>
          <a:noFill/>
        </p:spPr>
        <p:txBody>
          <a:bodyPr wrap="none" rtlCol="0">
            <a:spAutoFit/>
          </a:bodyPr>
          <a:lstStyle/>
          <a:p>
            <a:r>
              <a:rPr lang="en-US" dirty="0"/>
              <a:t>B</a:t>
            </a:r>
            <a:r>
              <a:rPr lang="en-TW" dirty="0"/>
              <a:t>enign </a:t>
            </a:r>
            <a:r>
              <a:rPr lang="en-TW" dirty="0">
                <a:sym typeface="Wingdings" pitchFamily="2" charset="2"/>
              </a:rPr>
              <a:t> for these 2 triplets</a:t>
            </a:r>
          </a:p>
          <a:p>
            <a:endParaRPr lang="en-TW" dirty="0">
              <a:sym typeface="Wingdings" pitchFamily="2" charset="2"/>
            </a:endParaRPr>
          </a:p>
          <a:p>
            <a:r>
              <a:rPr lang="en-TW" dirty="0">
                <a:sym typeface="Wingdings" pitchFamily="2" charset="2"/>
              </a:rPr>
              <a:t>Malicious  for the whole graph</a:t>
            </a:r>
            <a:endParaRPr lang="en-TW" dirty="0"/>
          </a:p>
        </p:txBody>
      </p:sp>
      <p:grpSp>
        <p:nvGrpSpPr>
          <p:cNvPr id="10" name="Group 9">
            <a:extLst>
              <a:ext uri="{FF2B5EF4-FFF2-40B4-BE49-F238E27FC236}">
                <a16:creationId xmlns:a16="http://schemas.microsoft.com/office/drawing/2014/main" id="{BFBFDE4B-5851-A96A-AEA0-8305BA3300D9}"/>
              </a:ext>
            </a:extLst>
          </p:cNvPr>
          <p:cNvGrpSpPr/>
          <p:nvPr/>
        </p:nvGrpSpPr>
        <p:grpSpPr>
          <a:xfrm>
            <a:off x="4716706" y="764109"/>
            <a:ext cx="3754198" cy="2172019"/>
            <a:chOff x="4671955" y="1391578"/>
            <a:chExt cx="3283917" cy="1808605"/>
          </a:xfrm>
        </p:grpSpPr>
        <p:sp>
          <p:nvSpPr>
            <p:cNvPr id="30" name="Oval 29">
              <a:extLst>
                <a:ext uri="{FF2B5EF4-FFF2-40B4-BE49-F238E27FC236}">
                  <a16:creationId xmlns:a16="http://schemas.microsoft.com/office/drawing/2014/main" id="{4D91650A-C8D0-04A6-6A10-AEB805141F9C}"/>
                </a:ext>
              </a:extLst>
            </p:cNvPr>
            <p:cNvSpPr/>
            <p:nvPr/>
          </p:nvSpPr>
          <p:spPr>
            <a:xfrm rot="1807351">
              <a:off x="4747921" y="1391578"/>
              <a:ext cx="3207951" cy="1474772"/>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grpSp>
          <p:nvGrpSpPr>
            <p:cNvPr id="44" name="Group 43">
              <a:extLst>
                <a:ext uri="{FF2B5EF4-FFF2-40B4-BE49-F238E27FC236}">
                  <a16:creationId xmlns:a16="http://schemas.microsoft.com/office/drawing/2014/main" id="{081DC4FF-4836-B397-D1AD-42E00EA6D449}"/>
                </a:ext>
              </a:extLst>
            </p:cNvPr>
            <p:cNvGrpSpPr/>
            <p:nvPr/>
          </p:nvGrpSpPr>
          <p:grpSpPr>
            <a:xfrm>
              <a:off x="4671955" y="1452242"/>
              <a:ext cx="2561928" cy="1747941"/>
              <a:chOff x="4637787" y="1443249"/>
              <a:chExt cx="2561928" cy="1747941"/>
            </a:xfrm>
          </p:grpSpPr>
          <p:grpSp>
            <p:nvGrpSpPr>
              <p:cNvPr id="28" name="Group 27">
                <a:extLst>
                  <a:ext uri="{FF2B5EF4-FFF2-40B4-BE49-F238E27FC236}">
                    <a16:creationId xmlns:a16="http://schemas.microsoft.com/office/drawing/2014/main" id="{D859F7CB-2CC5-02E8-169E-4CB1AFF9A2B3}"/>
                  </a:ext>
                </a:extLst>
              </p:cNvPr>
              <p:cNvGrpSpPr/>
              <p:nvPr/>
            </p:nvGrpSpPr>
            <p:grpSpPr>
              <a:xfrm>
                <a:off x="4637787" y="1443249"/>
                <a:ext cx="2561928" cy="1747941"/>
                <a:chOff x="4355776" y="1366434"/>
                <a:chExt cx="2615561" cy="1833749"/>
              </a:xfrm>
            </p:grpSpPr>
            <p:grpSp>
              <p:nvGrpSpPr>
                <p:cNvPr id="23" name="Group 22">
                  <a:extLst>
                    <a:ext uri="{FF2B5EF4-FFF2-40B4-BE49-F238E27FC236}">
                      <a16:creationId xmlns:a16="http://schemas.microsoft.com/office/drawing/2014/main" id="{2D47F074-572A-7B15-91FD-A39578300270}"/>
                    </a:ext>
                  </a:extLst>
                </p:cNvPr>
                <p:cNvGrpSpPr/>
                <p:nvPr/>
              </p:nvGrpSpPr>
              <p:grpSpPr>
                <a:xfrm>
                  <a:off x="4556194" y="1366434"/>
                  <a:ext cx="2269185" cy="1833749"/>
                  <a:chOff x="4960556" y="1595251"/>
                  <a:chExt cx="2269185" cy="1833749"/>
                </a:xfrm>
              </p:grpSpPr>
              <p:cxnSp>
                <p:nvCxnSpPr>
                  <p:cNvPr id="16" name="Straight Arrow Connector 15">
                    <a:extLst>
                      <a:ext uri="{FF2B5EF4-FFF2-40B4-BE49-F238E27FC236}">
                        <a16:creationId xmlns:a16="http://schemas.microsoft.com/office/drawing/2014/main" id="{01630AA5-F69D-3458-1781-77712966EBF5}"/>
                      </a:ext>
                    </a:extLst>
                  </p:cNvPr>
                  <p:cNvCxnSpPr>
                    <a:cxnSpLocks/>
                    <a:endCxn id="8" idx="6"/>
                  </p:cNvCxnSpPr>
                  <p:nvPr/>
                </p:nvCxnSpPr>
                <p:spPr>
                  <a:xfrm flipH="1">
                    <a:off x="5642069" y="3095292"/>
                    <a:ext cx="882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A4654A11-C335-DB64-E2E2-8103842F11C2}"/>
                      </a:ext>
                    </a:extLst>
                  </p:cNvPr>
                  <p:cNvGrpSpPr/>
                  <p:nvPr/>
                </p:nvGrpSpPr>
                <p:grpSpPr>
                  <a:xfrm>
                    <a:off x="4960556" y="1595251"/>
                    <a:ext cx="2269185" cy="1833749"/>
                    <a:chOff x="4644362" y="5311668"/>
                    <a:chExt cx="1861816" cy="1409807"/>
                  </a:xfrm>
                </p:grpSpPr>
                <p:sp>
                  <p:nvSpPr>
                    <p:cNvPr id="6" name="Oval 5">
                      <a:extLst>
                        <a:ext uri="{FF2B5EF4-FFF2-40B4-BE49-F238E27FC236}">
                          <a16:creationId xmlns:a16="http://schemas.microsoft.com/office/drawing/2014/main" id="{2FAF2AFE-E75D-F19D-A6E3-A44184F2E15F}"/>
                        </a:ext>
                      </a:extLst>
                    </p:cNvPr>
                    <p:cNvSpPr/>
                    <p:nvPr/>
                  </p:nvSpPr>
                  <p:spPr>
                    <a:xfrm>
                      <a:off x="4644362" y="5311669"/>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7" name="Oval 6">
                      <a:extLst>
                        <a:ext uri="{FF2B5EF4-FFF2-40B4-BE49-F238E27FC236}">
                          <a16:creationId xmlns:a16="http://schemas.microsoft.com/office/drawing/2014/main" id="{E60B05C9-12A8-7F67-F68A-7C25360CDF08}"/>
                        </a:ext>
                      </a:extLst>
                    </p:cNvPr>
                    <p:cNvSpPr/>
                    <p:nvPr/>
                  </p:nvSpPr>
                  <p:spPr>
                    <a:xfrm>
                      <a:off x="5947012" y="531166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8" name="Oval 7">
                      <a:extLst>
                        <a:ext uri="{FF2B5EF4-FFF2-40B4-BE49-F238E27FC236}">
                          <a16:creationId xmlns:a16="http://schemas.microsoft.com/office/drawing/2014/main" id="{DC09BA02-E500-D6CE-FB94-87BCB13CBA2C}"/>
                        </a:ext>
                      </a:extLst>
                    </p:cNvPr>
                    <p:cNvSpPr/>
                    <p:nvPr/>
                  </p:nvSpPr>
                  <p:spPr>
                    <a:xfrm>
                      <a:off x="4644362" y="620835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9" name="Oval 8">
                      <a:extLst>
                        <a:ext uri="{FF2B5EF4-FFF2-40B4-BE49-F238E27FC236}">
                          <a16:creationId xmlns:a16="http://schemas.microsoft.com/office/drawing/2014/main" id="{326F8AAE-6D6C-5D17-C86E-20EAFF571421}"/>
                        </a:ext>
                      </a:extLst>
                    </p:cNvPr>
                    <p:cNvSpPr/>
                    <p:nvPr/>
                  </p:nvSpPr>
                  <p:spPr>
                    <a:xfrm>
                      <a:off x="5947012" y="6208357"/>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1" name="Straight Arrow Connector 10">
                      <a:extLst>
                        <a:ext uri="{FF2B5EF4-FFF2-40B4-BE49-F238E27FC236}">
                          <a16:creationId xmlns:a16="http://schemas.microsoft.com/office/drawing/2014/main" id="{6025D6C7-AEF7-B8D4-01CC-873FAB7C7231}"/>
                        </a:ext>
                      </a:extLst>
                    </p:cNvPr>
                    <p:cNvCxnSpPr>
                      <a:cxnSpLocks/>
                      <a:endCxn id="7" idx="2"/>
                    </p:cNvCxnSpPr>
                    <p:nvPr/>
                  </p:nvCxnSpPr>
                  <p:spPr>
                    <a:xfrm>
                      <a:off x="5203528" y="5568226"/>
                      <a:ext cx="7434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AFF1AAC-DB5E-AE9E-5B78-AEB8890933C6}"/>
                        </a:ext>
                      </a:extLst>
                    </p:cNvPr>
                    <p:cNvCxnSpPr>
                      <a:cxnSpLocks/>
                      <a:stCxn id="7" idx="4"/>
                      <a:endCxn id="9" idx="0"/>
                    </p:cNvCxnSpPr>
                    <p:nvPr/>
                  </p:nvCxnSpPr>
                  <p:spPr>
                    <a:xfrm>
                      <a:off x="6226595" y="5824785"/>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7653113-21BD-E5C4-1161-7D7EDDD7D922}"/>
                        </a:ext>
                      </a:extLst>
                    </p:cNvPr>
                    <p:cNvCxnSpPr>
                      <a:cxnSpLocks/>
                      <a:stCxn id="6" idx="4"/>
                      <a:endCxn id="8" idx="0"/>
                    </p:cNvCxnSpPr>
                    <p:nvPr/>
                  </p:nvCxnSpPr>
                  <p:spPr>
                    <a:xfrm>
                      <a:off x="4923945" y="5824786"/>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4" name="TextBox 23">
                  <a:extLst>
                    <a:ext uri="{FF2B5EF4-FFF2-40B4-BE49-F238E27FC236}">
                      <a16:creationId xmlns:a16="http://schemas.microsoft.com/office/drawing/2014/main" id="{F1204BB5-FF2C-16DE-5790-DA94FA1B5D44}"/>
                    </a:ext>
                  </a:extLst>
                </p:cNvPr>
                <p:cNvSpPr txBox="1"/>
                <p:nvPr/>
              </p:nvSpPr>
              <p:spPr>
                <a:xfrm>
                  <a:off x="5243417" y="1366434"/>
                  <a:ext cx="827471" cy="369332"/>
                </a:xfrm>
                <a:prstGeom prst="rect">
                  <a:avLst/>
                </a:prstGeom>
                <a:noFill/>
              </p:spPr>
              <p:txBody>
                <a:bodyPr wrap="none" rtlCol="0">
                  <a:spAutoFit/>
                </a:bodyPr>
                <a:lstStyle/>
                <a:p>
                  <a:r>
                    <a:rPr lang="en-TW" dirty="0">
                      <a:solidFill>
                        <a:srgbClr val="0070C0"/>
                      </a:solidFill>
                    </a:rPr>
                    <a:t>benign</a:t>
                  </a:r>
                </a:p>
              </p:txBody>
            </p:sp>
            <p:sp>
              <p:nvSpPr>
                <p:cNvPr id="25" name="TextBox 24">
                  <a:extLst>
                    <a:ext uri="{FF2B5EF4-FFF2-40B4-BE49-F238E27FC236}">
                      <a16:creationId xmlns:a16="http://schemas.microsoft.com/office/drawing/2014/main" id="{5FB7FD88-9AF4-EE99-A180-8DE623C5E6CF}"/>
                    </a:ext>
                  </a:extLst>
                </p:cNvPr>
                <p:cNvSpPr txBox="1"/>
                <p:nvPr/>
              </p:nvSpPr>
              <p:spPr>
                <a:xfrm>
                  <a:off x="6143866" y="2061546"/>
                  <a:ext cx="827471" cy="369332"/>
                </a:xfrm>
                <a:prstGeom prst="rect">
                  <a:avLst/>
                </a:prstGeom>
                <a:noFill/>
              </p:spPr>
              <p:txBody>
                <a:bodyPr wrap="none" rtlCol="0">
                  <a:spAutoFit/>
                </a:bodyPr>
                <a:lstStyle/>
                <a:p>
                  <a:r>
                    <a:rPr lang="en-TW" dirty="0">
                      <a:solidFill>
                        <a:srgbClr val="0070C0"/>
                      </a:solidFill>
                    </a:rPr>
                    <a:t>benign</a:t>
                  </a:r>
                </a:p>
              </p:txBody>
            </p:sp>
            <p:sp>
              <p:nvSpPr>
                <p:cNvPr id="26" name="TextBox 25">
                  <a:extLst>
                    <a:ext uri="{FF2B5EF4-FFF2-40B4-BE49-F238E27FC236}">
                      <a16:creationId xmlns:a16="http://schemas.microsoft.com/office/drawing/2014/main" id="{4CCA28B2-AF85-5C0F-343A-2347EE789C0C}"/>
                    </a:ext>
                  </a:extLst>
                </p:cNvPr>
                <p:cNvSpPr txBox="1"/>
                <p:nvPr/>
              </p:nvSpPr>
              <p:spPr>
                <a:xfrm>
                  <a:off x="5231834" y="2799144"/>
                  <a:ext cx="1082348" cy="369332"/>
                </a:xfrm>
                <a:prstGeom prst="rect">
                  <a:avLst/>
                </a:prstGeom>
                <a:noFill/>
              </p:spPr>
              <p:txBody>
                <a:bodyPr wrap="none" rtlCol="0">
                  <a:spAutoFit/>
                </a:bodyPr>
                <a:lstStyle/>
                <a:p>
                  <a:r>
                    <a:rPr lang="en-TW" dirty="0">
                      <a:solidFill>
                        <a:srgbClr val="FF0000"/>
                      </a:solidFill>
                    </a:rPr>
                    <a:t>Malicious</a:t>
                  </a:r>
                </a:p>
              </p:txBody>
            </p:sp>
            <p:sp>
              <p:nvSpPr>
                <p:cNvPr id="27" name="TextBox 26">
                  <a:extLst>
                    <a:ext uri="{FF2B5EF4-FFF2-40B4-BE49-F238E27FC236}">
                      <a16:creationId xmlns:a16="http://schemas.microsoft.com/office/drawing/2014/main" id="{276025E3-7AA8-DF2B-668B-D7D9F3805E60}"/>
                    </a:ext>
                  </a:extLst>
                </p:cNvPr>
                <p:cNvSpPr txBox="1"/>
                <p:nvPr/>
              </p:nvSpPr>
              <p:spPr>
                <a:xfrm>
                  <a:off x="4355776" y="2080325"/>
                  <a:ext cx="1082348" cy="369332"/>
                </a:xfrm>
                <a:prstGeom prst="rect">
                  <a:avLst/>
                </a:prstGeom>
                <a:noFill/>
              </p:spPr>
              <p:txBody>
                <a:bodyPr wrap="none" rtlCol="0">
                  <a:spAutoFit/>
                </a:bodyPr>
                <a:lstStyle/>
                <a:p>
                  <a:r>
                    <a:rPr lang="en-TW" dirty="0">
                      <a:solidFill>
                        <a:srgbClr val="FF0000"/>
                      </a:solidFill>
                    </a:rPr>
                    <a:t>Malicious</a:t>
                  </a:r>
                </a:p>
              </p:txBody>
            </p:sp>
          </p:grpSp>
          <p:sp>
            <p:nvSpPr>
              <p:cNvPr id="38" name="TextBox 37">
                <a:extLst>
                  <a:ext uri="{FF2B5EF4-FFF2-40B4-BE49-F238E27FC236}">
                    <a16:creationId xmlns:a16="http://schemas.microsoft.com/office/drawing/2014/main" id="{007AD258-E723-80B6-8122-8137E7E344C3}"/>
                  </a:ext>
                </a:extLst>
              </p:cNvPr>
              <p:cNvSpPr txBox="1"/>
              <p:nvPr/>
            </p:nvSpPr>
            <p:spPr>
              <a:xfrm>
                <a:off x="5020107" y="1588874"/>
                <a:ext cx="317716" cy="369332"/>
              </a:xfrm>
              <a:prstGeom prst="rect">
                <a:avLst/>
              </a:prstGeom>
              <a:noFill/>
            </p:spPr>
            <p:txBody>
              <a:bodyPr wrap="none" rtlCol="0">
                <a:spAutoFit/>
              </a:bodyPr>
              <a:lstStyle/>
              <a:p>
                <a:r>
                  <a:rPr lang="en-TW" dirty="0">
                    <a:solidFill>
                      <a:schemeClr val="bg1"/>
                    </a:solidFill>
                  </a:rPr>
                  <a:t>A</a:t>
                </a:r>
              </a:p>
            </p:txBody>
          </p:sp>
          <p:sp>
            <p:nvSpPr>
              <p:cNvPr id="39" name="TextBox 38">
                <a:extLst>
                  <a:ext uri="{FF2B5EF4-FFF2-40B4-BE49-F238E27FC236}">
                    <a16:creationId xmlns:a16="http://schemas.microsoft.com/office/drawing/2014/main" id="{7EB657BF-9D8B-9F32-18C7-2F0064EF9842}"/>
                  </a:ext>
                </a:extLst>
              </p:cNvPr>
              <p:cNvSpPr txBox="1"/>
              <p:nvPr/>
            </p:nvSpPr>
            <p:spPr>
              <a:xfrm>
                <a:off x="6580420" y="1566928"/>
                <a:ext cx="317716" cy="369332"/>
              </a:xfrm>
              <a:prstGeom prst="rect">
                <a:avLst/>
              </a:prstGeom>
              <a:noFill/>
            </p:spPr>
            <p:txBody>
              <a:bodyPr wrap="none" rtlCol="0">
                <a:spAutoFit/>
              </a:bodyPr>
              <a:lstStyle/>
              <a:p>
                <a:r>
                  <a:rPr lang="en-TW" dirty="0">
                    <a:solidFill>
                      <a:schemeClr val="bg1"/>
                    </a:solidFill>
                  </a:rPr>
                  <a:t>B</a:t>
                </a:r>
              </a:p>
            </p:txBody>
          </p:sp>
          <p:sp>
            <p:nvSpPr>
              <p:cNvPr id="40" name="TextBox 39">
                <a:extLst>
                  <a:ext uri="{FF2B5EF4-FFF2-40B4-BE49-F238E27FC236}">
                    <a16:creationId xmlns:a16="http://schemas.microsoft.com/office/drawing/2014/main" id="{765A2292-BC30-9013-A3F5-D8AFE9BDB275}"/>
                  </a:ext>
                </a:extLst>
              </p:cNvPr>
              <p:cNvSpPr txBox="1"/>
              <p:nvPr/>
            </p:nvSpPr>
            <p:spPr>
              <a:xfrm>
                <a:off x="6566552" y="2698178"/>
                <a:ext cx="317716" cy="369332"/>
              </a:xfrm>
              <a:prstGeom prst="rect">
                <a:avLst/>
              </a:prstGeom>
              <a:noFill/>
            </p:spPr>
            <p:txBody>
              <a:bodyPr wrap="square" rtlCol="0">
                <a:spAutoFit/>
              </a:bodyPr>
              <a:lstStyle/>
              <a:p>
                <a:r>
                  <a:rPr lang="en-TW" dirty="0">
                    <a:solidFill>
                      <a:schemeClr val="bg1"/>
                    </a:solidFill>
                  </a:rPr>
                  <a:t>C</a:t>
                </a:r>
              </a:p>
            </p:txBody>
          </p:sp>
          <p:sp>
            <p:nvSpPr>
              <p:cNvPr id="43" name="TextBox 42">
                <a:extLst>
                  <a:ext uri="{FF2B5EF4-FFF2-40B4-BE49-F238E27FC236}">
                    <a16:creationId xmlns:a16="http://schemas.microsoft.com/office/drawing/2014/main" id="{E6512B75-5210-D281-801F-2300C408120A}"/>
                  </a:ext>
                </a:extLst>
              </p:cNvPr>
              <p:cNvSpPr txBox="1"/>
              <p:nvPr/>
            </p:nvSpPr>
            <p:spPr>
              <a:xfrm>
                <a:off x="5010978" y="2688430"/>
                <a:ext cx="327334" cy="369332"/>
              </a:xfrm>
              <a:prstGeom prst="rect">
                <a:avLst/>
              </a:prstGeom>
              <a:noFill/>
            </p:spPr>
            <p:txBody>
              <a:bodyPr wrap="none" rtlCol="0">
                <a:spAutoFit/>
              </a:bodyPr>
              <a:lstStyle/>
              <a:p>
                <a:r>
                  <a:rPr lang="en-TW" dirty="0">
                    <a:solidFill>
                      <a:schemeClr val="bg1"/>
                    </a:solidFill>
                  </a:rPr>
                  <a:t>D</a:t>
                </a:r>
              </a:p>
            </p:txBody>
          </p:sp>
        </p:grpSp>
      </p:grpSp>
    </p:spTree>
    <p:extLst>
      <p:ext uri="{BB962C8B-B14F-4D97-AF65-F5344CB8AC3E}">
        <p14:creationId xmlns:p14="http://schemas.microsoft.com/office/powerpoint/2010/main" val="1413988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Future Work</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38</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592215" y="1520554"/>
            <a:ext cx="10800644" cy="5568228"/>
          </a:xfrm>
        </p:spPr>
        <p:txBody>
          <a:bodyPr>
            <a:normAutofit/>
          </a:bodyPr>
          <a:lstStyle/>
          <a:p>
            <a:pPr marL="514350" indent="-514350">
              <a:buFont typeface="+mj-lt"/>
              <a:buAutoNum type="arabicPeriod"/>
            </a:pPr>
            <a:r>
              <a:rPr lang="en-TW" dirty="0"/>
              <a:t>跑完MLP, RNN, GNN</a:t>
            </a:r>
            <a:r>
              <a:rPr lang="en-US" dirty="0"/>
              <a:t> </a:t>
            </a:r>
            <a:r>
              <a:rPr lang="en-US" altLang="zh-TW" dirty="0">
                <a:sym typeface="Wingdings" pitchFamily="2" charset="2"/>
              </a:rPr>
              <a:t> </a:t>
            </a:r>
            <a:r>
              <a:rPr lang="en-TW" dirty="0"/>
              <a:t>知道euni的code怎麼跑</a:t>
            </a:r>
          </a:p>
          <a:p>
            <a:pPr marL="514350" indent="-514350">
              <a:buFont typeface="+mj-lt"/>
              <a:buAutoNum type="arabicPeriod"/>
            </a:pPr>
            <a:endParaRPr lang="en-TW" dirty="0"/>
          </a:p>
          <a:p>
            <a:pPr marL="514350" indent="-514350">
              <a:buFont typeface="+mj-lt"/>
              <a:buAutoNum type="arabicPeriod"/>
            </a:pPr>
            <a:r>
              <a:rPr lang="en-TW" dirty="0"/>
              <a:t>realtion </a:t>
            </a:r>
            <a:r>
              <a:rPr lang="en-TW" dirty="0">
                <a:sym typeface="Wingdings" pitchFamily="2" charset="2"/>
              </a:rPr>
              <a:t></a:t>
            </a:r>
            <a:r>
              <a:rPr lang="en-TW" dirty="0"/>
              <a:t> one hot or other method</a:t>
            </a:r>
          </a:p>
          <a:p>
            <a:pPr marL="514350" indent="-514350">
              <a:buFont typeface="+mj-lt"/>
              <a:buAutoNum type="arabicPeriod"/>
            </a:pPr>
            <a:r>
              <a:rPr lang="en-TW" dirty="0"/>
              <a:t>concat </a:t>
            </a:r>
            <a:r>
              <a:rPr lang="en-TW" dirty="0">
                <a:sym typeface="Wingdings" pitchFamily="2" charset="2"/>
              </a:rPr>
              <a:t></a:t>
            </a:r>
            <a:r>
              <a:rPr lang="en-TW" dirty="0"/>
              <a:t> embedding 的長度(768 -&gt; 50...)</a:t>
            </a:r>
          </a:p>
          <a:p>
            <a:pPr marL="514350" indent="-514350">
              <a:buFont typeface="+mj-lt"/>
              <a:buAutoNum type="arabicPeriod"/>
            </a:pPr>
            <a:r>
              <a:rPr lang="en-TW" dirty="0"/>
              <a:t>edge feature </a:t>
            </a:r>
            <a:r>
              <a:rPr lang="en-TW" dirty="0">
                <a:sym typeface="Wingdings" pitchFamily="2" charset="2"/>
              </a:rPr>
              <a:t></a:t>
            </a:r>
            <a:r>
              <a:rPr lang="en-TW" dirty="0"/>
              <a:t> 一定要加上去</a:t>
            </a:r>
          </a:p>
          <a:p>
            <a:pPr marL="514350" indent="-514350">
              <a:buFont typeface="+mj-lt"/>
              <a:buAutoNum type="arabicPeriod"/>
            </a:pPr>
            <a:endParaRPr lang="en-TW" dirty="0"/>
          </a:p>
          <a:p>
            <a:pPr marL="514350" indent="-514350">
              <a:buFont typeface="+mj-lt"/>
              <a:buAutoNum type="arabicPeriod"/>
            </a:pPr>
            <a:r>
              <a:rPr lang="en-TW" dirty="0"/>
              <a:t>euni的embedding如何搞的 </a:t>
            </a:r>
            <a:r>
              <a:rPr lang="en-TW" dirty="0">
                <a:sym typeface="Wingdings" pitchFamily="2" charset="2"/>
              </a:rPr>
              <a:t></a:t>
            </a:r>
            <a:r>
              <a:rPr lang="en-TW" dirty="0"/>
              <a:t> 要看type </a:t>
            </a:r>
            <a:r>
              <a:rPr lang="en-TW" dirty="0">
                <a:sym typeface="Wingdings" pitchFamily="2" charset="2"/>
              </a:rPr>
              <a:t></a:t>
            </a:r>
            <a:r>
              <a:rPr lang="en-TW" dirty="0"/>
              <a:t> secureBERT</a:t>
            </a:r>
          </a:p>
          <a:p>
            <a:pPr marL="514350" indent="-514350">
              <a:buFont typeface="+mj-lt"/>
              <a:buAutoNum type="arabicPeriod"/>
            </a:pPr>
            <a:endParaRPr lang="en-TW" dirty="0"/>
          </a:p>
          <a:p>
            <a:pPr marL="514350" indent="-514350">
              <a:buFont typeface="+mj-lt"/>
              <a:buAutoNum type="arabicPeriod"/>
            </a:pPr>
            <a:r>
              <a:rPr lang="en-TW" dirty="0"/>
              <a:t>新的</a:t>
            </a:r>
            <a:r>
              <a:rPr lang="zh-TW" altLang="en-US" dirty="0"/>
              <a:t> </a:t>
            </a:r>
            <a:r>
              <a:rPr lang="en-TW" dirty="0"/>
              <a:t>dataset</a:t>
            </a:r>
            <a:r>
              <a:rPr lang="zh-TW" altLang="en-US" dirty="0"/>
              <a:t> </a:t>
            </a:r>
            <a:r>
              <a:rPr lang="en-TW" dirty="0"/>
              <a:t>如何跑起來 (2 weeks later)</a:t>
            </a:r>
          </a:p>
          <a:p>
            <a:pPr marL="514350" indent="-514350">
              <a:buFont typeface="+mj-lt"/>
              <a:buAutoNum type="arabicPeriod"/>
            </a:pPr>
            <a:endParaRPr lang="en-TW" dirty="0"/>
          </a:p>
          <a:p>
            <a:pPr marL="914400" indent="-914400">
              <a:lnSpc>
                <a:spcPct val="110000"/>
              </a:lnSpc>
              <a:buFont typeface="+mj-lt"/>
              <a:buAutoNum type="arabicPeriod"/>
            </a:pPr>
            <a:endParaRPr lang="en-US" sz="5400" dirty="0"/>
          </a:p>
        </p:txBody>
      </p:sp>
    </p:spTree>
    <p:extLst>
      <p:ext uri="{BB962C8B-B14F-4D97-AF65-F5344CB8AC3E}">
        <p14:creationId xmlns:p14="http://schemas.microsoft.com/office/powerpoint/2010/main" val="2688154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39</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Thanks!!</a:t>
            </a:r>
          </a:p>
        </p:txBody>
      </p:sp>
    </p:spTree>
    <p:extLst>
      <p:ext uri="{BB962C8B-B14F-4D97-AF65-F5344CB8AC3E}">
        <p14:creationId xmlns:p14="http://schemas.microsoft.com/office/powerpoint/2010/main" val="2872018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492021" y="108065"/>
            <a:ext cx="10515600" cy="1325563"/>
          </a:xfrm>
        </p:spPr>
        <p:txBody>
          <a:bodyPr/>
          <a:lstStyle/>
          <a:p>
            <a:r>
              <a:rPr lang="en-TW" b="1" dirty="0"/>
              <a:t>Issue</a:t>
            </a:r>
          </a:p>
        </p:txBody>
      </p:sp>
      <p:pic>
        <p:nvPicPr>
          <p:cNvPr id="6" name="Content Placeholder 5">
            <a:extLst>
              <a:ext uri="{FF2B5EF4-FFF2-40B4-BE49-F238E27FC236}">
                <a16:creationId xmlns:a16="http://schemas.microsoft.com/office/drawing/2014/main" id="{AA504005-554E-B4BA-67E4-B4C59B616BF8}"/>
              </a:ext>
            </a:extLst>
          </p:cNvPr>
          <p:cNvPicPr>
            <a:picLocks noGrp="1" noChangeAspect="1"/>
          </p:cNvPicPr>
          <p:nvPr>
            <p:ph idx="1"/>
          </p:nvPr>
        </p:nvPicPr>
        <p:blipFill>
          <a:blip r:embed="rId3"/>
          <a:stretch>
            <a:fillRect/>
          </a:stretch>
        </p:blipFill>
        <p:spPr>
          <a:xfrm>
            <a:off x="641308" y="1599133"/>
            <a:ext cx="10909383" cy="1325563"/>
          </a:xfrm>
        </p:spPr>
      </p:pic>
      <p:sp>
        <p:nvSpPr>
          <p:cNvPr id="4" name="Slide Number Placeholder 3">
            <a:extLst>
              <a:ext uri="{FF2B5EF4-FFF2-40B4-BE49-F238E27FC236}">
                <a16:creationId xmlns:a16="http://schemas.microsoft.com/office/drawing/2014/main" id="{BADFCDC4-2B6D-0898-DA05-192201896320}"/>
              </a:ext>
            </a:extLst>
          </p:cNvPr>
          <p:cNvSpPr>
            <a:spLocks noGrp="1"/>
          </p:cNvSpPr>
          <p:nvPr>
            <p:ph type="sldNum" sz="quarter" idx="12"/>
          </p:nvPr>
        </p:nvSpPr>
        <p:spPr/>
        <p:txBody>
          <a:bodyPr/>
          <a:lstStyle/>
          <a:p>
            <a:fld id="{DB156E10-B3DB-CB42-894C-E44038C8B0C4}" type="slidenum">
              <a:rPr lang="en-TW" smtClean="0"/>
              <a:t>4</a:t>
            </a:fld>
            <a:endParaRPr lang="en-TW" dirty="0"/>
          </a:p>
        </p:txBody>
      </p:sp>
      <p:pic>
        <p:nvPicPr>
          <p:cNvPr id="8" name="Picture 7">
            <a:extLst>
              <a:ext uri="{FF2B5EF4-FFF2-40B4-BE49-F238E27FC236}">
                <a16:creationId xmlns:a16="http://schemas.microsoft.com/office/drawing/2014/main" id="{0AD59107-2905-A116-5D6C-0A8C06390609}"/>
              </a:ext>
            </a:extLst>
          </p:cNvPr>
          <p:cNvPicPr>
            <a:picLocks noChangeAspect="1"/>
          </p:cNvPicPr>
          <p:nvPr/>
        </p:nvPicPr>
        <p:blipFill>
          <a:blip r:embed="rId4"/>
          <a:stretch>
            <a:fillRect/>
          </a:stretch>
        </p:blipFill>
        <p:spPr>
          <a:xfrm>
            <a:off x="708149" y="3798332"/>
            <a:ext cx="6591300" cy="2070100"/>
          </a:xfrm>
          <a:prstGeom prst="rect">
            <a:avLst/>
          </a:prstGeom>
        </p:spPr>
      </p:pic>
      <p:grpSp>
        <p:nvGrpSpPr>
          <p:cNvPr id="9" name="Group 8">
            <a:extLst>
              <a:ext uri="{FF2B5EF4-FFF2-40B4-BE49-F238E27FC236}">
                <a16:creationId xmlns:a16="http://schemas.microsoft.com/office/drawing/2014/main" id="{73BFFFC6-604D-D683-21E7-1D38EBB7C032}"/>
              </a:ext>
            </a:extLst>
          </p:cNvPr>
          <p:cNvGrpSpPr/>
          <p:nvPr/>
        </p:nvGrpSpPr>
        <p:grpSpPr>
          <a:xfrm>
            <a:off x="8077006" y="3994596"/>
            <a:ext cx="2515043" cy="1747941"/>
            <a:chOff x="4637787" y="1443249"/>
            <a:chExt cx="2515043" cy="1747941"/>
          </a:xfrm>
        </p:grpSpPr>
        <p:grpSp>
          <p:nvGrpSpPr>
            <p:cNvPr id="10" name="Group 9">
              <a:extLst>
                <a:ext uri="{FF2B5EF4-FFF2-40B4-BE49-F238E27FC236}">
                  <a16:creationId xmlns:a16="http://schemas.microsoft.com/office/drawing/2014/main" id="{FB3A5BA8-0861-08CB-7FE7-40F52F6F396A}"/>
                </a:ext>
              </a:extLst>
            </p:cNvPr>
            <p:cNvGrpSpPr/>
            <p:nvPr/>
          </p:nvGrpSpPr>
          <p:grpSpPr>
            <a:xfrm>
              <a:off x="4637787" y="1443249"/>
              <a:ext cx="2515043" cy="1747941"/>
              <a:chOff x="4355776" y="1366434"/>
              <a:chExt cx="2567695" cy="1833749"/>
            </a:xfrm>
          </p:grpSpPr>
          <p:grpSp>
            <p:nvGrpSpPr>
              <p:cNvPr id="15" name="Group 14">
                <a:extLst>
                  <a:ext uri="{FF2B5EF4-FFF2-40B4-BE49-F238E27FC236}">
                    <a16:creationId xmlns:a16="http://schemas.microsoft.com/office/drawing/2014/main" id="{D05F2328-48DD-850C-A500-4560494904F9}"/>
                  </a:ext>
                </a:extLst>
              </p:cNvPr>
              <p:cNvGrpSpPr/>
              <p:nvPr/>
            </p:nvGrpSpPr>
            <p:grpSpPr>
              <a:xfrm>
                <a:off x="4556194" y="1366434"/>
                <a:ext cx="2269185" cy="1833749"/>
                <a:chOff x="4960556" y="1595251"/>
                <a:chExt cx="2269185" cy="1833749"/>
              </a:xfrm>
            </p:grpSpPr>
            <p:cxnSp>
              <p:nvCxnSpPr>
                <p:cNvPr id="20" name="Straight Arrow Connector 19">
                  <a:extLst>
                    <a:ext uri="{FF2B5EF4-FFF2-40B4-BE49-F238E27FC236}">
                      <a16:creationId xmlns:a16="http://schemas.microsoft.com/office/drawing/2014/main" id="{EBA022C2-EAEC-9471-C0A2-540649EBB9C5}"/>
                    </a:ext>
                  </a:extLst>
                </p:cNvPr>
                <p:cNvCxnSpPr>
                  <a:cxnSpLocks/>
                  <a:endCxn id="24" idx="6"/>
                </p:cNvCxnSpPr>
                <p:nvPr/>
              </p:nvCxnSpPr>
              <p:spPr>
                <a:xfrm flipH="1">
                  <a:off x="5642069" y="3095292"/>
                  <a:ext cx="882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97DB6385-5C4A-F55C-DA8A-3B2786893413}"/>
                    </a:ext>
                  </a:extLst>
                </p:cNvPr>
                <p:cNvGrpSpPr/>
                <p:nvPr/>
              </p:nvGrpSpPr>
              <p:grpSpPr>
                <a:xfrm>
                  <a:off x="4960556" y="1595251"/>
                  <a:ext cx="2269185" cy="1833749"/>
                  <a:chOff x="4644362" y="5311668"/>
                  <a:chExt cx="1861816" cy="1409807"/>
                </a:xfrm>
              </p:grpSpPr>
              <p:sp>
                <p:nvSpPr>
                  <p:cNvPr id="22" name="Oval 21">
                    <a:extLst>
                      <a:ext uri="{FF2B5EF4-FFF2-40B4-BE49-F238E27FC236}">
                        <a16:creationId xmlns:a16="http://schemas.microsoft.com/office/drawing/2014/main" id="{D9C928C0-3810-D829-BAC5-82EC9D34EB36}"/>
                      </a:ext>
                    </a:extLst>
                  </p:cNvPr>
                  <p:cNvSpPr/>
                  <p:nvPr/>
                </p:nvSpPr>
                <p:spPr>
                  <a:xfrm>
                    <a:off x="4644362" y="5311669"/>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23" name="Oval 22">
                    <a:extLst>
                      <a:ext uri="{FF2B5EF4-FFF2-40B4-BE49-F238E27FC236}">
                        <a16:creationId xmlns:a16="http://schemas.microsoft.com/office/drawing/2014/main" id="{5D6D8A49-D00B-2BAF-978D-B965EBB7DDE8}"/>
                      </a:ext>
                    </a:extLst>
                  </p:cNvPr>
                  <p:cNvSpPr/>
                  <p:nvPr/>
                </p:nvSpPr>
                <p:spPr>
                  <a:xfrm>
                    <a:off x="5947012" y="531166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24" name="Oval 23">
                    <a:extLst>
                      <a:ext uri="{FF2B5EF4-FFF2-40B4-BE49-F238E27FC236}">
                        <a16:creationId xmlns:a16="http://schemas.microsoft.com/office/drawing/2014/main" id="{D948C1EF-FD51-18D2-452D-D7BDF13FEF9C}"/>
                      </a:ext>
                    </a:extLst>
                  </p:cNvPr>
                  <p:cNvSpPr/>
                  <p:nvPr/>
                </p:nvSpPr>
                <p:spPr>
                  <a:xfrm>
                    <a:off x="4644362" y="620835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25" name="Oval 24">
                    <a:extLst>
                      <a:ext uri="{FF2B5EF4-FFF2-40B4-BE49-F238E27FC236}">
                        <a16:creationId xmlns:a16="http://schemas.microsoft.com/office/drawing/2014/main" id="{372C88B7-CF03-00C6-D6C4-002D2D2E6792}"/>
                      </a:ext>
                    </a:extLst>
                  </p:cNvPr>
                  <p:cNvSpPr/>
                  <p:nvPr/>
                </p:nvSpPr>
                <p:spPr>
                  <a:xfrm>
                    <a:off x="5947012" y="6208357"/>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26" name="Straight Arrow Connector 25">
                    <a:extLst>
                      <a:ext uri="{FF2B5EF4-FFF2-40B4-BE49-F238E27FC236}">
                        <a16:creationId xmlns:a16="http://schemas.microsoft.com/office/drawing/2014/main" id="{5FBA5EC3-D9EC-875E-26F9-16E5B21F92CA}"/>
                      </a:ext>
                    </a:extLst>
                  </p:cNvPr>
                  <p:cNvCxnSpPr>
                    <a:cxnSpLocks/>
                    <a:endCxn id="23" idx="2"/>
                  </p:cNvCxnSpPr>
                  <p:nvPr/>
                </p:nvCxnSpPr>
                <p:spPr>
                  <a:xfrm>
                    <a:off x="5203528" y="5568226"/>
                    <a:ext cx="7434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C32706A-ED07-3191-3481-D13DB17010CF}"/>
                      </a:ext>
                    </a:extLst>
                  </p:cNvPr>
                  <p:cNvCxnSpPr>
                    <a:cxnSpLocks/>
                    <a:stCxn id="23" idx="4"/>
                    <a:endCxn id="25" idx="0"/>
                  </p:cNvCxnSpPr>
                  <p:nvPr/>
                </p:nvCxnSpPr>
                <p:spPr>
                  <a:xfrm>
                    <a:off x="6226595" y="5824785"/>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A3DB56-4324-EB00-1110-E62358A3432B}"/>
                      </a:ext>
                    </a:extLst>
                  </p:cNvPr>
                  <p:cNvCxnSpPr>
                    <a:cxnSpLocks/>
                    <a:stCxn id="22" idx="4"/>
                    <a:endCxn id="24" idx="0"/>
                  </p:cNvCxnSpPr>
                  <p:nvPr/>
                </p:nvCxnSpPr>
                <p:spPr>
                  <a:xfrm>
                    <a:off x="4923945" y="5824786"/>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6" name="TextBox 15">
                <a:extLst>
                  <a:ext uri="{FF2B5EF4-FFF2-40B4-BE49-F238E27FC236}">
                    <a16:creationId xmlns:a16="http://schemas.microsoft.com/office/drawing/2014/main" id="{8DB0FC0E-0F3E-87B8-2CFA-122B9011BE0D}"/>
                  </a:ext>
                </a:extLst>
              </p:cNvPr>
              <p:cNvSpPr txBox="1"/>
              <p:nvPr/>
            </p:nvSpPr>
            <p:spPr>
              <a:xfrm>
                <a:off x="5243417" y="1366434"/>
                <a:ext cx="827471" cy="369332"/>
              </a:xfrm>
              <a:prstGeom prst="rect">
                <a:avLst/>
              </a:prstGeom>
              <a:noFill/>
            </p:spPr>
            <p:txBody>
              <a:bodyPr wrap="none" rtlCol="0">
                <a:spAutoFit/>
              </a:bodyPr>
              <a:lstStyle/>
              <a:p>
                <a:r>
                  <a:rPr lang="en-TW" dirty="0">
                    <a:solidFill>
                      <a:srgbClr val="0070C0"/>
                    </a:solidFill>
                  </a:rPr>
                  <a:t>benign</a:t>
                </a:r>
              </a:p>
            </p:txBody>
          </p:sp>
          <p:sp>
            <p:nvSpPr>
              <p:cNvPr id="17" name="TextBox 16">
                <a:extLst>
                  <a:ext uri="{FF2B5EF4-FFF2-40B4-BE49-F238E27FC236}">
                    <a16:creationId xmlns:a16="http://schemas.microsoft.com/office/drawing/2014/main" id="{1F11895A-EB11-DE2A-F12D-668F3D89B8C8}"/>
                  </a:ext>
                </a:extLst>
              </p:cNvPr>
              <p:cNvSpPr txBox="1"/>
              <p:nvPr/>
            </p:nvSpPr>
            <p:spPr>
              <a:xfrm>
                <a:off x="6096000" y="2076377"/>
                <a:ext cx="827471" cy="369332"/>
              </a:xfrm>
              <a:prstGeom prst="rect">
                <a:avLst/>
              </a:prstGeom>
              <a:noFill/>
            </p:spPr>
            <p:txBody>
              <a:bodyPr wrap="none" rtlCol="0">
                <a:spAutoFit/>
              </a:bodyPr>
              <a:lstStyle/>
              <a:p>
                <a:r>
                  <a:rPr lang="en-TW" dirty="0">
                    <a:solidFill>
                      <a:srgbClr val="0070C0"/>
                    </a:solidFill>
                  </a:rPr>
                  <a:t>benign</a:t>
                </a:r>
              </a:p>
            </p:txBody>
          </p:sp>
          <p:sp>
            <p:nvSpPr>
              <p:cNvPr id="18" name="TextBox 17">
                <a:extLst>
                  <a:ext uri="{FF2B5EF4-FFF2-40B4-BE49-F238E27FC236}">
                    <a16:creationId xmlns:a16="http://schemas.microsoft.com/office/drawing/2014/main" id="{B50E6D00-72C3-DD5A-86AB-81EAACC6732D}"/>
                  </a:ext>
                </a:extLst>
              </p:cNvPr>
              <p:cNvSpPr txBox="1"/>
              <p:nvPr/>
            </p:nvSpPr>
            <p:spPr>
              <a:xfrm>
                <a:off x="5149613" y="2808351"/>
                <a:ext cx="1082348" cy="369332"/>
              </a:xfrm>
              <a:prstGeom prst="rect">
                <a:avLst/>
              </a:prstGeom>
              <a:noFill/>
            </p:spPr>
            <p:txBody>
              <a:bodyPr wrap="none" rtlCol="0">
                <a:spAutoFit/>
              </a:bodyPr>
              <a:lstStyle/>
              <a:p>
                <a:r>
                  <a:rPr lang="en-TW" dirty="0">
                    <a:solidFill>
                      <a:srgbClr val="FF0000"/>
                    </a:solidFill>
                  </a:rPr>
                  <a:t>Malicious</a:t>
                </a:r>
              </a:p>
            </p:txBody>
          </p:sp>
          <p:sp>
            <p:nvSpPr>
              <p:cNvPr id="19" name="TextBox 18">
                <a:extLst>
                  <a:ext uri="{FF2B5EF4-FFF2-40B4-BE49-F238E27FC236}">
                    <a16:creationId xmlns:a16="http://schemas.microsoft.com/office/drawing/2014/main" id="{6D41D833-96C8-DFAF-0F0A-D8E8E581716D}"/>
                  </a:ext>
                </a:extLst>
              </p:cNvPr>
              <p:cNvSpPr txBox="1"/>
              <p:nvPr/>
            </p:nvSpPr>
            <p:spPr>
              <a:xfrm>
                <a:off x="4355776" y="2080325"/>
                <a:ext cx="1082348" cy="369332"/>
              </a:xfrm>
              <a:prstGeom prst="rect">
                <a:avLst/>
              </a:prstGeom>
              <a:noFill/>
            </p:spPr>
            <p:txBody>
              <a:bodyPr wrap="none" rtlCol="0">
                <a:spAutoFit/>
              </a:bodyPr>
              <a:lstStyle/>
              <a:p>
                <a:r>
                  <a:rPr lang="en-TW" dirty="0">
                    <a:solidFill>
                      <a:srgbClr val="FF0000"/>
                    </a:solidFill>
                  </a:rPr>
                  <a:t>Malicious</a:t>
                </a:r>
              </a:p>
            </p:txBody>
          </p:sp>
        </p:grpSp>
        <p:sp>
          <p:nvSpPr>
            <p:cNvPr id="11" name="TextBox 10">
              <a:extLst>
                <a:ext uri="{FF2B5EF4-FFF2-40B4-BE49-F238E27FC236}">
                  <a16:creationId xmlns:a16="http://schemas.microsoft.com/office/drawing/2014/main" id="{17BA5828-20FC-0A12-FB43-59D67ADE178D}"/>
                </a:ext>
              </a:extLst>
            </p:cNvPr>
            <p:cNvSpPr txBox="1"/>
            <p:nvPr/>
          </p:nvSpPr>
          <p:spPr>
            <a:xfrm>
              <a:off x="5020107" y="1588874"/>
              <a:ext cx="317716" cy="369332"/>
            </a:xfrm>
            <a:prstGeom prst="rect">
              <a:avLst/>
            </a:prstGeom>
            <a:noFill/>
          </p:spPr>
          <p:txBody>
            <a:bodyPr wrap="none" rtlCol="0">
              <a:spAutoFit/>
            </a:bodyPr>
            <a:lstStyle/>
            <a:p>
              <a:r>
                <a:rPr lang="en-TW" dirty="0">
                  <a:solidFill>
                    <a:schemeClr val="bg1"/>
                  </a:solidFill>
                </a:rPr>
                <a:t>A</a:t>
              </a:r>
            </a:p>
          </p:txBody>
        </p:sp>
        <p:sp>
          <p:nvSpPr>
            <p:cNvPr id="12" name="TextBox 11">
              <a:extLst>
                <a:ext uri="{FF2B5EF4-FFF2-40B4-BE49-F238E27FC236}">
                  <a16:creationId xmlns:a16="http://schemas.microsoft.com/office/drawing/2014/main" id="{340E7D4D-7DDC-C6E2-40E3-DCE05484D12F}"/>
                </a:ext>
              </a:extLst>
            </p:cNvPr>
            <p:cNvSpPr txBox="1"/>
            <p:nvPr/>
          </p:nvSpPr>
          <p:spPr>
            <a:xfrm>
              <a:off x="6580420" y="1566928"/>
              <a:ext cx="317716" cy="369332"/>
            </a:xfrm>
            <a:prstGeom prst="rect">
              <a:avLst/>
            </a:prstGeom>
            <a:noFill/>
          </p:spPr>
          <p:txBody>
            <a:bodyPr wrap="none" rtlCol="0">
              <a:spAutoFit/>
            </a:bodyPr>
            <a:lstStyle/>
            <a:p>
              <a:r>
                <a:rPr lang="en-TW" dirty="0">
                  <a:solidFill>
                    <a:schemeClr val="bg1"/>
                  </a:solidFill>
                </a:rPr>
                <a:t>B</a:t>
              </a:r>
            </a:p>
          </p:txBody>
        </p:sp>
        <p:sp>
          <p:nvSpPr>
            <p:cNvPr id="13" name="TextBox 12">
              <a:extLst>
                <a:ext uri="{FF2B5EF4-FFF2-40B4-BE49-F238E27FC236}">
                  <a16:creationId xmlns:a16="http://schemas.microsoft.com/office/drawing/2014/main" id="{E79DABBF-CC6E-5E20-DAC1-6ABFEED9328F}"/>
                </a:ext>
              </a:extLst>
            </p:cNvPr>
            <p:cNvSpPr txBox="1"/>
            <p:nvPr/>
          </p:nvSpPr>
          <p:spPr>
            <a:xfrm>
              <a:off x="6566552" y="2698178"/>
              <a:ext cx="317716" cy="369332"/>
            </a:xfrm>
            <a:prstGeom prst="rect">
              <a:avLst/>
            </a:prstGeom>
            <a:noFill/>
          </p:spPr>
          <p:txBody>
            <a:bodyPr wrap="square" rtlCol="0">
              <a:spAutoFit/>
            </a:bodyPr>
            <a:lstStyle/>
            <a:p>
              <a:r>
                <a:rPr lang="en-TW" dirty="0">
                  <a:solidFill>
                    <a:schemeClr val="bg1"/>
                  </a:solidFill>
                </a:rPr>
                <a:t>C</a:t>
              </a:r>
            </a:p>
          </p:txBody>
        </p:sp>
        <p:sp>
          <p:nvSpPr>
            <p:cNvPr id="14" name="TextBox 13">
              <a:extLst>
                <a:ext uri="{FF2B5EF4-FFF2-40B4-BE49-F238E27FC236}">
                  <a16:creationId xmlns:a16="http://schemas.microsoft.com/office/drawing/2014/main" id="{8CB89B1F-DCA2-4B20-24BF-42384E9AC1E8}"/>
                </a:ext>
              </a:extLst>
            </p:cNvPr>
            <p:cNvSpPr txBox="1"/>
            <p:nvPr/>
          </p:nvSpPr>
          <p:spPr>
            <a:xfrm>
              <a:off x="5010978" y="2688430"/>
              <a:ext cx="327334" cy="369332"/>
            </a:xfrm>
            <a:prstGeom prst="rect">
              <a:avLst/>
            </a:prstGeom>
            <a:noFill/>
          </p:spPr>
          <p:txBody>
            <a:bodyPr wrap="none" rtlCol="0">
              <a:spAutoFit/>
            </a:bodyPr>
            <a:lstStyle/>
            <a:p>
              <a:r>
                <a:rPr lang="en-TW" dirty="0">
                  <a:solidFill>
                    <a:schemeClr val="bg1"/>
                  </a:solidFill>
                </a:rPr>
                <a:t>D</a:t>
              </a:r>
            </a:p>
          </p:txBody>
        </p:sp>
      </p:grpSp>
      <p:sp>
        <p:nvSpPr>
          <p:cNvPr id="29" name="TextBox 28">
            <a:extLst>
              <a:ext uri="{FF2B5EF4-FFF2-40B4-BE49-F238E27FC236}">
                <a16:creationId xmlns:a16="http://schemas.microsoft.com/office/drawing/2014/main" id="{D2BFC40D-A4B8-6AB3-09A1-86005F1FDC54}"/>
              </a:ext>
            </a:extLst>
          </p:cNvPr>
          <p:cNvSpPr txBox="1"/>
          <p:nvPr/>
        </p:nvSpPr>
        <p:spPr>
          <a:xfrm>
            <a:off x="641308" y="1282043"/>
            <a:ext cx="1338828" cy="369332"/>
          </a:xfrm>
          <a:prstGeom prst="rect">
            <a:avLst/>
          </a:prstGeom>
          <a:noFill/>
        </p:spPr>
        <p:txBody>
          <a:bodyPr wrap="none" rtlCol="0">
            <a:spAutoFit/>
          </a:bodyPr>
          <a:lstStyle/>
          <a:p>
            <a:r>
              <a:rPr lang="en-TW" dirty="0"/>
              <a:t>英仁學長：</a:t>
            </a:r>
          </a:p>
        </p:txBody>
      </p:sp>
      <p:sp>
        <p:nvSpPr>
          <p:cNvPr id="30" name="TextBox 29">
            <a:extLst>
              <a:ext uri="{FF2B5EF4-FFF2-40B4-BE49-F238E27FC236}">
                <a16:creationId xmlns:a16="http://schemas.microsoft.com/office/drawing/2014/main" id="{81DBE188-FCD4-EB7A-8945-DF8CF41DF6B3}"/>
              </a:ext>
            </a:extLst>
          </p:cNvPr>
          <p:cNvSpPr txBox="1"/>
          <p:nvPr/>
        </p:nvSpPr>
        <p:spPr>
          <a:xfrm>
            <a:off x="641308" y="3429000"/>
            <a:ext cx="1107996" cy="369332"/>
          </a:xfrm>
          <a:prstGeom prst="rect">
            <a:avLst/>
          </a:prstGeom>
          <a:noFill/>
        </p:spPr>
        <p:txBody>
          <a:bodyPr wrap="none" rtlCol="0">
            <a:spAutoFit/>
          </a:bodyPr>
          <a:lstStyle/>
          <a:p>
            <a:r>
              <a:rPr lang="en-TW" dirty="0"/>
              <a:t>黃老師：</a:t>
            </a:r>
          </a:p>
        </p:txBody>
      </p:sp>
      <p:sp>
        <p:nvSpPr>
          <p:cNvPr id="31" name="Oval 30">
            <a:extLst>
              <a:ext uri="{FF2B5EF4-FFF2-40B4-BE49-F238E27FC236}">
                <a16:creationId xmlns:a16="http://schemas.microsoft.com/office/drawing/2014/main" id="{879EBA63-52D7-76E6-828E-8584EB3F85EB}"/>
              </a:ext>
            </a:extLst>
          </p:cNvPr>
          <p:cNvSpPr/>
          <p:nvPr/>
        </p:nvSpPr>
        <p:spPr>
          <a:xfrm>
            <a:off x="8077006" y="1811951"/>
            <a:ext cx="3352841" cy="453147"/>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TW" dirty="0">
              <a:solidFill>
                <a:srgbClr val="FF0000"/>
              </a:solidFill>
            </a:endParaRPr>
          </a:p>
        </p:txBody>
      </p:sp>
      <p:cxnSp>
        <p:nvCxnSpPr>
          <p:cNvPr id="33" name="Straight Arrow Connector 32">
            <a:extLst>
              <a:ext uri="{FF2B5EF4-FFF2-40B4-BE49-F238E27FC236}">
                <a16:creationId xmlns:a16="http://schemas.microsoft.com/office/drawing/2014/main" id="{5DEBE589-D3BB-3B53-2A36-D4A71DDAF379}"/>
              </a:ext>
            </a:extLst>
          </p:cNvPr>
          <p:cNvCxnSpPr>
            <a:cxnSpLocks/>
          </p:cNvCxnSpPr>
          <p:nvPr/>
        </p:nvCxnSpPr>
        <p:spPr>
          <a:xfrm>
            <a:off x="4560117" y="2919235"/>
            <a:ext cx="0" cy="809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A694CE2E-F2FA-642E-61A2-76CA29B3A696}"/>
              </a:ext>
            </a:extLst>
          </p:cNvPr>
          <p:cNvSpPr/>
          <p:nvPr/>
        </p:nvSpPr>
        <p:spPr>
          <a:xfrm>
            <a:off x="783577" y="4942575"/>
            <a:ext cx="5738314" cy="306950"/>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TW" dirty="0">
              <a:solidFill>
                <a:srgbClr val="FF0000"/>
              </a:solidFill>
            </a:endParaRPr>
          </a:p>
        </p:txBody>
      </p:sp>
      <p:sp>
        <p:nvSpPr>
          <p:cNvPr id="36" name="TextBox 35">
            <a:extLst>
              <a:ext uri="{FF2B5EF4-FFF2-40B4-BE49-F238E27FC236}">
                <a16:creationId xmlns:a16="http://schemas.microsoft.com/office/drawing/2014/main" id="{A1820ABF-24A9-ECF4-D82D-B82687BF5ABE}"/>
              </a:ext>
            </a:extLst>
          </p:cNvPr>
          <p:cNvSpPr txBox="1"/>
          <p:nvPr/>
        </p:nvSpPr>
        <p:spPr>
          <a:xfrm>
            <a:off x="4142408" y="4601931"/>
            <a:ext cx="2599238" cy="369332"/>
          </a:xfrm>
          <a:prstGeom prst="rect">
            <a:avLst/>
          </a:prstGeom>
          <a:noFill/>
        </p:spPr>
        <p:txBody>
          <a:bodyPr wrap="none" rtlCol="0">
            <a:spAutoFit/>
          </a:bodyPr>
          <a:lstStyle/>
          <a:p>
            <a:r>
              <a:rPr lang="en-US" dirty="0">
                <a:solidFill>
                  <a:srgbClr val="FF0000"/>
                </a:solidFill>
              </a:rPr>
              <a:t>Change apply edge at p9?</a:t>
            </a:r>
            <a:endParaRPr lang="en-TW" dirty="0">
              <a:solidFill>
                <a:srgbClr val="FF0000"/>
              </a:solidFill>
            </a:endParaRPr>
          </a:p>
        </p:txBody>
      </p:sp>
      <p:cxnSp>
        <p:nvCxnSpPr>
          <p:cNvPr id="43" name="Curved Connector 42">
            <a:extLst>
              <a:ext uri="{FF2B5EF4-FFF2-40B4-BE49-F238E27FC236}">
                <a16:creationId xmlns:a16="http://schemas.microsoft.com/office/drawing/2014/main" id="{0ACB75B6-8C94-1BB6-A0C4-881E36945FE7}"/>
              </a:ext>
            </a:extLst>
          </p:cNvPr>
          <p:cNvCxnSpPr>
            <a:stCxn id="8" idx="2"/>
          </p:cNvCxnSpPr>
          <p:nvPr/>
        </p:nvCxnSpPr>
        <p:spPr>
          <a:xfrm rot="16200000" flipH="1">
            <a:off x="4124631" y="5747600"/>
            <a:ext cx="314654" cy="556318"/>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4DA7BAD-8C4B-9462-EE28-C7A4D8566F3C}"/>
              </a:ext>
            </a:extLst>
          </p:cNvPr>
          <p:cNvSpPr txBox="1"/>
          <p:nvPr/>
        </p:nvSpPr>
        <p:spPr>
          <a:xfrm>
            <a:off x="4630164" y="5992730"/>
            <a:ext cx="3287054" cy="369332"/>
          </a:xfrm>
          <a:prstGeom prst="rect">
            <a:avLst/>
          </a:prstGeom>
          <a:noFill/>
        </p:spPr>
        <p:txBody>
          <a:bodyPr wrap="none" rtlCol="0">
            <a:spAutoFit/>
          </a:bodyPr>
          <a:lstStyle/>
          <a:p>
            <a:r>
              <a:rPr lang="en-US" dirty="0">
                <a:solidFill>
                  <a:srgbClr val="FF0000"/>
                </a:solidFill>
              </a:rPr>
              <a:t>Still predict the triplet doesn’t it?</a:t>
            </a:r>
            <a:endParaRPr lang="en-TW" dirty="0">
              <a:solidFill>
                <a:srgbClr val="FF0000"/>
              </a:solidFill>
            </a:endParaRPr>
          </a:p>
        </p:txBody>
      </p:sp>
    </p:spTree>
    <p:extLst>
      <p:ext uri="{BB962C8B-B14F-4D97-AF65-F5344CB8AC3E}">
        <p14:creationId xmlns:p14="http://schemas.microsoft.com/office/powerpoint/2010/main" val="2918944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40</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Appendix</a:t>
            </a:r>
          </a:p>
        </p:txBody>
      </p:sp>
    </p:spTree>
    <p:extLst>
      <p:ext uri="{BB962C8B-B14F-4D97-AF65-F5344CB8AC3E}">
        <p14:creationId xmlns:p14="http://schemas.microsoft.com/office/powerpoint/2010/main" val="85464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Future Work</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41</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584061"/>
            <a:ext cx="10800644" cy="4832880"/>
          </a:xfrm>
        </p:spPr>
        <p:txBody>
          <a:bodyPr>
            <a:normAutofit/>
          </a:bodyPr>
          <a:lstStyle/>
          <a:p>
            <a:pPr>
              <a:lnSpc>
                <a:spcPct val="110000"/>
              </a:lnSpc>
            </a:pPr>
            <a:r>
              <a:rPr lang="en-US" dirty="0"/>
              <a:t>Run the training of the DAPRA dataset</a:t>
            </a:r>
          </a:p>
          <a:p>
            <a:pPr>
              <a:lnSpc>
                <a:spcPct val="110000"/>
              </a:lnSpc>
            </a:pPr>
            <a:r>
              <a:rPr lang="en-US" dirty="0"/>
              <a:t>Read the GraphSAGE paper and present it</a:t>
            </a:r>
          </a:p>
          <a:p>
            <a:pPr>
              <a:lnSpc>
                <a:spcPct val="110000"/>
              </a:lnSpc>
            </a:pPr>
            <a:endParaRPr lang="en-US" dirty="0"/>
          </a:p>
          <a:p>
            <a:pPr>
              <a:lnSpc>
                <a:spcPct val="110000"/>
              </a:lnSpc>
            </a:pPr>
            <a:r>
              <a:rPr lang="en-US" dirty="0"/>
              <a:t>Figure out why the model can detect the </a:t>
            </a:r>
            <a:r>
              <a:rPr lang="en-US" b="1" dirty="0"/>
              <a:t>T1518_c9b </a:t>
            </a:r>
            <a:r>
              <a:rPr lang="en-US" dirty="0"/>
              <a:t>(if available?)</a:t>
            </a:r>
            <a:endParaRPr lang="en-TW" dirty="0"/>
          </a:p>
          <a:p>
            <a:pPr lvl="1">
              <a:lnSpc>
                <a:spcPct val="110000"/>
              </a:lnSpc>
            </a:pPr>
            <a:r>
              <a:rPr lang="en-US" dirty="0"/>
              <a:t>I</a:t>
            </a:r>
            <a:r>
              <a:rPr lang="en-TW" dirty="0"/>
              <a:t>s the label overlap or not overlap at all with other labels</a:t>
            </a:r>
          </a:p>
          <a:p>
            <a:pPr>
              <a:lnSpc>
                <a:spcPct val="110000"/>
              </a:lnSpc>
            </a:pPr>
            <a:r>
              <a:rPr lang="en-TW" dirty="0"/>
              <a:t>Figure out what the model really predict about</a:t>
            </a:r>
          </a:p>
          <a:p>
            <a:pPr lvl="1">
              <a:lnSpc>
                <a:spcPct val="110000"/>
              </a:lnSpc>
            </a:pPr>
            <a:r>
              <a:rPr lang="en-US" dirty="0"/>
              <a:t>Observe the real data in the original form (</a:t>
            </a:r>
            <a:r>
              <a:rPr lang="en-US" dirty="0">
                <a:sym typeface="Wingdings" pitchFamily="2" charset="2"/>
              </a:rPr>
              <a:t>before embedding)  overlapping?</a:t>
            </a:r>
          </a:p>
          <a:p>
            <a:pPr lvl="1">
              <a:lnSpc>
                <a:spcPct val="110000"/>
              </a:lnSpc>
            </a:pPr>
            <a:endParaRPr lang="en-US" dirty="0"/>
          </a:p>
        </p:txBody>
      </p:sp>
    </p:spTree>
    <p:extLst>
      <p:ext uri="{BB962C8B-B14F-4D97-AF65-F5344CB8AC3E}">
        <p14:creationId xmlns:p14="http://schemas.microsoft.com/office/powerpoint/2010/main" val="226577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42</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36844" y="1813173"/>
            <a:ext cx="11118311" cy="3323987"/>
          </a:xfrm>
          <a:prstGeom prst="rect">
            <a:avLst/>
          </a:prstGeom>
          <a:noFill/>
        </p:spPr>
        <p:txBody>
          <a:bodyPr wrap="square" rtlCol="0">
            <a:spAutoFit/>
          </a:bodyPr>
          <a:lstStyle/>
          <a:p>
            <a:pPr algn="ctr"/>
            <a:r>
              <a:rPr lang="en-US" sz="3000" b="1" dirty="0"/>
              <a:t>GraphSMOTE: Imbalanced Node Classification on Graphs with Graph Neural Networks</a:t>
            </a:r>
          </a:p>
          <a:p>
            <a:pPr algn="ctr"/>
            <a:endParaRPr lang="en-US" sz="3000" b="1" dirty="0"/>
          </a:p>
          <a:p>
            <a:pPr algn="ctr"/>
            <a:r>
              <a:rPr lang="en-US" sz="2000" i="1" dirty="0"/>
              <a:t>WSDM ’21, March 8–12, 2021, Virtual Event, Israel</a:t>
            </a:r>
          </a:p>
          <a:p>
            <a:pPr algn="ctr"/>
            <a:r>
              <a:rPr lang="en-US" sz="2000" b="1" i="1" dirty="0" err="1"/>
              <a:t>Tianxiang</a:t>
            </a:r>
            <a:r>
              <a:rPr lang="en-US" sz="2000" b="1" i="1" dirty="0"/>
              <a:t> Zhao, Xiang Zhang, </a:t>
            </a:r>
            <a:r>
              <a:rPr lang="en-US" sz="2000" b="1" i="1" dirty="0" err="1"/>
              <a:t>Suhang</a:t>
            </a:r>
            <a:r>
              <a:rPr lang="en-US" sz="2000" b="1" i="1" dirty="0"/>
              <a:t> Wang</a:t>
            </a:r>
          </a:p>
          <a:p>
            <a:pPr algn="ctr"/>
            <a:r>
              <a:rPr lang="en-US" sz="1800" dirty="0">
                <a:effectLst/>
                <a:latin typeface="LinLibertineT"/>
              </a:rPr>
              <a:t>{tkz5084,xzz89,szw494}@</a:t>
            </a:r>
            <a:r>
              <a:rPr lang="en-US" sz="1800" dirty="0" err="1">
                <a:effectLst/>
                <a:latin typeface="LinLibertineT"/>
              </a:rPr>
              <a:t>psu.edu</a:t>
            </a:r>
            <a:br>
              <a:rPr lang="en-US" sz="1800" dirty="0">
                <a:effectLst/>
                <a:latin typeface="LinLibertineT"/>
              </a:rPr>
            </a:br>
            <a:r>
              <a:rPr lang="en-US" sz="1800" dirty="0">
                <a:effectLst/>
                <a:latin typeface="LinLibertineT"/>
              </a:rPr>
              <a:t>College of Information Science and Technology, Penn State University State College, The USA </a:t>
            </a:r>
            <a:endParaRPr lang="en-US" sz="2000" dirty="0">
              <a:effectLst/>
              <a:latin typeface="LinLibertineT"/>
            </a:endParaRPr>
          </a:p>
          <a:p>
            <a:pPr algn="ctr"/>
            <a:endParaRPr lang="en-US" sz="2400" dirty="0"/>
          </a:p>
          <a:p>
            <a:pPr algn="ctr"/>
            <a:r>
              <a:rPr lang="en-US" sz="2000" dirty="0">
                <a:hlinkClick r:id="rId3"/>
              </a:rPr>
              <a:t>https://github.com/TianxiangZhao/GraphSmote</a:t>
            </a:r>
            <a:r>
              <a:rPr lang="en-US" sz="2000" dirty="0"/>
              <a:t> </a:t>
            </a:r>
            <a:endParaRPr lang="en-TW" sz="2000" dirty="0"/>
          </a:p>
        </p:txBody>
      </p:sp>
    </p:spTree>
    <p:extLst>
      <p:ext uri="{BB962C8B-B14F-4D97-AF65-F5344CB8AC3E}">
        <p14:creationId xmlns:p14="http://schemas.microsoft.com/office/powerpoint/2010/main" val="2140791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43</a:t>
            </a:fld>
            <a:endParaRPr lang="en-TW" dirty="0"/>
          </a:p>
        </p:txBody>
      </p:sp>
      <p:sp>
        <p:nvSpPr>
          <p:cNvPr id="3" name="TextBox 2">
            <a:extLst>
              <a:ext uri="{FF2B5EF4-FFF2-40B4-BE49-F238E27FC236}">
                <a16:creationId xmlns:a16="http://schemas.microsoft.com/office/drawing/2014/main" id="{D0F20B32-F160-EF09-F6B3-E796CBC92447}"/>
              </a:ext>
            </a:extLst>
          </p:cNvPr>
          <p:cNvSpPr txBox="1"/>
          <p:nvPr/>
        </p:nvSpPr>
        <p:spPr>
          <a:xfrm>
            <a:off x="557160" y="1414401"/>
            <a:ext cx="1126876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Concept</a:t>
            </a:r>
            <a:r>
              <a:rPr lang="zh-TW" altLang="en-US" sz="2400" dirty="0"/>
              <a:t> </a:t>
            </a:r>
            <a:r>
              <a:rPr lang="en-US" altLang="zh-TW" sz="2400" dirty="0"/>
              <a:t>from the </a:t>
            </a:r>
            <a:r>
              <a:rPr lang="en-US" altLang="zh-TW" sz="2400" dirty="0">
                <a:hlinkClick r:id="rId3"/>
              </a:rPr>
              <a:t>DGL official website</a:t>
            </a:r>
            <a:r>
              <a:rPr lang="en-US" sz="2400" dirty="0"/>
              <a:t>:</a:t>
            </a:r>
          </a:p>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a:t>
            </a:r>
            <a:r>
              <a:rPr lang="en-US" sz="2400" b="1" dirty="0"/>
              <a:t>edge</a:t>
            </a:r>
          </a:p>
          <a:p>
            <a:pPr marL="914400" lvl="1" indent="-457200">
              <a:buFont typeface="+mj-lt"/>
              <a:buAutoNum type="arabicPeriod"/>
            </a:pPr>
            <a:r>
              <a:rPr lang="en-TW" sz="2400" b="1" dirty="0"/>
              <a:t>Concatenate</a:t>
            </a:r>
            <a:r>
              <a:rPr lang="en-TW" sz="2400" dirty="0"/>
              <a:t>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pic>
        <p:nvPicPr>
          <p:cNvPr id="5" name="Picture 4">
            <a:extLst>
              <a:ext uri="{FF2B5EF4-FFF2-40B4-BE49-F238E27FC236}">
                <a16:creationId xmlns:a16="http://schemas.microsoft.com/office/drawing/2014/main" id="{C884ED39-D33D-C011-0729-EE035DC1AF6D}"/>
              </a:ext>
            </a:extLst>
          </p:cNvPr>
          <p:cNvPicPr>
            <a:picLocks noChangeAspect="1"/>
          </p:cNvPicPr>
          <p:nvPr/>
        </p:nvPicPr>
        <p:blipFill>
          <a:blip r:embed="rId4"/>
          <a:stretch>
            <a:fillRect/>
          </a:stretch>
        </p:blipFill>
        <p:spPr>
          <a:xfrm>
            <a:off x="1034171" y="4259408"/>
            <a:ext cx="6577997" cy="2279504"/>
          </a:xfrm>
          <a:prstGeom prst="rect">
            <a:avLst/>
          </a:prstGeom>
        </p:spPr>
      </p:pic>
      <p:pic>
        <p:nvPicPr>
          <p:cNvPr id="6" name="Picture 5">
            <a:extLst>
              <a:ext uri="{FF2B5EF4-FFF2-40B4-BE49-F238E27FC236}">
                <a16:creationId xmlns:a16="http://schemas.microsoft.com/office/drawing/2014/main" id="{77206CA3-A1D1-591E-CC7A-A451B6439BB1}"/>
              </a:ext>
            </a:extLst>
          </p:cNvPr>
          <p:cNvPicPr>
            <a:picLocks noChangeAspect="1"/>
          </p:cNvPicPr>
          <p:nvPr/>
        </p:nvPicPr>
        <p:blipFill>
          <a:blip r:embed="rId5"/>
          <a:stretch>
            <a:fillRect/>
          </a:stretch>
        </p:blipFill>
        <p:spPr>
          <a:xfrm>
            <a:off x="7821660" y="3944531"/>
            <a:ext cx="4004261" cy="2521871"/>
          </a:xfrm>
          <a:prstGeom prst="rect">
            <a:avLst/>
          </a:prstGeom>
        </p:spPr>
      </p:pic>
      <p:sp>
        <p:nvSpPr>
          <p:cNvPr id="7" name="TextBox 6">
            <a:extLst>
              <a:ext uri="{FF2B5EF4-FFF2-40B4-BE49-F238E27FC236}">
                <a16:creationId xmlns:a16="http://schemas.microsoft.com/office/drawing/2014/main" id="{7BF79FD5-C2A0-F929-FB9C-D8FECA6EF2DF}"/>
              </a:ext>
            </a:extLst>
          </p:cNvPr>
          <p:cNvSpPr txBox="1"/>
          <p:nvPr/>
        </p:nvSpPr>
        <p:spPr>
          <a:xfrm>
            <a:off x="942752" y="3907391"/>
            <a:ext cx="2226956" cy="369332"/>
          </a:xfrm>
          <a:prstGeom prst="rect">
            <a:avLst/>
          </a:prstGeom>
          <a:noFill/>
        </p:spPr>
        <p:txBody>
          <a:bodyPr wrap="none" rtlCol="0">
            <a:spAutoFit/>
          </a:bodyPr>
          <a:lstStyle/>
          <a:p>
            <a:r>
              <a:rPr lang="en-TW" dirty="0"/>
              <a:t>For Node Embedding:</a:t>
            </a:r>
          </a:p>
        </p:txBody>
      </p:sp>
      <p:sp>
        <p:nvSpPr>
          <p:cNvPr id="9" name="Rounded Rectangle 8">
            <a:extLst>
              <a:ext uri="{FF2B5EF4-FFF2-40B4-BE49-F238E27FC236}">
                <a16:creationId xmlns:a16="http://schemas.microsoft.com/office/drawing/2014/main" id="{D1735DFB-F50E-0922-960A-959D00B656E1}"/>
              </a:ext>
            </a:extLst>
          </p:cNvPr>
          <p:cNvSpPr/>
          <p:nvPr/>
        </p:nvSpPr>
        <p:spPr>
          <a:xfrm>
            <a:off x="942752" y="2929317"/>
            <a:ext cx="6777050" cy="760651"/>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pic>
        <p:nvPicPr>
          <p:cNvPr id="14" name="Picture 13">
            <a:extLst>
              <a:ext uri="{FF2B5EF4-FFF2-40B4-BE49-F238E27FC236}">
                <a16:creationId xmlns:a16="http://schemas.microsoft.com/office/drawing/2014/main" id="{55C6F78C-BBF9-9683-309E-0BC8BEA3218E}"/>
              </a:ext>
            </a:extLst>
          </p:cNvPr>
          <p:cNvPicPr>
            <a:picLocks noChangeAspect="1"/>
          </p:cNvPicPr>
          <p:nvPr/>
        </p:nvPicPr>
        <p:blipFill>
          <a:blip r:embed="rId6"/>
          <a:stretch>
            <a:fillRect/>
          </a:stretch>
        </p:blipFill>
        <p:spPr>
          <a:xfrm>
            <a:off x="6096000" y="1059511"/>
            <a:ext cx="4208159" cy="666639"/>
          </a:xfrm>
          <a:prstGeom prst="rect">
            <a:avLst/>
          </a:prstGeom>
        </p:spPr>
      </p:pic>
      <p:sp>
        <p:nvSpPr>
          <p:cNvPr id="10" name="Oval 9">
            <a:extLst>
              <a:ext uri="{FF2B5EF4-FFF2-40B4-BE49-F238E27FC236}">
                <a16:creationId xmlns:a16="http://schemas.microsoft.com/office/drawing/2014/main" id="{923AF107-C6D8-0DD4-1A5B-A79A400D9F36}"/>
              </a:ext>
            </a:extLst>
          </p:cNvPr>
          <p:cNvSpPr/>
          <p:nvPr/>
        </p:nvSpPr>
        <p:spPr>
          <a:xfrm>
            <a:off x="7719802" y="4580091"/>
            <a:ext cx="4004261" cy="1060057"/>
          </a:xfrm>
          <a:prstGeom prst="ellipse">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TW" dirty="0"/>
          </a:p>
        </p:txBody>
      </p:sp>
      <p:grpSp>
        <p:nvGrpSpPr>
          <p:cNvPr id="8" name="Group 7">
            <a:extLst>
              <a:ext uri="{FF2B5EF4-FFF2-40B4-BE49-F238E27FC236}">
                <a16:creationId xmlns:a16="http://schemas.microsoft.com/office/drawing/2014/main" id="{60A3D947-8CCE-490F-5317-DB0A71936E6A}"/>
              </a:ext>
            </a:extLst>
          </p:cNvPr>
          <p:cNvGrpSpPr/>
          <p:nvPr/>
        </p:nvGrpSpPr>
        <p:grpSpPr>
          <a:xfrm>
            <a:off x="11191249" y="289242"/>
            <a:ext cx="772863" cy="719162"/>
            <a:chOff x="9695735" y="1348920"/>
            <a:chExt cx="1252852" cy="1066582"/>
          </a:xfrm>
        </p:grpSpPr>
        <p:sp>
          <p:nvSpPr>
            <p:cNvPr id="11" name="Oval 10">
              <a:extLst>
                <a:ext uri="{FF2B5EF4-FFF2-40B4-BE49-F238E27FC236}">
                  <a16:creationId xmlns:a16="http://schemas.microsoft.com/office/drawing/2014/main" id="{86BFAF15-7A74-2FF6-3FE3-623C26DCB787}"/>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12" name="Oval 11">
              <a:extLst>
                <a:ext uri="{FF2B5EF4-FFF2-40B4-BE49-F238E27FC236}">
                  <a16:creationId xmlns:a16="http://schemas.microsoft.com/office/drawing/2014/main" id="{F8BFE8D3-84E4-9C96-B4D6-2501C1B1820A}"/>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3" name="Straight Arrow Connector 12">
              <a:extLst>
                <a:ext uri="{FF2B5EF4-FFF2-40B4-BE49-F238E27FC236}">
                  <a16:creationId xmlns:a16="http://schemas.microsoft.com/office/drawing/2014/main" id="{9047AB18-FD42-88A8-541D-FD5D8BDB106C}"/>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5" name="Oval 14">
              <a:extLst>
                <a:ext uri="{FF2B5EF4-FFF2-40B4-BE49-F238E27FC236}">
                  <a16:creationId xmlns:a16="http://schemas.microsoft.com/office/drawing/2014/main" id="{2700642E-E87D-0771-CD32-66C600BF795D}"/>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6" name="Straight Arrow Connector 15">
              <a:extLst>
                <a:ext uri="{FF2B5EF4-FFF2-40B4-BE49-F238E27FC236}">
                  <a16:creationId xmlns:a16="http://schemas.microsoft.com/office/drawing/2014/main" id="{86551027-008C-0127-C6D5-76ECFCAE1F52}"/>
                </a:ext>
              </a:extLst>
            </p:cNvPr>
            <p:cNvCxnSpPr>
              <a:cxnSpLocks/>
              <a:endCxn id="15"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sp>
        <p:nvSpPr>
          <p:cNvPr id="17" name="Oval 16">
            <a:extLst>
              <a:ext uri="{FF2B5EF4-FFF2-40B4-BE49-F238E27FC236}">
                <a16:creationId xmlns:a16="http://schemas.microsoft.com/office/drawing/2014/main" id="{4DBAA4D6-5A3F-C7A6-0D92-BE969FEBBE58}"/>
              </a:ext>
            </a:extLst>
          </p:cNvPr>
          <p:cNvSpPr/>
          <p:nvPr/>
        </p:nvSpPr>
        <p:spPr>
          <a:xfrm>
            <a:off x="10974978" y="576028"/>
            <a:ext cx="643114" cy="5752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TW"/>
          </a:p>
        </p:txBody>
      </p:sp>
    </p:spTree>
    <p:extLst>
      <p:ext uri="{BB962C8B-B14F-4D97-AF65-F5344CB8AC3E}">
        <p14:creationId xmlns:p14="http://schemas.microsoft.com/office/powerpoint/2010/main" val="2884508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44</a:t>
            </a:fld>
            <a:endParaRPr lang="en-TW" dirty="0"/>
          </a:p>
        </p:txBody>
      </p:sp>
      <p:pic>
        <p:nvPicPr>
          <p:cNvPr id="3" name="Picture 2">
            <a:extLst>
              <a:ext uri="{FF2B5EF4-FFF2-40B4-BE49-F238E27FC236}">
                <a16:creationId xmlns:a16="http://schemas.microsoft.com/office/drawing/2014/main" id="{9FA7CDFC-E113-286D-7492-B48D62D5790C}"/>
              </a:ext>
            </a:extLst>
          </p:cNvPr>
          <p:cNvPicPr>
            <a:picLocks noChangeAspect="1"/>
          </p:cNvPicPr>
          <p:nvPr/>
        </p:nvPicPr>
        <p:blipFill>
          <a:blip r:embed="rId3"/>
          <a:stretch>
            <a:fillRect/>
          </a:stretch>
        </p:blipFill>
        <p:spPr>
          <a:xfrm>
            <a:off x="7640700" y="259422"/>
            <a:ext cx="4118313" cy="1085489"/>
          </a:xfrm>
          <a:prstGeom prst="rect">
            <a:avLst/>
          </a:prstGeom>
        </p:spPr>
      </p:pic>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800100" lvl="1" indent="-342900">
              <a:buFont typeface="Arial" panose="020B0604020202020204" pitchFamily="34" charset="0"/>
              <a:buChar char="•"/>
            </a:pPr>
            <a:r>
              <a:rPr lang="en-US" sz="2400" dirty="0"/>
              <a:t>More prediction on the non-single triplet case is like this:</a:t>
            </a:r>
          </a:p>
          <a:p>
            <a:pPr marL="800100" lvl="1"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E65151C5-6271-45EB-8CFA-E5C035395349}"/>
              </a:ext>
            </a:extLst>
          </p:cNvPr>
          <p:cNvPicPr>
            <a:picLocks noChangeAspect="1"/>
          </p:cNvPicPr>
          <p:nvPr/>
        </p:nvPicPr>
        <p:blipFill>
          <a:blip r:embed="rId4"/>
          <a:stretch>
            <a:fillRect/>
          </a:stretch>
        </p:blipFill>
        <p:spPr>
          <a:xfrm>
            <a:off x="740903" y="2298799"/>
            <a:ext cx="10991932" cy="3899063"/>
          </a:xfrm>
          <a:prstGeom prst="rect">
            <a:avLst/>
          </a:prstGeom>
        </p:spPr>
      </p:pic>
      <p:pic>
        <p:nvPicPr>
          <p:cNvPr id="10" name="Picture 9">
            <a:extLst>
              <a:ext uri="{FF2B5EF4-FFF2-40B4-BE49-F238E27FC236}">
                <a16:creationId xmlns:a16="http://schemas.microsoft.com/office/drawing/2014/main" id="{A17FF2B0-AA72-4351-1DA5-2403B4004DB4}"/>
              </a:ext>
            </a:extLst>
          </p:cNvPr>
          <p:cNvPicPr>
            <a:picLocks noChangeAspect="1"/>
          </p:cNvPicPr>
          <p:nvPr/>
        </p:nvPicPr>
        <p:blipFill>
          <a:blip r:embed="rId5"/>
          <a:stretch>
            <a:fillRect/>
          </a:stretch>
        </p:blipFill>
        <p:spPr>
          <a:xfrm>
            <a:off x="1239900" y="2677692"/>
            <a:ext cx="6400800" cy="774700"/>
          </a:xfrm>
          <a:prstGeom prst="rect">
            <a:avLst/>
          </a:prstGeom>
        </p:spPr>
      </p:pic>
    </p:spTree>
    <p:extLst>
      <p:ext uri="{BB962C8B-B14F-4D97-AF65-F5344CB8AC3E}">
        <p14:creationId xmlns:p14="http://schemas.microsoft.com/office/powerpoint/2010/main" val="134944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45</a:t>
            </a:fld>
            <a:endParaRPr lang="en-TW" dirty="0"/>
          </a:p>
        </p:txBody>
      </p:sp>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342900" indent="-342900">
              <a:buFont typeface="Arial" panose="020B0604020202020204" pitchFamily="34" charset="0"/>
              <a:buChar char="•"/>
            </a:pPr>
            <a:r>
              <a:rPr lang="en-US" sz="2400" dirty="0"/>
              <a:t>The # of the predicted labels</a:t>
            </a:r>
          </a:p>
          <a:p>
            <a:pPr marL="800100" lvl="1"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4B3A8338-FDD8-5518-6FE4-C96D0419FAD5}"/>
              </a:ext>
            </a:extLst>
          </p:cNvPr>
          <p:cNvPicPr>
            <a:picLocks noChangeAspect="1"/>
          </p:cNvPicPr>
          <p:nvPr/>
        </p:nvPicPr>
        <p:blipFill>
          <a:blip r:embed="rId3"/>
          <a:stretch>
            <a:fillRect/>
          </a:stretch>
        </p:blipFill>
        <p:spPr>
          <a:xfrm>
            <a:off x="610739" y="2304869"/>
            <a:ext cx="11392181" cy="4051481"/>
          </a:xfrm>
          <a:prstGeom prst="rect">
            <a:avLst/>
          </a:prstGeom>
        </p:spPr>
      </p:pic>
    </p:spTree>
    <p:extLst>
      <p:ext uri="{BB962C8B-B14F-4D97-AF65-F5344CB8AC3E}">
        <p14:creationId xmlns:p14="http://schemas.microsoft.com/office/powerpoint/2010/main" val="3371890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 on Different Dimension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46</a:t>
            </a:fld>
            <a:endParaRPr lang="en-TW" dirty="0"/>
          </a:p>
        </p:txBody>
      </p:sp>
      <p:pic>
        <p:nvPicPr>
          <p:cNvPr id="5" name="Picture 4">
            <a:extLst>
              <a:ext uri="{FF2B5EF4-FFF2-40B4-BE49-F238E27FC236}">
                <a16:creationId xmlns:a16="http://schemas.microsoft.com/office/drawing/2014/main" id="{82DCE83B-3312-32DA-F01B-3A4513AC9007}"/>
              </a:ext>
            </a:extLst>
          </p:cNvPr>
          <p:cNvPicPr>
            <a:picLocks noChangeAspect="1"/>
          </p:cNvPicPr>
          <p:nvPr/>
        </p:nvPicPr>
        <p:blipFill>
          <a:blip r:embed="rId3"/>
          <a:stretch>
            <a:fillRect/>
          </a:stretch>
        </p:blipFill>
        <p:spPr>
          <a:xfrm>
            <a:off x="637477" y="1285051"/>
            <a:ext cx="10515599" cy="5146956"/>
          </a:xfrm>
          <a:prstGeom prst="rect">
            <a:avLst/>
          </a:prstGeom>
        </p:spPr>
      </p:pic>
      <p:sp>
        <p:nvSpPr>
          <p:cNvPr id="3" name="TextBox 2">
            <a:extLst>
              <a:ext uri="{FF2B5EF4-FFF2-40B4-BE49-F238E27FC236}">
                <a16:creationId xmlns:a16="http://schemas.microsoft.com/office/drawing/2014/main" id="{7C3D5A27-E373-0B29-D0D8-F53D8BAA0B2B}"/>
              </a:ext>
            </a:extLst>
          </p:cNvPr>
          <p:cNvSpPr txBox="1"/>
          <p:nvPr/>
        </p:nvSpPr>
        <p:spPr>
          <a:xfrm>
            <a:off x="9287138" y="1295956"/>
            <a:ext cx="1390124" cy="369332"/>
          </a:xfrm>
          <a:prstGeom prst="rect">
            <a:avLst/>
          </a:prstGeom>
          <a:noFill/>
        </p:spPr>
        <p:txBody>
          <a:bodyPr wrap="none" rtlCol="0">
            <a:spAutoFit/>
          </a:bodyPr>
          <a:lstStyle/>
          <a:p>
            <a:r>
              <a:rPr lang="en-TW" b="1" dirty="0"/>
              <a:t>T1518_c9b…</a:t>
            </a:r>
          </a:p>
        </p:txBody>
      </p:sp>
    </p:spTree>
    <p:extLst>
      <p:ext uri="{BB962C8B-B14F-4D97-AF65-F5344CB8AC3E}">
        <p14:creationId xmlns:p14="http://schemas.microsoft.com/office/powerpoint/2010/main" val="145324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86444"/>
            <a:ext cx="10515600" cy="1325563"/>
          </a:xfrm>
        </p:spPr>
        <p:txBody>
          <a:bodyPr/>
          <a:lstStyle/>
          <a:p>
            <a:r>
              <a:rPr lang="en-TW" b="1" dirty="0"/>
              <a:t>Experiment 3</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47</a:t>
            </a:fld>
            <a:endParaRPr lang="en-TW" dirty="0"/>
          </a:p>
        </p:txBody>
      </p:sp>
      <p:sp>
        <p:nvSpPr>
          <p:cNvPr id="3" name="TextBox 2">
            <a:extLst>
              <a:ext uri="{FF2B5EF4-FFF2-40B4-BE49-F238E27FC236}">
                <a16:creationId xmlns:a16="http://schemas.microsoft.com/office/drawing/2014/main" id="{4BE68797-CB82-0116-07DD-1366D6F7C47E}"/>
              </a:ext>
            </a:extLst>
          </p:cNvPr>
          <p:cNvSpPr txBox="1"/>
          <p:nvPr/>
        </p:nvSpPr>
        <p:spPr>
          <a:xfrm>
            <a:off x="513227" y="1213008"/>
            <a:ext cx="11312694" cy="3693319"/>
          </a:xfrm>
          <a:prstGeom prst="rect">
            <a:avLst/>
          </a:prstGeom>
          <a:noFill/>
        </p:spPr>
        <p:txBody>
          <a:bodyPr wrap="square" rtlCol="0">
            <a:spAutoFit/>
          </a:bodyPr>
          <a:lstStyle/>
          <a:p>
            <a:pPr lvl="1"/>
            <a:endParaRPr lang="en-TW" sz="2600" dirty="0"/>
          </a:p>
          <a:p>
            <a:pPr marL="457200" indent="-457200">
              <a:buFont typeface="Arial" panose="020B0604020202020204" pitchFamily="34" charset="0"/>
              <a:buChar char="•"/>
            </a:pPr>
            <a:r>
              <a:rPr lang="en-TW" sz="2600" b="1" dirty="0"/>
              <a:t>Experiment 3: </a:t>
            </a:r>
          </a:p>
          <a:p>
            <a:pPr marL="914400" lvl="1" indent="-457200">
              <a:buFont typeface="Arial" panose="020B0604020202020204" pitchFamily="34" charset="0"/>
              <a:buChar char="•"/>
            </a:pPr>
            <a:r>
              <a:rPr lang="en-US" sz="2600" dirty="0"/>
              <a:t>C</a:t>
            </a:r>
            <a:r>
              <a:rPr lang="en-TW" sz="2600" dirty="0"/>
              <a:t>onsider the </a:t>
            </a:r>
            <a:r>
              <a:rPr lang="en-TW" sz="2600" b="1" dirty="0"/>
              <a:t>neighbor</a:t>
            </a:r>
            <a:r>
              <a:rPr lang="en-TW" sz="2600" dirty="0"/>
              <a:t> benign nodes</a:t>
            </a:r>
          </a:p>
          <a:p>
            <a:pPr marL="914400" lvl="1" indent="-457200">
              <a:buFont typeface="Arial" panose="020B0604020202020204" pitchFamily="34" charset="0"/>
              <a:buChar char="•"/>
            </a:pPr>
            <a:r>
              <a:rPr lang="en-TW" sz="2600" dirty="0"/>
              <a:t>Edge classification</a:t>
            </a:r>
          </a:p>
          <a:p>
            <a:pPr lvl="1"/>
            <a:endParaRPr lang="en-US" sz="2600" dirty="0"/>
          </a:p>
          <a:p>
            <a:pPr marL="914400" lvl="1" indent="-457200">
              <a:buFont typeface="Arial" panose="020B0604020202020204" pitchFamily="34" charset="0"/>
              <a:buChar char="•"/>
            </a:pPr>
            <a:r>
              <a:rPr lang="en-US" sz="2600" dirty="0"/>
              <a:t>Given a graph </a:t>
            </a:r>
            <a:r>
              <a:rPr lang="en-US" sz="2400" dirty="0">
                <a:sym typeface="Wingdings" pitchFamily="2" charset="2"/>
              </a:rPr>
              <a:t></a:t>
            </a:r>
            <a:r>
              <a:rPr lang="en-US" sz="2600" dirty="0">
                <a:sym typeface="Wingdings" pitchFamily="2" charset="2"/>
              </a:rPr>
              <a:t> label the triplets</a:t>
            </a:r>
          </a:p>
          <a:p>
            <a:pPr lvl="1"/>
            <a:r>
              <a:rPr lang="en-US" sz="2600" dirty="0">
                <a:sym typeface="Wingdings" pitchFamily="2" charset="2"/>
              </a:rPr>
              <a:t>	with the benign or the specific AP</a:t>
            </a:r>
            <a:endParaRPr lang="en-TW" sz="2600" dirty="0"/>
          </a:p>
          <a:p>
            <a:pPr marL="914400" lvl="1" indent="-457200">
              <a:buFont typeface="Arial" panose="020B0604020202020204" pitchFamily="34" charset="0"/>
              <a:buChar char="•"/>
            </a:pPr>
            <a:endParaRPr lang="en-TW" sz="2600" dirty="0"/>
          </a:p>
          <a:p>
            <a:pPr marL="914400" lvl="1" indent="-457200">
              <a:buFont typeface="Arial" panose="020B0604020202020204" pitchFamily="34" charset="0"/>
              <a:buChar char="•"/>
            </a:pPr>
            <a:endParaRPr lang="en-US" sz="2600" dirty="0"/>
          </a:p>
        </p:txBody>
      </p:sp>
      <p:pic>
        <p:nvPicPr>
          <p:cNvPr id="7" name="Picture 6">
            <a:extLst>
              <a:ext uri="{FF2B5EF4-FFF2-40B4-BE49-F238E27FC236}">
                <a16:creationId xmlns:a16="http://schemas.microsoft.com/office/drawing/2014/main" id="{339AB3FA-BB6B-E4C8-8145-FDEBB61DE75B}"/>
              </a:ext>
            </a:extLst>
          </p:cNvPr>
          <p:cNvPicPr>
            <a:picLocks noChangeAspect="1"/>
          </p:cNvPicPr>
          <p:nvPr/>
        </p:nvPicPr>
        <p:blipFill>
          <a:blip r:embed="rId3"/>
          <a:stretch>
            <a:fillRect/>
          </a:stretch>
        </p:blipFill>
        <p:spPr>
          <a:xfrm>
            <a:off x="6969012" y="1930400"/>
            <a:ext cx="4242867" cy="3312663"/>
          </a:xfrm>
          <a:prstGeom prst="rect">
            <a:avLst/>
          </a:prstGeom>
        </p:spPr>
      </p:pic>
      <p:sp>
        <p:nvSpPr>
          <p:cNvPr id="5" name="TextBox 4">
            <a:extLst>
              <a:ext uri="{FF2B5EF4-FFF2-40B4-BE49-F238E27FC236}">
                <a16:creationId xmlns:a16="http://schemas.microsoft.com/office/drawing/2014/main" id="{858F98B8-0069-83E5-49F9-BF1FDC1B0337}"/>
              </a:ext>
            </a:extLst>
          </p:cNvPr>
          <p:cNvSpPr txBox="1"/>
          <p:nvPr/>
        </p:nvSpPr>
        <p:spPr>
          <a:xfrm>
            <a:off x="7611533" y="3059668"/>
            <a:ext cx="827471" cy="369332"/>
          </a:xfrm>
          <a:prstGeom prst="rect">
            <a:avLst/>
          </a:prstGeom>
          <a:noFill/>
        </p:spPr>
        <p:txBody>
          <a:bodyPr wrap="none" rtlCol="0">
            <a:spAutoFit/>
          </a:bodyPr>
          <a:lstStyle/>
          <a:p>
            <a:r>
              <a:rPr lang="en-TW" dirty="0"/>
              <a:t>benign</a:t>
            </a:r>
          </a:p>
        </p:txBody>
      </p:sp>
      <p:sp>
        <p:nvSpPr>
          <p:cNvPr id="8" name="TextBox 7">
            <a:extLst>
              <a:ext uri="{FF2B5EF4-FFF2-40B4-BE49-F238E27FC236}">
                <a16:creationId xmlns:a16="http://schemas.microsoft.com/office/drawing/2014/main" id="{11F8FDF4-AECB-8DDD-5292-1D64EE905306}"/>
              </a:ext>
            </a:extLst>
          </p:cNvPr>
          <p:cNvSpPr txBox="1"/>
          <p:nvPr/>
        </p:nvSpPr>
        <p:spPr>
          <a:xfrm>
            <a:off x="8915400" y="3059668"/>
            <a:ext cx="1173719" cy="369332"/>
          </a:xfrm>
          <a:prstGeom prst="rect">
            <a:avLst/>
          </a:prstGeom>
          <a:noFill/>
        </p:spPr>
        <p:txBody>
          <a:bodyPr wrap="none" rtlCol="0">
            <a:spAutoFit/>
          </a:bodyPr>
          <a:lstStyle/>
          <a:p>
            <a:r>
              <a:rPr lang="en-TW" dirty="0"/>
              <a:t>T1003.001</a:t>
            </a:r>
          </a:p>
        </p:txBody>
      </p:sp>
    </p:spTree>
    <p:extLst>
      <p:ext uri="{BB962C8B-B14F-4D97-AF65-F5344CB8AC3E}">
        <p14:creationId xmlns:p14="http://schemas.microsoft.com/office/powerpoint/2010/main" val="406231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48</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NOTE!!</a:t>
            </a:r>
          </a:p>
        </p:txBody>
      </p:sp>
    </p:spTree>
    <p:extLst>
      <p:ext uri="{BB962C8B-B14F-4D97-AF65-F5344CB8AC3E}">
        <p14:creationId xmlns:p14="http://schemas.microsoft.com/office/powerpoint/2010/main" val="339843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NOTE of the meeting with Prof. Huang</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49</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289772"/>
            <a:ext cx="10800644" cy="5568228"/>
          </a:xfrm>
        </p:spPr>
        <p:txBody>
          <a:bodyPr>
            <a:normAutofit lnSpcReduction="10000"/>
          </a:bodyPr>
          <a:lstStyle/>
          <a:p>
            <a:pPr>
              <a:lnSpc>
                <a:spcPct val="110000"/>
              </a:lnSpc>
            </a:pPr>
            <a:r>
              <a:rPr lang="en-TW" dirty="0"/>
              <a:t>Want the prediction like:</a:t>
            </a:r>
          </a:p>
          <a:p>
            <a:pPr>
              <a:lnSpc>
                <a:spcPct val="110000"/>
              </a:lnSpc>
            </a:pPr>
            <a:endParaRPr lang="en-US" dirty="0"/>
          </a:p>
          <a:p>
            <a:pPr>
              <a:lnSpc>
                <a:spcPct val="110000"/>
              </a:lnSpc>
            </a:pPr>
            <a:endParaRPr lang="en-US" dirty="0"/>
          </a:p>
          <a:p>
            <a:pPr>
              <a:lnSpc>
                <a:spcPct val="110000"/>
              </a:lnSpc>
            </a:pPr>
            <a:endParaRPr lang="en-US" dirty="0"/>
          </a:p>
          <a:p>
            <a:pPr>
              <a:lnSpc>
                <a:spcPct val="110000"/>
              </a:lnSpc>
            </a:pPr>
            <a:r>
              <a:rPr lang="en-US" dirty="0"/>
              <a:t>Demonstrate how I do the classification clearly to the team</a:t>
            </a:r>
          </a:p>
          <a:p>
            <a:pPr lvl="1">
              <a:lnSpc>
                <a:spcPct val="110000"/>
              </a:lnSpc>
            </a:pPr>
            <a:r>
              <a:rPr lang="en-US" dirty="0"/>
              <a:t>Input: whole graph</a:t>
            </a:r>
          </a:p>
          <a:p>
            <a:pPr lvl="1">
              <a:lnSpc>
                <a:spcPct val="110000"/>
              </a:lnSpc>
            </a:pPr>
            <a:r>
              <a:rPr lang="en-US" dirty="0"/>
              <a:t>Prediction: Triplet by triplet </a:t>
            </a:r>
          </a:p>
          <a:p>
            <a:pPr lvl="1">
              <a:lnSpc>
                <a:spcPct val="110000"/>
              </a:lnSpc>
            </a:pPr>
            <a:endParaRPr lang="en-US" dirty="0"/>
          </a:p>
          <a:p>
            <a:pPr>
              <a:lnSpc>
                <a:spcPct val="110000"/>
              </a:lnSpc>
            </a:pPr>
            <a:r>
              <a:rPr lang="en-US" dirty="0">
                <a:solidFill>
                  <a:srgbClr val="FF0000"/>
                </a:solidFill>
              </a:rPr>
              <a:t>Why GraphSAGE?</a:t>
            </a:r>
          </a:p>
          <a:p>
            <a:pPr lvl="1">
              <a:lnSpc>
                <a:spcPct val="110000"/>
              </a:lnSpc>
            </a:pPr>
            <a:r>
              <a:rPr lang="en-US" dirty="0">
                <a:solidFill>
                  <a:srgbClr val="FF0000"/>
                </a:solidFill>
              </a:rPr>
              <a:t>Compare to GCN, GAT</a:t>
            </a:r>
          </a:p>
          <a:p>
            <a:pPr lvl="1">
              <a:lnSpc>
                <a:spcPct val="110000"/>
              </a:lnSpc>
            </a:pPr>
            <a:r>
              <a:rPr lang="en-US" dirty="0">
                <a:solidFill>
                  <a:srgbClr val="FF0000"/>
                </a:solidFill>
              </a:rPr>
              <a:t>What’s the mathematic implementation of the model </a:t>
            </a:r>
            <a:r>
              <a:rPr lang="en-US" dirty="0">
                <a:solidFill>
                  <a:srgbClr val="FF0000"/>
                </a:solidFill>
                <a:sym typeface="Wingdings" pitchFamily="2" charset="2"/>
              </a:rPr>
              <a:t> paper</a:t>
            </a:r>
            <a:endParaRPr lang="en-US" dirty="0">
              <a:solidFill>
                <a:srgbClr val="FF0000"/>
              </a:solidFill>
            </a:endParaRPr>
          </a:p>
          <a:p>
            <a:pPr lvl="1">
              <a:lnSpc>
                <a:spcPct val="110000"/>
              </a:lnSpc>
            </a:pPr>
            <a:endParaRPr lang="en-TW" dirty="0"/>
          </a:p>
        </p:txBody>
      </p:sp>
      <p:sp>
        <p:nvSpPr>
          <p:cNvPr id="30" name="Oval 29">
            <a:extLst>
              <a:ext uri="{FF2B5EF4-FFF2-40B4-BE49-F238E27FC236}">
                <a16:creationId xmlns:a16="http://schemas.microsoft.com/office/drawing/2014/main" id="{4D91650A-C8D0-04A6-6A10-AEB805141F9C}"/>
              </a:ext>
            </a:extLst>
          </p:cNvPr>
          <p:cNvSpPr/>
          <p:nvPr/>
        </p:nvSpPr>
        <p:spPr>
          <a:xfrm rot="1807351">
            <a:off x="4747921" y="1391578"/>
            <a:ext cx="3207951" cy="1474772"/>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31" name="TextBox 30">
            <a:extLst>
              <a:ext uri="{FF2B5EF4-FFF2-40B4-BE49-F238E27FC236}">
                <a16:creationId xmlns:a16="http://schemas.microsoft.com/office/drawing/2014/main" id="{3063FACA-C678-7E50-CEEA-5B7299FF1AD4}"/>
              </a:ext>
            </a:extLst>
          </p:cNvPr>
          <p:cNvSpPr txBox="1"/>
          <p:nvPr/>
        </p:nvSpPr>
        <p:spPr>
          <a:xfrm>
            <a:off x="7923982" y="1692005"/>
            <a:ext cx="3270447" cy="923330"/>
          </a:xfrm>
          <a:prstGeom prst="rect">
            <a:avLst/>
          </a:prstGeom>
          <a:noFill/>
        </p:spPr>
        <p:txBody>
          <a:bodyPr wrap="none" rtlCol="0">
            <a:spAutoFit/>
          </a:bodyPr>
          <a:lstStyle/>
          <a:p>
            <a:r>
              <a:rPr lang="en-US" dirty="0"/>
              <a:t>B</a:t>
            </a:r>
            <a:r>
              <a:rPr lang="en-TW" dirty="0"/>
              <a:t>enign </a:t>
            </a:r>
            <a:r>
              <a:rPr lang="en-TW" dirty="0">
                <a:sym typeface="Wingdings" pitchFamily="2" charset="2"/>
              </a:rPr>
              <a:t> for these 2 triplets</a:t>
            </a:r>
          </a:p>
          <a:p>
            <a:endParaRPr lang="en-TW" dirty="0">
              <a:sym typeface="Wingdings" pitchFamily="2" charset="2"/>
            </a:endParaRPr>
          </a:p>
          <a:p>
            <a:r>
              <a:rPr lang="en-TW" dirty="0">
                <a:sym typeface="Wingdings" pitchFamily="2" charset="2"/>
              </a:rPr>
              <a:t>Malicious  for the whole graph</a:t>
            </a:r>
            <a:endParaRPr lang="en-TW" dirty="0"/>
          </a:p>
        </p:txBody>
      </p:sp>
      <p:grpSp>
        <p:nvGrpSpPr>
          <p:cNvPr id="32" name="Group 31">
            <a:extLst>
              <a:ext uri="{FF2B5EF4-FFF2-40B4-BE49-F238E27FC236}">
                <a16:creationId xmlns:a16="http://schemas.microsoft.com/office/drawing/2014/main" id="{117A9613-1F2D-C1F2-2504-8FD710B22322}"/>
              </a:ext>
            </a:extLst>
          </p:cNvPr>
          <p:cNvGrpSpPr/>
          <p:nvPr/>
        </p:nvGrpSpPr>
        <p:grpSpPr>
          <a:xfrm>
            <a:off x="10909638" y="1538534"/>
            <a:ext cx="613635" cy="619419"/>
            <a:chOff x="9695735" y="1348920"/>
            <a:chExt cx="1252852" cy="1066582"/>
          </a:xfrm>
        </p:grpSpPr>
        <p:sp>
          <p:nvSpPr>
            <p:cNvPr id="33" name="Oval 32">
              <a:extLst>
                <a:ext uri="{FF2B5EF4-FFF2-40B4-BE49-F238E27FC236}">
                  <a16:creationId xmlns:a16="http://schemas.microsoft.com/office/drawing/2014/main" id="{A63DF04B-4D36-1A90-D273-BFAE0307FBA8}"/>
                </a:ext>
              </a:extLst>
            </p:cNvPr>
            <p:cNvSpPr/>
            <p:nvPr/>
          </p:nvSpPr>
          <p:spPr>
            <a:xfrm>
              <a:off x="9695735"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34" name="Oval 33">
              <a:extLst>
                <a:ext uri="{FF2B5EF4-FFF2-40B4-BE49-F238E27FC236}">
                  <a16:creationId xmlns:a16="http://schemas.microsoft.com/office/drawing/2014/main" id="{7D65CB39-EADB-D9F1-CD96-F0C29E09F477}"/>
                </a:ext>
              </a:extLst>
            </p:cNvPr>
            <p:cNvSpPr/>
            <p:nvPr/>
          </p:nvSpPr>
          <p:spPr>
            <a:xfrm>
              <a:off x="10630953" y="1348920"/>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35" name="Straight Arrow Connector 34">
              <a:extLst>
                <a:ext uri="{FF2B5EF4-FFF2-40B4-BE49-F238E27FC236}">
                  <a16:creationId xmlns:a16="http://schemas.microsoft.com/office/drawing/2014/main" id="{26A7E99E-D008-E06E-FF12-DCEAD5629FD2}"/>
                </a:ext>
              </a:extLst>
            </p:cNvPr>
            <p:cNvCxnSpPr>
              <a:cxnSpLocks/>
            </p:cNvCxnSpPr>
            <p:nvPr/>
          </p:nvCxnSpPr>
          <p:spPr>
            <a:xfrm>
              <a:off x="9933960" y="1503043"/>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36" name="Oval 35">
              <a:extLst>
                <a:ext uri="{FF2B5EF4-FFF2-40B4-BE49-F238E27FC236}">
                  <a16:creationId xmlns:a16="http://schemas.microsoft.com/office/drawing/2014/main" id="{8319E787-916B-4912-9C08-2AAC47BD9E4D}"/>
                </a:ext>
              </a:extLst>
            </p:cNvPr>
            <p:cNvSpPr/>
            <p:nvPr/>
          </p:nvSpPr>
          <p:spPr>
            <a:xfrm>
              <a:off x="10630953" y="2107256"/>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37" name="Straight Arrow Connector 36">
              <a:extLst>
                <a:ext uri="{FF2B5EF4-FFF2-40B4-BE49-F238E27FC236}">
                  <a16:creationId xmlns:a16="http://schemas.microsoft.com/office/drawing/2014/main" id="{7E76C607-C955-47A8-F61F-B224DA82F798}"/>
                </a:ext>
              </a:extLst>
            </p:cNvPr>
            <p:cNvCxnSpPr>
              <a:cxnSpLocks/>
              <a:endCxn id="36" idx="0"/>
            </p:cNvCxnSpPr>
            <p:nvPr/>
          </p:nvCxnSpPr>
          <p:spPr>
            <a:xfrm>
              <a:off x="10789770" y="1657166"/>
              <a:ext cx="0" cy="45009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grpSp>
      <p:grpSp>
        <p:nvGrpSpPr>
          <p:cNvPr id="44" name="Group 43">
            <a:extLst>
              <a:ext uri="{FF2B5EF4-FFF2-40B4-BE49-F238E27FC236}">
                <a16:creationId xmlns:a16="http://schemas.microsoft.com/office/drawing/2014/main" id="{081DC4FF-4836-B397-D1AD-42E00EA6D449}"/>
              </a:ext>
            </a:extLst>
          </p:cNvPr>
          <p:cNvGrpSpPr/>
          <p:nvPr/>
        </p:nvGrpSpPr>
        <p:grpSpPr>
          <a:xfrm>
            <a:off x="4671955" y="1452242"/>
            <a:ext cx="2515043" cy="1747941"/>
            <a:chOff x="4637787" y="1443249"/>
            <a:chExt cx="2515043" cy="1747941"/>
          </a:xfrm>
        </p:grpSpPr>
        <p:grpSp>
          <p:nvGrpSpPr>
            <p:cNvPr id="28" name="Group 27">
              <a:extLst>
                <a:ext uri="{FF2B5EF4-FFF2-40B4-BE49-F238E27FC236}">
                  <a16:creationId xmlns:a16="http://schemas.microsoft.com/office/drawing/2014/main" id="{D859F7CB-2CC5-02E8-169E-4CB1AFF9A2B3}"/>
                </a:ext>
              </a:extLst>
            </p:cNvPr>
            <p:cNvGrpSpPr/>
            <p:nvPr/>
          </p:nvGrpSpPr>
          <p:grpSpPr>
            <a:xfrm>
              <a:off x="4637787" y="1443249"/>
              <a:ext cx="2515043" cy="1747941"/>
              <a:chOff x="4355776" y="1366434"/>
              <a:chExt cx="2567695" cy="1833749"/>
            </a:xfrm>
          </p:grpSpPr>
          <p:grpSp>
            <p:nvGrpSpPr>
              <p:cNvPr id="23" name="Group 22">
                <a:extLst>
                  <a:ext uri="{FF2B5EF4-FFF2-40B4-BE49-F238E27FC236}">
                    <a16:creationId xmlns:a16="http://schemas.microsoft.com/office/drawing/2014/main" id="{2D47F074-572A-7B15-91FD-A39578300270}"/>
                  </a:ext>
                </a:extLst>
              </p:cNvPr>
              <p:cNvGrpSpPr/>
              <p:nvPr/>
            </p:nvGrpSpPr>
            <p:grpSpPr>
              <a:xfrm>
                <a:off x="4556194" y="1366434"/>
                <a:ext cx="2269185" cy="1833749"/>
                <a:chOff x="4960556" y="1595251"/>
                <a:chExt cx="2269185" cy="1833749"/>
              </a:xfrm>
            </p:grpSpPr>
            <p:cxnSp>
              <p:nvCxnSpPr>
                <p:cNvPr id="16" name="Straight Arrow Connector 15">
                  <a:extLst>
                    <a:ext uri="{FF2B5EF4-FFF2-40B4-BE49-F238E27FC236}">
                      <a16:creationId xmlns:a16="http://schemas.microsoft.com/office/drawing/2014/main" id="{01630AA5-F69D-3458-1781-77712966EBF5}"/>
                    </a:ext>
                  </a:extLst>
                </p:cNvPr>
                <p:cNvCxnSpPr>
                  <a:cxnSpLocks/>
                  <a:endCxn id="8" idx="6"/>
                </p:cNvCxnSpPr>
                <p:nvPr/>
              </p:nvCxnSpPr>
              <p:spPr>
                <a:xfrm flipH="1">
                  <a:off x="5642069" y="3095292"/>
                  <a:ext cx="882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A4654A11-C335-DB64-E2E2-8103842F11C2}"/>
                    </a:ext>
                  </a:extLst>
                </p:cNvPr>
                <p:cNvGrpSpPr/>
                <p:nvPr/>
              </p:nvGrpSpPr>
              <p:grpSpPr>
                <a:xfrm>
                  <a:off x="4960556" y="1595251"/>
                  <a:ext cx="2269185" cy="1833749"/>
                  <a:chOff x="4644362" y="5311668"/>
                  <a:chExt cx="1861816" cy="1409807"/>
                </a:xfrm>
              </p:grpSpPr>
              <p:sp>
                <p:nvSpPr>
                  <p:cNvPr id="6" name="Oval 5">
                    <a:extLst>
                      <a:ext uri="{FF2B5EF4-FFF2-40B4-BE49-F238E27FC236}">
                        <a16:creationId xmlns:a16="http://schemas.microsoft.com/office/drawing/2014/main" id="{2FAF2AFE-E75D-F19D-A6E3-A44184F2E15F}"/>
                      </a:ext>
                    </a:extLst>
                  </p:cNvPr>
                  <p:cNvSpPr/>
                  <p:nvPr/>
                </p:nvSpPr>
                <p:spPr>
                  <a:xfrm>
                    <a:off x="4644362" y="5311669"/>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7" name="Oval 6">
                    <a:extLst>
                      <a:ext uri="{FF2B5EF4-FFF2-40B4-BE49-F238E27FC236}">
                        <a16:creationId xmlns:a16="http://schemas.microsoft.com/office/drawing/2014/main" id="{E60B05C9-12A8-7F67-F68A-7C25360CDF08}"/>
                      </a:ext>
                    </a:extLst>
                  </p:cNvPr>
                  <p:cNvSpPr/>
                  <p:nvPr/>
                </p:nvSpPr>
                <p:spPr>
                  <a:xfrm>
                    <a:off x="5947012" y="531166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8" name="Oval 7">
                    <a:extLst>
                      <a:ext uri="{FF2B5EF4-FFF2-40B4-BE49-F238E27FC236}">
                        <a16:creationId xmlns:a16="http://schemas.microsoft.com/office/drawing/2014/main" id="{DC09BA02-E500-D6CE-FB94-87BCB13CBA2C}"/>
                      </a:ext>
                    </a:extLst>
                  </p:cNvPr>
                  <p:cNvSpPr/>
                  <p:nvPr/>
                </p:nvSpPr>
                <p:spPr>
                  <a:xfrm>
                    <a:off x="4644362" y="6208358"/>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9" name="Oval 8">
                    <a:extLst>
                      <a:ext uri="{FF2B5EF4-FFF2-40B4-BE49-F238E27FC236}">
                        <a16:creationId xmlns:a16="http://schemas.microsoft.com/office/drawing/2014/main" id="{326F8AAE-6D6C-5D17-C86E-20EAFF571421}"/>
                      </a:ext>
                    </a:extLst>
                  </p:cNvPr>
                  <p:cNvSpPr/>
                  <p:nvPr/>
                </p:nvSpPr>
                <p:spPr>
                  <a:xfrm>
                    <a:off x="5947012" y="6208357"/>
                    <a:ext cx="559166" cy="5131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11" name="Straight Arrow Connector 10">
                    <a:extLst>
                      <a:ext uri="{FF2B5EF4-FFF2-40B4-BE49-F238E27FC236}">
                        <a16:creationId xmlns:a16="http://schemas.microsoft.com/office/drawing/2014/main" id="{6025D6C7-AEF7-B8D4-01CC-873FAB7C7231}"/>
                      </a:ext>
                    </a:extLst>
                  </p:cNvPr>
                  <p:cNvCxnSpPr>
                    <a:cxnSpLocks/>
                    <a:endCxn id="7" idx="2"/>
                  </p:cNvCxnSpPr>
                  <p:nvPr/>
                </p:nvCxnSpPr>
                <p:spPr>
                  <a:xfrm>
                    <a:off x="5203528" y="5568226"/>
                    <a:ext cx="7434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AFF1AAC-DB5E-AE9E-5B78-AEB8890933C6}"/>
                      </a:ext>
                    </a:extLst>
                  </p:cNvPr>
                  <p:cNvCxnSpPr>
                    <a:cxnSpLocks/>
                    <a:stCxn id="7" idx="4"/>
                    <a:endCxn id="9" idx="0"/>
                  </p:cNvCxnSpPr>
                  <p:nvPr/>
                </p:nvCxnSpPr>
                <p:spPr>
                  <a:xfrm>
                    <a:off x="6226595" y="5824785"/>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7653113-21BD-E5C4-1161-7D7EDDD7D922}"/>
                      </a:ext>
                    </a:extLst>
                  </p:cNvPr>
                  <p:cNvCxnSpPr>
                    <a:cxnSpLocks/>
                    <a:stCxn id="6" idx="4"/>
                    <a:endCxn id="8" idx="0"/>
                  </p:cNvCxnSpPr>
                  <p:nvPr/>
                </p:nvCxnSpPr>
                <p:spPr>
                  <a:xfrm>
                    <a:off x="4923945" y="5824786"/>
                    <a:ext cx="0" cy="38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24" name="TextBox 23">
                <a:extLst>
                  <a:ext uri="{FF2B5EF4-FFF2-40B4-BE49-F238E27FC236}">
                    <a16:creationId xmlns:a16="http://schemas.microsoft.com/office/drawing/2014/main" id="{F1204BB5-FF2C-16DE-5790-DA94FA1B5D44}"/>
                  </a:ext>
                </a:extLst>
              </p:cNvPr>
              <p:cNvSpPr txBox="1"/>
              <p:nvPr/>
            </p:nvSpPr>
            <p:spPr>
              <a:xfrm>
                <a:off x="5243417" y="1366434"/>
                <a:ext cx="827471" cy="369332"/>
              </a:xfrm>
              <a:prstGeom prst="rect">
                <a:avLst/>
              </a:prstGeom>
              <a:noFill/>
            </p:spPr>
            <p:txBody>
              <a:bodyPr wrap="none" rtlCol="0">
                <a:spAutoFit/>
              </a:bodyPr>
              <a:lstStyle/>
              <a:p>
                <a:r>
                  <a:rPr lang="en-TW" dirty="0">
                    <a:solidFill>
                      <a:srgbClr val="0070C0"/>
                    </a:solidFill>
                  </a:rPr>
                  <a:t>benign</a:t>
                </a:r>
              </a:p>
            </p:txBody>
          </p:sp>
          <p:sp>
            <p:nvSpPr>
              <p:cNvPr id="25" name="TextBox 24">
                <a:extLst>
                  <a:ext uri="{FF2B5EF4-FFF2-40B4-BE49-F238E27FC236}">
                    <a16:creationId xmlns:a16="http://schemas.microsoft.com/office/drawing/2014/main" id="{5FB7FD88-9AF4-EE99-A180-8DE623C5E6CF}"/>
                  </a:ext>
                </a:extLst>
              </p:cNvPr>
              <p:cNvSpPr txBox="1"/>
              <p:nvPr/>
            </p:nvSpPr>
            <p:spPr>
              <a:xfrm>
                <a:off x="6096000" y="2076377"/>
                <a:ext cx="827471" cy="369332"/>
              </a:xfrm>
              <a:prstGeom prst="rect">
                <a:avLst/>
              </a:prstGeom>
              <a:noFill/>
            </p:spPr>
            <p:txBody>
              <a:bodyPr wrap="none" rtlCol="0">
                <a:spAutoFit/>
              </a:bodyPr>
              <a:lstStyle/>
              <a:p>
                <a:r>
                  <a:rPr lang="en-TW" dirty="0">
                    <a:solidFill>
                      <a:srgbClr val="0070C0"/>
                    </a:solidFill>
                  </a:rPr>
                  <a:t>benign</a:t>
                </a:r>
              </a:p>
            </p:txBody>
          </p:sp>
          <p:sp>
            <p:nvSpPr>
              <p:cNvPr id="26" name="TextBox 25">
                <a:extLst>
                  <a:ext uri="{FF2B5EF4-FFF2-40B4-BE49-F238E27FC236}">
                    <a16:creationId xmlns:a16="http://schemas.microsoft.com/office/drawing/2014/main" id="{4CCA28B2-AF85-5C0F-343A-2347EE789C0C}"/>
                  </a:ext>
                </a:extLst>
              </p:cNvPr>
              <p:cNvSpPr txBox="1"/>
              <p:nvPr/>
            </p:nvSpPr>
            <p:spPr>
              <a:xfrm>
                <a:off x="5149613" y="2808351"/>
                <a:ext cx="1082348" cy="369332"/>
              </a:xfrm>
              <a:prstGeom prst="rect">
                <a:avLst/>
              </a:prstGeom>
              <a:noFill/>
            </p:spPr>
            <p:txBody>
              <a:bodyPr wrap="none" rtlCol="0">
                <a:spAutoFit/>
              </a:bodyPr>
              <a:lstStyle/>
              <a:p>
                <a:r>
                  <a:rPr lang="en-TW" dirty="0">
                    <a:solidFill>
                      <a:srgbClr val="FF0000"/>
                    </a:solidFill>
                  </a:rPr>
                  <a:t>Malicious</a:t>
                </a:r>
              </a:p>
            </p:txBody>
          </p:sp>
          <p:sp>
            <p:nvSpPr>
              <p:cNvPr id="27" name="TextBox 26">
                <a:extLst>
                  <a:ext uri="{FF2B5EF4-FFF2-40B4-BE49-F238E27FC236}">
                    <a16:creationId xmlns:a16="http://schemas.microsoft.com/office/drawing/2014/main" id="{276025E3-7AA8-DF2B-668B-D7D9F3805E60}"/>
                  </a:ext>
                </a:extLst>
              </p:cNvPr>
              <p:cNvSpPr txBox="1"/>
              <p:nvPr/>
            </p:nvSpPr>
            <p:spPr>
              <a:xfrm>
                <a:off x="4355776" y="2080325"/>
                <a:ext cx="1082348" cy="369332"/>
              </a:xfrm>
              <a:prstGeom prst="rect">
                <a:avLst/>
              </a:prstGeom>
              <a:noFill/>
            </p:spPr>
            <p:txBody>
              <a:bodyPr wrap="none" rtlCol="0">
                <a:spAutoFit/>
              </a:bodyPr>
              <a:lstStyle/>
              <a:p>
                <a:r>
                  <a:rPr lang="en-TW" dirty="0">
                    <a:solidFill>
                      <a:srgbClr val="FF0000"/>
                    </a:solidFill>
                  </a:rPr>
                  <a:t>Malicious</a:t>
                </a:r>
              </a:p>
            </p:txBody>
          </p:sp>
        </p:grpSp>
        <p:sp>
          <p:nvSpPr>
            <p:cNvPr id="38" name="TextBox 37">
              <a:extLst>
                <a:ext uri="{FF2B5EF4-FFF2-40B4-BE49-F238E27FC236}">
                  <a16:creationId xmlns:a16="http://schemas.microsoft.com/office/drawing/2014/main" id="{007AD258-E723-80B6-8122-8137E7E344C3}"/>
                </a:ext>
              </a:extLst>
            </p:cNvPr>
            <p:cNvSpPr txBox="1"/>
            <p:nvPr/>
          </p:nvSpPr>
          <p:spPr>
            <a:xfrm>
              <a:off x="5020107" y="1588874"/>
              <a:ext cx="317716" cy="369332"/>
            </a:xfrm>
            <a:prstGeom prst="rect">
              <a:avLst/>
            </a:prstGeom>
            <a:noFill/>
          </p:spPr>
          <p:txBody>
            <a:bodyPr wrap="none" rtlCol="0">
              <a:spAutoFit/>
            </a:bodyPr>
            <a:lstStyle/>
            <a:p>
              <a:r>
                <a:rPr lang="en-TW" dirty="0">
                  <a:solidFill>
                    <a:schemeClr val="bg1"/>
                  </a:solidFill>
                </a:rPr>
                <a:t>A</a:t>
              </a:r>
            </a:p>
          </p:txBody>
        </p:sp>
        <p:sp>
          <p:nvSpPr>
            <p:cNvPr id="39" name="TextBox 38">
              <a:extLst>
                <a:ext uri="{FF2B5EF4-FFF2-40B4-BE49-F238E27FC236}">
                  <a16:creationId xmlns:a16="http://schemas.microsoft.com/office/drawing/2014/main" id="{7EB657BF-9D8B-9F32-18C7-2F0064EF9842}"/>
                </a:ext>
              </a:extLst>
            </p:cNvPr>
            <p:cNvSpPr txBox="1"/>
            <p:nvPr/>
          </p:nvSpPr>
          <p:spPr>
            <a:xfrm>
              <a:off x="6580420" y="1566928"/>
              <a:ext cx="317716" cy="369332"/>
            </a:xfrm>
            <a:prstGeom prst="rect">
              <a:avLst/>
            </a:prstGeom>
            <a:noFill/>
          </p:spPr>
          <p:txBody>
            <a:bodyPr wrap="none" rtlCol="0">
              <a:spAutoFit/>
            </a:bodyPr>
            <a:lstStyle/>
            <a:p>
              <a:r>
                <a:rPr lang="en-TW" dirty="0">
                  <a:solidFill>
                    <a:schemeClr val="bg1"/>
                  </a:solidFill>
                </a:rPr>
                <a:t>B</a:t>
              </a:r>
            </a:p>
          </p:txBody>
        </p:sp>
        <p:sp>
          <p:nvSpPr>
            <p:cNvPr id="40" name="TextBox 39">
              <a:extLst>
                <a:ext uri="{FF2B5EF4-FFF2-40B4-BE49-F238E27FC236}">
                  <a16:creationId xmlns:a16="http://schemas.microsoft.com/office/drawing/2014/main" id="{765A2292-BC30-9013-A3F5-D8AFE9BDB275}"/>
                </a:ext>
              </a:extLst>
            </p:cNvPr>
            <p:cNvSpPr txBox="1"/>
            <p:nvPr/>
          </p:nvSpPr>
          <p:spPr>
            <a:xfrm>
              <a:off x="6566552" y="2698178"/>
              <a:ext cx="317716" cy="369332"/>
            </a:xfrm>
            <a:prstGeom prst="rect">
              <a:avLst/>
            </a:prstGeom>
            <a:noFill/>
          </p:spPr>
          <p:txBody>
            <a:bodyPr wrap="square" rtlCol="0">
              <a:spAutoFit/>
            </a:bodyPr>
            <a:lstStyle/>
            <a:p>
              <a:r>
                <a:rPr lang="en-TW" dirty="0">
                  <a:solidFill>
                    <a:schemeClr val="bg1"/>
                  </a:solidFill>
                </a:rPr>
                <a:t>C</a:t>
              </a:r>
            </a:p>
          </p:txBody>
        </p:sp>
        <p:sp>
          <p:nvSpPr>
            <p:cNvPr id="43" name="TextBox 42">
              <a:extLst>
                <a:ext uri="{FF2B5EF4-FFF2-40B4-BE49-F238E27FC236}">
                  <a16:creationId xmlns:a16="http://schemas.microsoft.com/office/drawing/2014/main" id="{E6512B75-5210-D281-801F-2300C408120A}"/>
                </a:ext>
              </a:extLst>
            </p:cNvPr>
            <p:cNvSpPr txBox="1"/>
            <p:nvPr/>
          </p:nvSpPr>
          <p:spPr>
            <a:xfrm>
              <a:off x="5010978" y="2688430"/>
              <a:ext cx="327334" cy="369332"/>
            </a:xfrm>
            <a:prstGeom prst="rect">
              <a:avLst/>
            </a:prstGeom>
            <a:noFill/>
          </p:spPr>
          <p:txBody>
            <a:bodyPr wrap="none" rtlCol="0">
              <a:spAutoFit/>
            </a:bodyPr>
            <a:lstStyle/>
            <a:p>
              <a:r>
                <a:rPr lang="en-TW" dirty="0">
                  <a:solidFill>
                    <a:schemeClr val="bg1"/>
                  </a:solidFill>
                </a:rPr>
                <a:t>D</a:t>
              </a:r>
            </a:p>
          </p:txBody>
        </p:sp>
      </p:grpSp>
    </p:spTree>
    <p:extLst>
      <p:ext uri="{BB962C8B-B14F-4D97-AF65-F5344CB8AC3E}">
        <p14:creationId xmlns:p14="http://schemas.microsoft.com/office/powerpoint/2010/main" val="830548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Recap</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5</a:t>
            </a:fld>
            <a:endParaRPr lang="en-TW"/>
          </a:p>
        </p:txBody>
      </p:sp>
    </p:spTree>
    <p:extLst>
      <p:ext uri="{BB962C8B-B14F-4D97-AF65-F5344CB8AC3E}">
        <p14:creationId xmlns:p14="http://schemas.microsoft.com/office/powerpoint/2010/main" val="22325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NOTE from Prof. Sun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50</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584061"/>
            <a:ext cx="10800644" cy="4832880"/>
          </a:xfrm>
        </p:spPr>
        <p:txBody>
          <a:bodyPr>
            <a:normAutofit/>
          </a:bodyPr>
          <a:lstStyle/>
          <a:p>
            <a:pPr>
              <a:lnSpc>
                <a:spcPct val="110000"/>
              </a:lnSpc>
            </a:pPr>
            <a:r>
              <a:rPr lang="en-TW" dirty="0"/>
              <a:t>每次都要再複習一下問題點</a:t>
            </a:r>
          </a:p>
          <a:p>
            <a:pPr lvl="1">
              <a:lnSpc>
                <a:spcPct val="110000"/>
              </a:lnSpc>
            </a:pPr>
            <a:r>
              <a:rPr lang="en-US" dirty="0"/>
              <a:t>Show </a:t>
            </a:r>
            <a:r>
              <a:rPr lang="en-US" dirty="0" err="1"/>
              <a:t>以前的數據等等</a:t>
            </a:r>
            <a:endParaRPr lang="en-US" dirty="0"/>
          </a:p>
          <a:p>
            <a:pPr lvl="1">
              <a:lnSpc>
                <a:spcPct val="110000"/>
              </a:lnSpc>
            </a:pPr>
            <a:r>
              <a:rPr lang="en-US" dirty="0" err="1"/>
              <a:t>為何要做現在這個實驗</a:t>
            </a:r>
            <a:endParaRPr lang="en-US" dirty="0"/>
          </a:p>
          <a:p>
            <a:pPr lvl="1">
              <a:lnSpc>
                <a:spcPct val="110000"/>
              </a:lnSpc>
            </a:pPr>
            <a:endParaRPr lang="en-US" dirty="0"/>
          </a:p>
          <a:p>
            <a:pPr>
              <a:lnSpc>
                <a:spcPct val="110000"/>
              </a:lnSpc>
            </a:pPr>
            <a:r>
              <a:rPr lang="en-TW" dirty="0"/>
              <a:t>圖表要清楚一點</a:t>
            </a:r>
          </a:p>
          <a:p>
            <a:pPr lvl="1">
              <a:lnSpc>
                <a:spcPct val="110000"/>
              </a:lnSpc>
            </a:pPr>
            <a:r>
              <a:rPr lang="en-US" dirty="0"/>
              <a:t>X and</a:t>
            </a:r>
            <a:r>
              <a:rPr lang="en-TW" dirty="0"/>
              <a:t> Y-axis</a:t>
            </a:r>
          </a:p>
          <a:p>
            <a:pPr lvl="1">
              <a:lnSpc>
                <a:spcPct val="110000"/>
              </a:lnSpc>
            </a:pPr>
            <a:endParaRPr lang="en-TW" dirty="0"/>
          </a:p>
          <a:p>
            <a:pPr>
              <a:lnSpc>
                <a:spcPct val="110000"/>
              </a:lnSpc>
            </a:pPr>
            <a:r>
              <a:rPr lang="en-TW" dirty="0"/>
              <a:t>給的example要是真的有解決那個問題的example</a:t>
            </a:r>
          </a:p>
        </p:txBody>
      </p:sp>
    </p:spTree>
    <p:extLst>
      <p:ext uri="{BB962C8B-B14F-4D97-AF65-F5344CB8AC3E}">
        <p14:creationId xmlns:p14="http://schemas.microsoft.com/office/powerpoint/2010/main" val="57681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Input Format</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6</a:t>
            </a:fld>
            <a:endParaRPr lang="en-TW" dirty="0"/>
          </a:p>
        </p:txBody>
      </p:sp>
      <p:pic>
        <p:nvPicPr>
          <p:cNvPr id="9" name="Picture 8">
            <a:extLst>
              <a:ext uri="{FF2B5EF4-FFF2-40B4-BE49-F238E27FC236}">
                <a16:creationId xmlns:a16="http://schemas.microsoft.com/office/drawing/2014/main" id="{F6C77146-471B-5957-1EEA-D62D2D8B6501}"/>
              </a:ext>
            </a:extLst>
          </p:cNvPr>
          <p:cNvPicPr>
            <a:picLocks noChangeAspect="1"/>
          </p:cNvPicPr>
          <p:nvPr/>
        </p:nvPicPr>
        <p:blipFill>
          <a:blip r:embed="rId3"/>
          <a:stretch>
            <a:fillRect/>
          </a:stretch>
        </p:blipFill>
        <p:spPr>
          <a:xfrm>
            <a:off x="587706" y="3649877"/>
            <a:ext cx="11165546" cy="737246"/>
          </a:xfrm>
          <a:prstGeom prst="rect">
            <a:avLst/>
          </a:prstGeom>
        </p:spPr>
      </p:pic>
      <p:sp>
        <p:nvSpPr>
          <p:cNvPr id="10" name="TextBox 9">
            <a:extLst>
              <a:ext uri="{FF2B5EF4-FFF2-40B4-BE49-F238E27FC236}">
                <a16:creationId xmlns:a16="http://schemas.microsoft.com/office/drawing/2014/main" id="{B3DC7B7C-DB49-328A-A245-582B9C5CF8A5}"/>
              </a:ext>
            </a:extLst>
          </p:cNvPr>
          <p:cNvSpPr txBox="1"/>
          <p:nvPr/>
        </p:nvSpPr>
        <p:spPr>
          <a:xfrm>
            <a:off x="476468" y="3145617"/>
            <a:ext cx="3451842" cy="492443"/>
          </a:xfrm>
          <a:prstGeom prst="rect">
            <a:avLst/>
          </a:prstGeom>
          <a:noFill/>
        </p:spPr>
        <p:txBody>
          <a:bodyPr wrap="none" rtlCol="0">
            <a:spAutoFit/>
          </a:bodyPr>
          <a:lstStyle/>
          <a:p>
            <a:r>
              <a:rPr lang="en-TW" sz="2600" dirty="0"/>
              <a:t>Format in experiment 3:</a:t>
            </a:r>
          </a:p>
        </p:txBody>
      </p:sp>
      <p:sp>
        <p:nvSpPr>
          <p:cNvPr id="15" name="TextBox 14">
            <a:extLst>
              <a:ext uri="{FF2B5EF4-FFF2-40B4-BE49-F238E27FC236}">
                <a16:creationId xmlns:a16="http://schemas.microsoft.com/office/drawing/2014/main" id="{69021861-8DCC-0B20-A16E-2D5875ABCE35}"/>
              </a:ext>
            </a:extLst>
          </p:cNvPr>
          <p:cNvSpPr txBox="1"/>
          <p:nvPr/>
        </p:nvSpPr>
        <p:spPr>
          <a:xfrm>
            <a:off x="587706" y="4588284"/>
            <a:ext cx="2711255" cy="646331"/>
          </a:xfrm>
          <a:prstGeom prst="rect">
            <a:avLst/>
          </a:prstGeom>
          <a:noFill/>
        </p:spPr>
        <p:txBody>
          <a:bodyPr wrap="none" rtlCol="0">
            <a:spAutoFit/>
          </a:bodyPr>
          <a:lstStyle/>
          <a:p>
            <a:pPr marL="285750" indent="-285750">
              <a:buFont typeface="Arial" panose="020B0604020202020204" pitchFamily="34" charset="0"/>
              <a:buChar char="•"/>
            </a:pPr>
            <a:r>
              <a:rPr lang="en-TW" b="1" dirty="0"/>
              <a:t>Edge classification</a:t>
            </a:r>
          </a:p>
          <a:p>
            <a:pPr marL="285750" indent="-285750">
              <a:buFont typeface="Arial" panose="020B0604020202020204" pitchFamily="34" charset="0"/>
              <a:buChar char="•"/>
            </a:pPr>
            <a:r>
              <a:rPr lang="en-TW" dirty="0"/>
              <a:t># of labels = # of edges</a:t>
            </a:r>
          </a:p>
        </p:txBody>
      </p:sp>
      <p:pic>
        <p:nvPicPr>
          <p:cNvPr id="5" name="Picture 4">
            <a:extLst>
              <a:ext uri="{FF2B5EF4-FFF2-40B4-BE49-F238E27FC236}">
                <a16:creationId xmlns:a16="http://schemas.microsoft.com/office/drawing/2014/main" id="{9173B4BB-3F96-E83F-F847-2EEFEFC465F3}"/>
              </a:ext>
            </a:extLst>
          </p:cNvPr>
          <p:cNvPicPr>
            <a:picLocks noChangeAspect="1"/>
          </p:cNvPicPr>
          <p:nvPr/>
        </p:nvPicPr>
        <p:blipFill>
          <a:blip r:embed="rId4"/>
          <a:stretch>
            <a:fillRect/>
          </a:stretch>
        </p:blipFill>
        <p:spPr>
          <a:xfrm>
            <a:off x="6620173" y="4948148"/>
            <a:ext cx="1840829" cy="714675"/>
          </a:xfrm>
          <a:prstGeom prst="rect">
            <a:avLst/>
          </a:prstGeom>
        </p:spPr>
      </p:pic>
      <p:sp>
        <p:nvSpPr>
          <p:cNvPr id="7" name="TextBox 6">
            <a:extLst>
              <a:ext uri="{FF2B5EF4-FFF2-40B4-BE49-F238E27FC236}">
                <a16:creationId xmlns:a16="http://schemas.microsoft.com/office/drawing/2014/main" id="{795BDD0A-3315-970B-F45B-FE15E99D8E5C}"/>
              </a:ext>
            </a:extLst>
          </p:cNvPr>
          <p:cNvSpPr txBox="1"/>
          <p:nvPr/>
        </p:nvSpPr>
        <p:spPr>
          <a:xfrm>
            <a:off x="6498629" y="4588284"/>
            <a:ext cx="1538113" cy="369332"/>
          </a:xfrm>
          <a:prstGeom prst="rect">
            <a:avLst/>
          </a:prstGeom>
          <a:noFill/>
        </p:spPr>
        <p:txBody>
          <a:bodyPr wrap="none" rtlCol="0">
            <a:spAutoFit/>
          </a:bodyPr>
          <a:lstStyle/>
          <a:p>
            <a:r>
              <a:rPr lang="en-TW" dirty="0"/>
              <a:t>Source txt file:</a:t>
            </a:r>
          </a:p>
        </p:txBody>
      </p:sp>
      <p:sp>
        <p:nvSpPr>
          <p:cNvPr id="8" name="TextBox 7">
            <a:extLst>
              <a:ext uri="{FF2B5EF4-FFF2-40B4-BE49-F238E27FC236}">
                <a16:creationId xmlns:a16="http://schemas.microsoft.com/office/drawing/2014/main" id="{19BB3D36-3687-BF94-AA1B-983518903841}"/>
              </a:ext>
            </a:extLst>
          </p:cNvPr>
          <p:cNvSpPr txBox="1"/>
          <p:nvPr/>
        </p:nvSpPr>
        <p:spPr>
          <a:xfrm>
            <a:off x="8582546" y="5038319"/>
            <a:ext cx="2629181" cy="646331"/>
          </a:xfrm>
          <a:prstGeom prst="rect">
            <a:avLst/>
          </a:prstGeom>
          <a:noFill/>
        </p:spPr>
        <p:txBody>
          <a:bodyPr wrap="none" rtlCol="0">
            <a:spAutoFit/>
          </a:bodyPr>
          <a:lstStyle/>
          <a:p>
            <a:pPr marL="285750" indent="-285750">
              <a:buFont typeface="Arial" panose="020B0604020202020204" pitchFamily="34" charset="0"/>
              <a:buChar char="•"/>
            </a:pPr>
            <a:r>
              <a:rPr lang="en-US" b="1" dirty="0"/>
              <a:t>a</a:t>
            </a:r>
            <a:r>
              <a:rPr lang="en-TW" dirty="0"/>
              <a:t> means attack pattern</a:t>
            </a:r>
          </a:p>
          <a:p>
            <a:pPr marL="285750" indent="-285750">
              <a:buFont typeface="Arial" panose="020B0604020202020204" pitchFamily="34" charset="0"/>
              <a:buChar char="•"/>
            </a:pPr>
            <a:r>
              <a:rPr lang="en-US" b="1" dirty="0"/>
              <a:t>b</a:t>
            </a:r>
            <a:r>
              <a:rPr lang="en-TW" dirty="0"/>
              <a:t> means benign</a:t>
            </a:r>
          </a:p>
        </p:txBody>
      </p:sp>
      <p:sp>
        <p:nvSpPr>
          <p:cNvPr id="11" name="TextBox 10">
            <a:extLst>
              <a:ext uri="{FF2B5EF4-FFF2-40B4-BE49-F238E27FC236}">
                <a16:creationId xmlns:a16="http://schemas.microsoft.com/office/drawing/2014/main" id="{E1E1738A-8DCD-7B7B-F197-84D4F900C012}"/>
              </a:ext>
            </a:extLst>
          </p:cNvPr>
          <p:cNvSpPr txBox="1"/>
          <p:nvPr/>
        </p:nvSpPr>
        <p:spPr>
          <a:xfrm>
            <a:off x="587706" y="6184839"/>
            <a:ext cx="6843540" cy="400110"/>
          </a:xfrm>
          <a:prstGeom prst="rect">
            <a:avLst/>
          </a:prstGeom>
          <a:noFill/>
        </p:spPr>
        <p:txBody>
          <a:bodyPr wrap="none" rtlCol="0">
            <a:spAutoFit/>
          </a:bodyPr>
          <a:lstStyle/>
          <a:p>
            <a:pPr marL="285750" indent="-285750">
              <a:buFont typeface="Arial" panose="020B0604020202020204" pitchFamily="34" charset="0"/>
              <a:buChar char="•"/>
            </a:pPr>
            <a:r>
              <a:rPr lang="en-TW" sz="2000" dirty="0"/>
              <a:t>This is the same format how I handle the </a:t>
            </a:r>
            <a:r>
              <a:rPr lang="en-TW" sz="2000" b="1" dirty="0"/>
              <a:t>DARPA</a:t>
            </a:r>
            <a:r>
              <a:rPr lang="en-TW" sz="2000" dirty="0"/>
              <a:t> dataset now</a:t>
            </a:r>
          </a:p>
        </p:txBody>
      </p:sp>
      <p:grpSp>
        <p:nvGrpSpPr>
          <p:cNvPr id="18" name="Group 17">
            <a:extLst>
              <a:ext uri="{FF2B5EF4-FFF2-40B4-BE49-F238E27FC236}">
                <a16:creationId xmlns:a16="http://schemas.microsoft.com/office/drawing/2014/main" id="{12B38322-AD07-C053-9348-E0F1D5A8B870}"/>
              </a:ext>
            </a:extLst>
          </p:cNvPr>
          <p:cNvGrpSpPr/>
          <p:nvPr/>
        </p:nvGrpSpPr>
        <p:grpSpPr>
          <a:xfrm>
            <a:off x="54052" y="545224"/>
            <a:ext cx="9226545" cy="2502778"/>
            <a:chOff x="15765" y="1423168"/>
            <a:chExt cx="9226545" cy="2502778"/>
          </a:xfrm>
        </p:grpSpPr>
        <p:pic>
          <p:nvPicPr>
            <p:cNvPr id="13" name="Picture 12">
              <a:extLst>
                <a:ext uri="{FF2B5EF4-FFF2-40B4-BE49-F238E27FC236}">
                  <a16:creationId xmlns:a16="http://schemas.microsoft.com/office/drawing/2014/main" id="{662DF490-E99A-1714-C170-3D2D2328ED79}"/>
                </a:ext>
              </a:extLst>
            </p:cNvPr>
            <p:cNvPicPr>
              <a:picLocks noChangeAspect="1"/>
            </p:cNvPicPr>
            <p:nvPr/>
          </p:nvPicPr>
          <p:blipFill>
            <a:blip r:embed="rId5"/>
            <a:stretch>
              <a:fillRect/>
            </a:stretch>
          </p:blipFill>
          <p:spPr>
            <a:xfrm>
              <a:off x="6057713" y="1423168"/>
              <a:ext cx="3184597" cy="2486408"/>
            </a:xfrm>
            <a:prstGeom prst="rect">
              <a:avLst/>
            </a:prstGeom>
          </p:spPr>
        </p:pic>
        <p:sp>
          <p:nvSpPr>
            <p:cNvPr id="14" name="TextBox 13">
              <a:extLst>
                <a:ext uri="{FF2B5EF4-FFF2-40B4-BE49-F238E27FC236}">
                  <a16:creationId xmlns:a16="http://schemas.microsoft.com/office/drawing/2014/main" id="{F0FB046A-AB3F-950A-9024-B9F81663DDBD}"/>
                </a:ext>
              </a:extLst>
            </p:cNvPr>
            <p:cNvSpPr txBox="1"/>
            <p:nvPr/>
          </p:nvSpPr>
          <p:spPr>
            <a:xfrm>
              <a:off x="6471125" y="2229298"/>
              <a:ext cx="902052" cy="369332"/>
            </a:xfrm>
            <a:prstGeom prst="rect">
              <a:avLst/>
            </a:prstGeom>
            <a:noFill/>
          </p:spPr>
          <p:txBody>
            <a:bodyPr wrap="square" rtlCol="0">
              <a:spAutoFit/>
            </a:bodyPr>
            <a:lstStyle/>
            <a:p>
              <a:r>
                <a:rPr lang="en-TW" dirty="0"/>
                <a:t>benign</a:t>
              </a:r>
            </a:p>
          </p:txBody>
        </p:sp>
        <p:sp>
          <p:nvSpPr>
            <p:cNvPr id="17" name="TextBox 16">
              <a:extLst>
                <a:ext uri="{FF2B5EF4-FFF2-40B4-BE49-F238E27FC236}">
                  <a16:creationId xmlns:a16="http://schemas.microsoft.com/office/drawing/2014/main" id="{B85D3A1A-54AB-FDDB-0D9D-5AC81899A155}"/>
                </a:ext>
              </a:extLst>
            </p:cNvPr>
            <p:cNvSpPr txBox="1"/>
            <p:nvPr/>
          </p:nvSpPr>
          <p:spPr>
            <a:xfrm>
              <a:off x="7273797" y="2500365"/>
              <a:ext cx="1184338" cy="369332"/>
            </a:xfrm>
            <a:prstGeom prst="rect">
              <a:avLst/>
            </a:prstGeom>
            <a:noFill/>
          </p:spPr>
          <p:txBody>
            <a:bodyPr wrap="square" rtlCol="0">
              <a:spAutoFit/>
            </a:bodyPr>
            <a:lstStyle/>
            <a:p>
              <a:r>
                <a:rPr lang="en-TW" dirty="0"/>
                <a:t>T1003.001</a:t>
              </a:r>
            </a:p>
          </p:txBody>
        </p:sp>
        <p:sp>
          <p:nvSpPr>
            <p:cNvPr id="12" name="TextBox 11">
              <a:extLst>
                <a:ext uri="{FF2B5EF4-FFF2-40B4-BE49-F238E27FC236}">
                  <a16:creationId xmlns:a16="http://schemas.microsoft.com/office/drawing/2014/main" id="{5170816B-7AEA-4421-956F-1C252F56014F}"/>
                </a:ext>
              </a:extLst>
            </p:cNvPr>
            <p:cNvSpPr txBox="1"/>
            <p:nvPr/>
          </p:nvSpPr>
          <p:spPr>
            <a:xfrm>
              <a:off x="15765" y="2017731"/>
              <a:ext cx="6620173" cy="1908215"/>
            </a:xfrm>
            <a:prstGeom prst="rect">
              <a:avLst/>
            </a:prstGeom>
            <a:noFill/>
          </p:spPr>
          <p:txBody>
            <a:bodyPr wrap="square" rtlCol="0">
              <a:spAutoFit/>
            </a:bodyPr>
            <a:lstStyle/>
            <a:p>
              <a:pPr lvl="1"/>
              <a:endParaRPr lang="en-US" sz="2600" dirty="0"/>
            </a:p>
            <a:p>
              <a:pPr marL="800100" lvl="1" indent="-342900">
                <a:buFont typeface="Arial" panose="020B0604020202020204" pitchFamily="34" charset="0"/>
                <a:buChar char="•"/>
              </a:pPr>
              <a:r>
                <a:rPr lang="en-US" sz="2400" dirty="0"/>
                <a:t>Each data is a graph </a:t>
              </a:r>
              <a:r>
                <a:rPr lang="en-US" sz="2000" dirty="0">
                  <a:sym typeface="Wingdings" pitchFamily="2" charset="2"/>
                </a:rPr>
                <a:t></a:t>
              </a:r>
              <a:r>
                <a:rPr lang="en-US" sz="2400" dirty="0">
                  <a:sym typeface="Wingdings" pitchFamily="2" charset="2"/>
                </a:rPr>
                <a:t> label the triplets with the benign or the specific AP</a:t>
              </a:r>
            </a:p>
            <a:p>
              <a:pPr marL="1371600" lvl="2" indent="-457200">
                <a:buFont typeface="Arial" panose="020B0604020202020204" pitchFamily="34" charset="0"/>
                <a:buChar char="•"/>
              </a:pPr>
              <a:r>
                <a:rPr lang="en-TW" dirty="0"/>
                <a:t>Consider the nodes and the edges</a:t>
              </a:r>
              <a:endParaRPr lang="en-TW" sz="2400" dirty="0"/>
            </a:p>
            <a:p>
              <a:pPr marL="914400" lvl="1" indent="-457200">
                <a:buFont typeface="Arial" panose="020B0604020202020204" pitchFamily="34" charset="0"/>
                <a:buChar char="•"/>
              </a:pPr>
              <a:endParaRPr lang="en-US" sz="2600" dirty="0"/>
            </a:p>
          </p:txBody>
        </p:sp>
      </p:grpSp>
      <p:pic>
        <p:nvPicPr>
          <p:cNvPr id="22" name="Picture 21">
            <a:extLst>
              <a:ext uri="{FF2B5EF4-FFF2-40B4-BE49-F238E27FC236}">
                <a16:creationId xmlns:a16="http://schemas.microsoft.com/office/drawing/2014/main" id="{551F69B3-61A9-9827-2B8F-EAF7FDA9BE0D}"/>
              </a:ext>
            </a:extLst>
          </p:cNvPr>
          <p:cNvPicPr>
            <a:picLocks noChangeAspect="1"/>
          </p:cNvPicPr>
          <p:nvPr/>
        </p:nvPicPr>
        <p:blipFill>
          <a:blip r:embed="rId6"/>
          <a:stretch>
            <a:fillRect/>
          </a:stretch>
        </p:blipFill>
        <p:spPr>
          <a:xfrm>
            <a:off x="9280597" y="680701"/>
            <a:ext cx="2922794" cy="2311183"/>
          </a:xfrm>
          <a:prstGeom prst="rect">
            <a:avLst/>
          </a:prstGeom>
        </p:spPr>
      </p:pic>
    </p:spTree>
    <p:extLst>
      <p:ext uri="{BB962C8B-B14F-4D97-AF65-F5344CB8AC3E}">
        <p14:creationId xmlns:p14="http://schemas.microsoft.com/office/powerpoint/2010/main" val="1292939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7</a:t>
            </a:fld>
            <a:endParaRPr lang="en-TW" dirty="0"/>
          </a:p>
        </p:txBody>
      </p:sp>
      <p:sp>
        <p:nvSpPr>
          <p:cNvPr id="3" name="TextBox 2">
            <a:extLst>
              <a:ext uri="{FF2B5EF4-FFF2-40B4-BE49-F238E27FC236}">
                <a16:creationId xmlns:a16="http://schemas.microsoft.com/office/drawing/2014/main" id="{D0F20B32-F160-EF09-F6B3-E796CBC92447}"/>
              </a:ext>
            </a:extLst>
          </p:cNvPr>
          <p:cNvSpPr txBox="1"/>
          <p:nvPr/>
        </p:nvSpPr>
        <p:spPr>
          <a:xfrm>
            <a:off x="838200" y="1847053"/>
            <a:ext cx="1126876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Concept</a:t>
            </a:r>
            <a:r>
              <a:rPr lang="zh-TW" altLang="en-US" sz="2400" dirty="0"/>
              <a:t> </a:t>
            </a:r>
            <a:r>
              <a:rPr lang="en-US" altLang="zh-TW" sz="2400" dirty="0"/>
              <a:t>from the </a:t>
            </a:r>
            <a:r>
              <a:rPr lang="en-US" altLang="zh-TW" sz="2400" dirty="0">
                <a:hlinkClick r:id="rId3"/>
              </a:rPr>
              <a:t>DGL official website</a:t>
            </a:r>
            <a:r>
              <a:rPr lang="en-US" sz="2400" dirty="0"/>
              <a:t>:</a:t>
            </a:r>
          </a:p>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a:t>
            </a:r>
            <a:r>
              <a:rPr lang="en-US" sz="2400" b="1" dirty="0"/>
              <a:t>edge</a:t>
            </a:r>
          </a:p>
          <a:p>
            <a:pPr marL="914400" lvl="1" indent="-457200">
              <a:buFont typeface="+mj-lt"/>
              <a:buAutoNum type="arabicPeriod"/>
            </a:pPr>
            <a:r>
              <a:rPr lang="en-TW" sz="2400" b="1" dirty="0"/>
              <a:t>Concatenate</a:t>
            </a:r>
            <a:r>
              <a:rPr lang="en-TW" sz="2400" dirty="0"/>
              <a:t>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pic>
        <p:nvPicPr>
          <p:cNvPr id="14" name="Picture 13">
            <a:extLst>
              <a:ext uri="{FF2B5EF4-FFF2-40B4-BE49-F238E27FC236}">
                <a16:creationId xmlns:a16="http://schemas.microsoft.com/office/drawing/2014/main" id="{55C6F78C-BBF9-9683-309E-0BC8BEA3218E}"/>
              </a:ext>
            </a:extLst>
          </p:cNvPr>
          <p:cNvPicPr>
            <a:picLocks noChangeAspect="1"/>
          </p:cNvPicPr>
          <p:nvPr/>
        </p:nvPicPr>
        <p:blipFill>
          <a:blip r:embed="rId4"/>
          <a:stretch>
            <a:fillRect/>
          </a:stretch>
        </p:blipFill>
        <p:spPr>
          <a:xfrm>
            <a:off x="7145641" y="1513734"/>
            <a:ext cx="4208159" cy="666639"/>
          </a:xfrm>
          <a:prstGeom prst="rect">
            <a:avLst/>
          </a:prstGeom>
        </p:spPr>
      </p:pic>
      <p:pic>
        <p:nvPicPr>
          <p:cNvPr id="8" name="Picture 7">
            <a:extLst>
              <a:ext uri="{FF2B5EF4-FFF2-40B4-BE49-F238E27FC236}">
                <a16:creationId xmlns:a16="http://schemas.microsoft.com/office/drawing/2014/main" id="{A4CF21BA-3C75-9A9D-A362-80749D3AE0FB}"/>
              </a:ext>
            </a:extLst>
          </p:cNvPr>
          <p:cNvPicPr>
            <a:picLocks noChangeAspect="1"/>
          </p:cNvPicPr>
          <p:nvPr/>
        </p:nvPicPr>
        <p:blipFill>
          <a:blip r:embed="rId5"/>
          <a:stretch>
            <a:fillRect/>
          </a:stretch>
        </p:blipFill>
        <p:spPr>
          <a:xfrm>
            <a:off x="1810429" y="4204595"/>
            <a:ext cx="7626900" cy="2151755"/>
          </a:xfrm>
          <a:prstGeom prst="rect">
            <a:avLst/>
          </a:prstGeom>
        </p:spPr>
      </p:pic>
    </p:spTree>
    <p:extLst>
      <p:ext uri="{BB962C8B-B14F-4D97-AF65-F5344CB8AC3E}">
        <p14:creationId xmlns:p14="http://schemas.microsoft.com/office/powerpoint/2010/main" val="67704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8</a:t>
            </a:fld>
            <a:endParaRPr lang="en-TW" dirty="0"/>
          </a:p>
        </p:txBody>
      </p:sp>
      <p:pic>
        <p:nvPicPr>
          <p:cNvPr id="13" name="Picture 12">
            <a:extLst>
              <a:ext uri="{FF2B5EF4-FFF2-40B4-BE49-F238E27FC236}">
                <a16:creationId xmlns:a16="http://schemas.microsoft.com/office/drawing/2014/main" id="{0F198284-47D4-22EF-A0AD-7B0BBC592C26}"/>
              </a:ext>
            </a:extLst>
          </p:cNvPr>
          <p:cNvPicPr>
            <a:picLocks noChangeAspect="1"/>
          </p:cNvPicPr>
          <p:nvPr/>
        </p:nvPicPr>
        <p:blipFill>
          <a:blip r:embed="rId3"/>
          <a:stretch>
            <a:fillRect/>
          </a:stretch>
        </p:blipFill>
        <p:spPr>
          <a:xfrm>
            <a:off x="6476203" y="1960076"/>
            <a:ext cx="5630758" cy="4396274"/>
          </a:xfrm>
          <a:prstGeom prst="rect">
            <a:avLst/>
          </a:prstGeom>
        </p:spPr>
      </p:pic>
      <p:sp>
        <p:nvSpPr>
          <p:cNvPr id="18" name="TextBox 17">
            <a:extLst>
              <a:ext uri="{FF2B5EF4-FFF2-40B4-BE49-F238E27FC236}">
                <a16:creationId xmlns:a16="http://schemas.microsoft.com/office/drawing/2014/main" id="{2F2D5DE1-5D72-9879-323F-AFC9BF76251C}"/>
              </a:ext>
            </a:extLst>
          </p:cNvPr>
          <p:cNvSpPr txBox="1"/>
          <p:nvPr/>
        </p:nvSpPr>
        <p:spPr>
          <a:xfrm>
            <a:off x="85039" y="1312713"/>
            <a:ext cx="11268761" cy="1569660"/>
          </a:xfrm>
          <a:prstGeom prst="rect">
            <a:avLst/>
          </a:prstGeom>
          <a:noFill/>
        </p:spPr>
        <p:txBody>
          <a:bodyPr wrap="square" rtlCol="0">
            <a:spAutoFit/>
          </a:bodyPr>
          <a:lstStyle/>
          <a:p>
            <a:pPr marL="914400" lvl="1" indent="-457200">
              <a:buFont typeface="+mj-lt"/>
              <a:buAutoNum type="arabicPeriod"/>
            </a:pPr>
            <a:r>
              <a:rPr lang="en-TW" sz="1600" dirty="0"/>
              <a:t>Let the dgl graph’s edge data have the attribute: </a:t>
            </a:r>
            <a:r>
              <a:rPr lang="en-TW" sz="1600" b="1" dirty="0"/>
              <a:t>edata[“label”]</a:t>
            </a:r>
          </a:p>
          <a:p>
            <a:pPr marL="914400" lvl="1" indent="-457200">
              <a:buFont typeface="+mj-lt"/>
              <a:buAutoNum type="arabicPeriod"/>
            </a:pPr>
            <a:r>
              <a:rPr lang="en-TW" sz="1600" dirty="0"/>
              <a:t>Use </a:t>
            </a:r>
            <a:r>
              <a:rPr lang="en-TW" sz="1600" b="1" dirty="0"/>
              <a:t>GraphSAGE</a:t>
            </a:r>
            <a:r>
              <a:rPr lang="en-TW" sz="1600" dirty="0"/>
              <a:t> model to get the new </a:t>
            </a:r>
            <a:r>
              <a:rPr lang="en-TW" sz="1600" b="1" dirty="0"/>
              <a:t>node</a:t>
            </a:r>
            <a:r>
              <a:rPr lang="en-TW" sz="1600" dirty="0"/>
              <a:t> </a:t>
            </a:r>
            <a:r>
              <a:rPr lang="en-TW" sz="1600" b="1" dirty="0"/>
              <a:t>embedding</a:t>
            </a:r>
            <a:r>
              <a:rPr lang="en-TW" sz="1600" dirty="0"/>
              <a:t> </a:t>
            </a:r>
          </a:p>
          <a:p>
            <a:pPr marL="914400" lvl="1" indent="-457200">
              <a:buFont typeface="+mj-lt"/>
              <a:buAutoNum type="arabicPeriod"/>
            </a:pPr>
            <a:r>
              <a:rPr lang="en-US" sz="1600" dirty="0"/>
              <a:t>Use </a:t>
            </a:r>
            <a:r>
              <a:rPr lang="en-US" sz="1600" b="1" dirty="0"/>
              <a:t>MLP</a:t>
            </a:r>
            <a:r>
              <a:rPr lang="en-US" sz="1600" dirty="0"/>
              <a:t> model to get the ‘</a:t>
            </a:r>
            <a:r>
              <a:rPr lang="en-US" sz="1600" b="1" dirty="0"/>
              <a:t>score’</a:t>
            </a:r>
            <a:r>
              <a:rPr lang="en-US" sz="1600" dirty="0"/>
              <a:t> of the </a:t>
            </a:r>
            <a:r>
              <a:rPr lang="en-US" sz="1600" b="1" dirty="0"/>
              <a:t>edge</a:t>
            </a:r>
          </a:p>
          <a:p>
            <a:pPr marL="914400" lvl="1" indent="-457200">
              <a:buFont typeface="+mj-lt"/>
              <a:buAutoNum type="arabicPeriod"/>
            </a:pPr>
            <a:r>
              <a:rPr lang="en-TW" sz="1600" b="1" dirty="0"/>
              <a:t>Concatenate</a:t>
            </a:r>
            <a:r>
              <a:rPr lang="en-TW" sz="1600" dirty="0"/>
              <a:t> these two models </a:t>
            </a:r>
          </a:p>
          <a:p>
            <a:pPr marL="914400" lvl="1" indent="-457200">
              <a:buFont typeface="+mj-lt"/>
              <a:buAutoNum type="arabicPeriod"/>
            </a:pPr>
            <a:r>
              <a:rPr lang="en-TW" sz="1600" dirty="0"/>
              <a:t>Train the final model</a:t>
            </a:r>
          </a:p>
          <a:p>
            <a:pPr marL="342900" indent="-342900">
              <a:buFont typeface="Arial" panose="020B0604020202020204" pitchFamily="34" charset="0"/>
              <a:buChar char="•"/>
            </a:pPr>
            <a:endParaRPr lang="en-TW" sz="1600" dirty="0"/>
          </a:p>
        </p:txBody>
      </p:sp>
      <p:sp>
        <p:nvSpPr>
          <p:cNvPr id="19" name="Rounded Rectangle 18">
            <a:extLst>
              <a:ext uri="{FF2B5EF4-FFF2-40B4-BE49-F238E27FC236}">
                <a16:creationId xmlns:a16="http://schemas.microsoft.com/office/drawing/2014/main" id="{C05AF809-ECF9-ADDE-5B16-2FED72BEEB97}"/>
              </a:ext>
            </a:extLst>
          </p:cNvPr>
          <p:cNvSpPr/>
          <p:nvPr/>
        </p:nvSpPr>
        <p:spPr>
          <a:xfrm>
            <a:off x="559808" y="1832521"/>
            <a:ext cx="4347094" cy="814242"/>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0" name="Rounded Rectangle 19">
            <a:extLst>
              <a:ext uri="{FF2B5EF4-FFF2-40B4-BE49-F238E27FC236}">
                <a16:creationId xmlns:a16="http://schemas.microsoft.com/office/drawing/2014/main" id="{CF559B98-89CD-D0D9-7705-CF8288E27EAC}"/>
              </a:ext>
            </a:extLst>
          </p:cNvPr>
          <p:cNvSpPr/>
          <p:nvPr/>
        </p:nvSpPr>
        <p:spPr>
          <a:xfrm>
            <a:off x="559808" y="1389071"/>
            <a:ext cx="6024295" cy="207841"/>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dirty="0"/>
          </a:p>
        </p:txBody>
      </p:sp>
      <p:cxnSp>
        <p:nvCxnSpPr>
          <p:cNvPr id="23" name="Straight Arrow Connector 22">
            <a:extLst>
              <a:ext uri="{FF2B5EF4-FFF2-40B4-BE49-F238E27FC236}">
                <a16:creationId xmlns:a16="http://schemas.microsoft.com/office/drawing/2014/main" id="{3033610A-4636-9994-330C-CA6E726BA438}"/>
              </a:ext>
            </a:extLst>
          </p:cNvPr>
          <p:cNvCxnSpPr>
            <a:cxnSpLocks/>
          </p:cNvCxnSpPr>
          <p:nvPr/>
        </p:nvCxnSpPr>
        <p:spPr>
          <a:xfrm flipH="1">
            <a:off x="5537675" y="2373450"/>
            <a:ext cx="1247686" cy="815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04A3235-D28E-56F6-021C-8E467F5B18EB}"/>
              </a:ext>
            </a:extLst>
          </p:cNvPr>
          <p:cNvSpPr txBox="1"/>
          <p:nvPr/>
        </p:nvSpPr>
        <p:spPr>
          <a:xfrm>
            <a:off x="432987" y="3188724"/>
            <a:ext cx="6574813" cy="646331"/>
          </a:xfrm>
          <a:prstGeom prst="rect">
            <a:avLst/>
          </a:prstGeom>
          <a:noFill/>
        </p:spPr>
        <p:txBody>
          <a:bodyPr wrap="none" rtlCol="0">
            <a:spAutoFit/>
          </a:bodyPr>
          <a:lstStyle/>
          <a:p>
            <a:r>
              <a:rPr lang="en-TW" dirty="0"/>
              <a:t>Originally is the embedding based on the Trans Family or SecureBert</a:t>
            </a:r>
          </a:p>
          <a:p>
            <a:r>
              <a:rPr lang="en-TW" dirty="0">
                <a:sym typeface="Wingdings" pitchFamily="2" charset="2"/>
              </a:rPr>
              <a:t> After step2. all t</a:t>
            </a:r>
            <a:r>
              <a:rPr lang="en-US" dirty="0">
                <a:sym typeface="Wingdings" pitchFamily="2" charset="2"/>
              </a:rPr>
              <a:t>he</a:t>
            </a:r>
            <a:r>
              <a:rPr lang="en-TW" dirty="0">
                <a:sym typeface="Wingdings" pitchFamily="2" charset="2"/>
              </a:rPr>
              <a:t> nodes’ embedding would be updated</a:t>
            </a:r>
            <a:endParaRPr lang="en-TW" dirty="0"/>
          </a:p>
        </p:txBody>
      </p:sp>
      <p:pic>
        <p:nvPicPr>
          <p:cNvPr id="28" name="Picture 27">
            <a:extLst>
              <a:ext uri="{FF2B5EF4-FFF2-40B4-BE49-F238E27FC236}">
                <a16:creationId xmlns:a16="http://schemas.microsoft.com/office/drawing/2014/main" id="{550C554C-FCF8-055A-1F5E-73AB4C6E731B}"/>
              </a:ext>
            </a:extLst>
          </p:cNvPr>
          <p:cNvPicPr>
            <a:picLocks noChangeAspect="1"/>
          </p:cNvPicPr>
          <p:nvPr/>
        </p:nvPicPr>
        <p:blipFill>
          <a:blip r:embed="rId4"/>
          <a:stretch>
            <a:fillRect/>
          </a:stretch>
        </p:blipFill>
        <p:spPr>
          <a:xfrm>
            <a:off x="432987" y="4213676"/>
            <a:ext cx="6577997" cy="2279504"/>
          </a:xfrm>
          <a:prstGeom prst="rect">
            <a:avLst/>
          </a:prstGeom>
        </p:spPr>
      </p:pic>
    </p:spTree>
    <p:extLst>
      <p:ext uri="{BB962C8B-B14F-4D97-AF65-F5344CB8AC3E}">
        <p14:creationId xmlns:p14="http://schemas.microsoft.com/office/powerpoint/2010/main" val="4035795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Model Design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9</a:t>
            </a:fld>
            <a:endParaRPr lang="en-TW" dirty="0"/>
          </a:p>
        </p:txBody>
      </p:sp>
      <p:pic>
        <p:nvPicPr>
          <p:cNvPr id="13" name="Picture 12">
            <a:extLst>
              <a:ext uri="{FF2B5EF4-FFF2-40B4-BE49-F238E27FC236}">
                <a16:creationId xmlns:a16="http://schemas.microsoft.com/office/drawing/2014/main" id="{0F198284-47D4-22EF-A0AD-7B0BBC592C26}"/>
              </a:ext>
            </a:extLst>
          </p:cNvPr>
          <p:cNvPicPr>
            <a:picLocks noChangeAspect="1"/>
          </p:cNvPicPr>
          <p:nvPr/>
        </p:nvPicPr>
        <p:blipFill>
          <a:blip r:embed="rId3"/>
          <a:stretch>
            <a:fillRect/>
          </a:stretch>
        </p:blipFill>
        <p:spPr>
          <a:xfrm>
            <a:off x="6561242" y="1960076"/>
            <a:ext cx="5630758" cy="4396274"/>
          </a:xfrm>
          <a:prstGeom prst="rect">
            <a:avLst/>
          </a:prstGeom>
        </p:spPr>
      </p:pic>
      <p:sp>
        <p:nvSpPr>
          <p:cNvPr id="18" name="TextBox 17">
            <a:extLst>
              <a:ext uri="{FF2B5EF4-FFF2-40B4-BE49-F238E27FC236}">
                <a16:creationId xmlns:a16="http://schemas.microsoft.com/office/drawing/2014/main" id="{2F2D5DE1-5D72-9879-323F-AFC9BF76251C}"/>
              </a:ext>
            </a:extLst>
          </p:cNvPr>
          <p:cNvSpPr txBox="1"/>
          <p:nvPr/>
        </p:nvSpPr>
        <p:spPr>
          <a:xfrm>
            <a:off x="85039" y="1312713"/>
            <a:ext cx="11268761" cy="1569660"/>
          </a:xfrm>
          <a:prstGeom prst="rect">
            <a:avLst/>
          </a:prstGeom>
          <a:noFill/>
        </p:spPr>
        <p:txBody>
          <a:bodyPr wrap="square" rtlCol="0">
            <a:spAutoFit/>
          </a:bodyPr>
          <a:lstStyle/>
          <a:p>
            <a:pPr marL="914400" lvl="1" indent="-457200">
              <a:buFont typeface="+mj-lt"/>
              <a:buAutoNum type="arabicPeriod"/>
            </a:pPr>
            <a:r>
              <a:rPr lang="en-TW" sz="1600" dirty="0"/>
              <a:t>Let the dgl graph’s edge data have the attribute: </a:t>
            </a:r>
            <a:r>
              <a:rPr lang="en-TW" sz="1600" b="1" dirty="0"/>
              <a:t>edata[“label”]</a:t>
            </a:r>
          </a:p>
          <a:p>
            <a:pPr marL="914400" lvl="1" indent="-457200">
              <a:buFont typeface="+mj-lt"/>
              <a:buAutoNum type="arabicPeriod"/>
            </a:pPr>
            <a:r>
              <a:rPr lang="en-TW" sz="1600" dirty="0"/>
              <a:t>Use </a:t>
            </a:r>
            <a:r>
              <a:rPr lang="en-TW" sz="1600" b="1" dirty="0"/>
              <a:t>GraphSAGE</a:t>
            </a:r>
            <a:r>
              <a:rPr lang="en-TW" sz="1600" dirty="0"/>
              <a:t> model to get the new </a:t>
            </a:r>
            <a:r>
              <a:rPr lang="en-TW" sz="1600" b="1" dirty="0"/>
              <a:t>node</a:t>
            </a:r>
            <a:r>
              <a:rPr lang="en-TW" sz="1600" dirty="0"/>
              <a:t> </a:t>
            </a:r>
            <a:r>
              <a:rPr lang="en-TW" sz="1600" b="1" dirty="0"/>
              <a:t>embedding</a:t>
            </a:r>
            <a:r>
              <a:rPr lang="en-TW" sz="1600" dirty="0"/>
              <a:t> </a:t>
            </a:r>
          </a:p>
          <a:p>
            <a:pPr marL="914400" lvl="1" indent="-457200">
              <a:buFont typeface="+mj-lt"/>
              <a:buAutoNum type="arabicPeriod"/>
            </a:pPr>
            <a:r>
              <a:rPr lang="en-US" sz="1600" dirty="0"/>
              <a:t>Use </a:t>
            </a:r>
            <a:r>
              <a:rPr lang="en-US" sz="1600" b="1" dirty="0"/>
              <a:t>MLP</a:t>
            </a:r>
            <a:r>
              <a:rPr lang="en-US" sz="1600" dirty="0"/>
              <a:t> model to get the ‘</a:t>
            </a:r>
            <a:r>
              <a:rPr lang="en-US" sz="1600" b="1" dirty="0"/>
              <a:t>score’</a:t>
            </a:r>
            <a:r>
              <a:rPr lang="en-US" sz="1600" dirty="0"/>
              <a:t> of the </a:t>
            </a:r>
            <a:r>
              <a:rPr lang="en-US" sz="1600" b="1" dirty="0"/>
              <a:t>edge</a:t>
            </a:r>
          </a:p>
          <a:p>
            <a:pPr marL="914400" lvl="1" indent="-457200">
              <a:buFont typeface="+mj-lt"/>
              <a:buAutoNum type="arabicPeriod"/>
            </a:pPr>
            <a:r>
              <a:rPr lang="en-TW" sz="1600" b="1" dirty="0"/>
              <a:t>Concatenate</a:t>
            </a:r>
            <a:r>
              <a:rPr lang="en-TW" sz="1600" dirty="0"/>
              <a:t> these two models </a:t>
            </a:r>
          </a:p>
          <a:p>
            <a:pPr marL="914400" lvl="1" indent="-457200">
              <a:buFont typeface="+mj-lt"/>
              <a:buAutoNum type="arabicPeriod"/>
            </a:pPr>
            <a:r>
              <a:rPr lang="en-TW" sz="1600" dirty="0"/>
              <a:t>Train the final model</a:t>
            </a:r>
          </a:p>
          <a:p>
            <a:pPr marL="342900" indent="-342900">
              <a:buFont typeface="Arial" panose="020B0604020202020204" pitchFamily="34" charset="0"/>
              <a:buChar char="•"/>
            </a:pPr>
            <a:endParaRPr lang="en-TW" sz="1600" dirty="0"/>
          </a:p>
        </p:txBody>
      </p:sp>
      <p:sp>
        <p:nvSpPr>
          <p:cNvPr id="19" name="Rounded Rectangle 18">
            <a:extLst>
              <a:ext uri="{FF2B5EF4-FFF2-40B4-BE49-F238E27FC236}">
                <a16:creationId xmlns:a16="http://schemas.microsoft.com/office/drawing/2014/main" id="{C05AF809-ECF9-ADDE-5B16-2FED72BEEB97}"/>
              </a:ext>
            </a:extLst>
          </p:cNvPr>
          <p:cNvSpPr/>
          <p:nvPr/>
        </p:nvSpPr>
        <p:spPr>
          <a:xfrm>
            <a:off x="559808" y="2113361"/>
            <a:ext cx="3149067" cy="441832"/>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a:p>
        </p:txBody>
      </p:sp>
      <p:sp>
        <p:nvSpPr>
          <p:cNvPr id="20" name="Rounded Rectangle 19">
            <a:extLst>
              <a:ext uri="{FF2B5EF4-FFF2-40B4-BE49-F238E27FC236}">
                <a16:creationId xmlns:a16="http://schemas.microsoft.com/office/drawing/2014/main" id="{CF559B98-89CD-D0D9-7705-CF8288E27EAC}"/>
              </a:ext>
            </a:extLst>
          </p:cNvPr>
          <p:cNvSpPr/>
          <p:nvPr/>
        </p:nvSpPr>
        <p:spPr>
          <a:xfrm>
            <a:off x="559809" y="1389071"/>
            <a:ext cx="5738442" cy="467930"/>
          </a:xfrm>
          <a:prstGeom prst="roundRect">
            <a:avLst/>
          </a:prstGeom>
          <a:solidFill>
            <a:schemeClr val="bg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TW" dirty="0"/>
          </a:p>
        </p:txBody>
      </p:sp>
      <p:cxnSp>
        <p:nvCxnSpPr>
          <p:cNvPr id="23" name="Straight Arrow Connector 22">
            <a:extLst>
              <a:ext uri="{FF2B5EF4-FFF2-40B4-BE49-F238E27FC236}">
                <a16:creationId xmlns:a16="http://schemas.microsoft.com/office/drawing/2014/main" id="{3033610A-4636-9994-330C-CA6E726BA438}"/>
              </a:ext>
            </a:extLst>
          </p:cNvPr>
          <p:cNvCxnSpPr>
            <a:cxnSpLocks/>
            <a:stCxn id="22" idx="6"/>
          </p:cNvCxnSpPr>
          <p:nvPr/>
        </p:nvCxnSpPr>
        <p:spPr>
          <a:xfrm flipV="1">
            <a:off x="5195843" y="4047332"/>
            <a:ext cx="2042445" cy="998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04A3235-D28E-56F6-021C-8E467F5B18EB}"/>
              </a:ext>
            </a:extLst>
          </p:cNvPr>
          <p:cNvSpPr txBox="1"/>
          <p:nvPr/>
        </p:nvSpPr>
        <p:spPr>
          <a:xfrm>
            <a:off x="432987" y="3058240"/>
            <a:ext cx="7338113" cy="646331"/>
          </a:xfrm>
          <a:prstGeom prst="rect">
            <a:avLst/>
          </a:prstGeom>
          <a:noFill/>
        </p:spPr>
        <p:txBody>
          <a:bodyPr wrap="square" rtlCol="0">
            <a:spAutoFit/>
          </a:bodyPr>
          <a:lstStyle/>
          <a:p>
            <a:r>
              <a:rPr lang="en-TW" dirty="0"/>
              <a:t>Each time would choose an edge and get the source and destination node.</a:t>
            </a:r>
          </a:p>
          <a:p>
            <a:r>
              <a:rPr lang="en-TW" dirty="0">
                <a:sym typeface="Wingdings" pitchFamily="2" charset="2"/>
              </a:rPr>
              <a:t> </a:t>
            </a:r>
            <a:r>
              <a:rPr lang="en-US" dirty="0">
                <a:sym typeface="Wingdings" pitchFamily="2" charset="2"/>
              </a:rPr>
              <a:t>Use updated node embedding to ‘score</a:t>
            </a:r>
            <a:r>
              <a:rPr lang="en-TW" dirty="0">
                <a:sym typeface="Wingdings" pitchFamily="2" charset="2"/>
              </a:rPr>
              <a:t>’ the edge</a:t>
            </a:r>
            <a:endParaRPr lang="en-TW" dirty="0"/>
          </a:p>
        </p:txBody>
      </p:sp>
      <p:pic>
        <p:nvPicPr>
          <p:cNvPr id="9" name="Picture 8">
            <a:extLst>
              <a:ext uri="{FF2B5EF4-FFF2-40B4-BE49-F238E27FC236}">
                <a16:creationId xmlns:a16="http://schemas.microsoft.com/office/drawing/2014/main" id="{2B53D4B1-9D81-96BA-7016-028B25B4011A}"/>
              </a:ext>
            </a:extLst>
          </p:cNvPr>
          <p:cNvPicPr>
            <a:picLocks noChangeAspect="1"/>
          </p:cNvPicPr>
          <p:nvPr/>
        </p:nvPicPr>
        <p:blipFill>
          <a:blip r:embed="rId4"/>
          <a:stretch>
            <a:fillRect/>
          </a:stretch>
        </p:blipFill>
        <p:spPr>
          <a:xfrm>
            <a:off x="762834" y="3737455"/>
            <a:ext cx="4492830" cy="2829570"/>
          </a:xfrm>
          <a:prstGeom prst="rect">
            <a:avLst/>
          </a:prstGeom>
        </p:spPr>
      </p:pic>
      <p:sp>
        <p:nvSpPr>
          <p:cNvPr id="14" name="TextBox 13">
            <a:extLst>
              <a:ext uri="{FF2B5EF4-FFF2-40B4-BE49-F238E27FC236}">
                <a16:creationId xmlns:a16="http://schemas.microsoft.com/office/drawing/2014/main" id="{AEEB0119-16AF-5E53-1B57-3A17196B5CFD}"/>
              </a:ext>
            </a:extLst>
          </p:cNvPr>
          <p:cNvSpPr txBox="1"/>
          <p:nvPr/>
        </p:nvSpPr>
        <p:spPr>
          <a:xfrm>
            <a:off x="4035578" y="5937410"/>
            <a:ext cx="2581861" cy="338554"/>
          </a:xfrm>
          <a:prstGeom prst="rect">
            <a:avLst/>
          </a:prstGeom>
          <a:noFill/>
        </p:spPr>
        <p:txBody>
          <a:bodyPr wrap="none" rtlCol="0">
            <a:spAutoFit/>
          </a:bodyPr>
          <a:lstStyle/>
          <a:p>
            <a:r>
              <a:rPr lang="en-US" sz="1600" dirty="0">
                <a:solidFill>
                  <a:schemeClr val="accent1"/>
                </a:solidFill>
              </a:rPr>
              <a:t>U</a:t>
            </a:r>
            <a:r>
              <a:rPr lang="en-TW" sz="1600" dirty="0">
                <a:solidFill>
                  <a:schemeClr val="accent1"/>
                </a:solidFill>
              </a:rPr>
              <a:t>pdate the node embedding</a:t>
            </a:r>
          </a:p>
        </p:txBody>
      </p:sp>
      <p:cxnSp>
        <p:nvCxnSpPr>
          <p:cNvPr id="15" name="Straight Arrow Connector 14">
            <a:extLst>
              <a:ext uri="{FF2B5EF4-FFF2-40B4-BE49-F238E27FC236}">
                <a16:creationId xmlns:a16="http://schemas.microsoft.com/office/drawing/2014/main" id="{0436989E-0349-66FF-4294-98B812793E36}"/>
              </a:ext>
            </a:extLst>
          </p:cNvPr>
          <p:cNvCxnSpPr>
            <a:cxnSpLocks/>
          </p:cNvCxnSpPr>
          <p:nvPr/>
        </p:nvCxnSpPr>
        <p:spPr>
          <a:xfrm>
            <a:off x="3554315" y="6100713"/>
            <a:ext cx="48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37E52B7-FC5F-3845-DD23-9695A8D6F8C5}"/>
              </a:ext>
            </a:extLst>
          </p:cNvPr>
          <p:cNvSpPr/>
          <p:nvPr/>
        </p:nvSpPr>
        <p:spPr>
          <a:xfrm>
            <a:off x="610468" y="4546365"/>
            <a:ext cx="4585375" cy="998922"/>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TW" dirty="0">
              <a:solidFill>
                <a:srgbClr val="FF0000"/>
              </a:solidFill>
            </a:endParaRPr>
          </a:p>
        </p:txBody>
      </p:sp>
      <p:sp>
        <p:nvSpPr>
          <p:cNvPr id="30" name="Oval 29">
            <a:extLst>
              <a:ext uri="{FF2B5EF4-FFF2-40B4-BE49-F238E27FC236}">
                <a16:creationId xmlns:a16="http://schemas.microsoft.com/office/drawing/2014/main" id="{0A8218E6-6D05-AB73-E261-DA8E6332C824}"/>
              </a:ext>
            </a:extLst>
          </p:cNvPr>
          <p:cNvSpPr/>
          <p:nvPr/>
        </p:nvSpPr>
        <p:spPr>
          <a:xfrm rot="4677229">
            <a:off x="5187380" y="3547870"/>
            <a:ext cx="4553112" cy="998922"/>
          </a:xfrm>
          <a:prstGeom prst="ellipse">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TW" dirty="0"/>
          </a:p>
        </p:txBody>
      </p:sp>
    </p:spTree>
    <p:extLst>
      <p:ext uri="{BB962C8B-B14F-4D97-AF65-F5344CB8AC3E}">
        <p14:creationId xmlns:p14="http://schemas.microsoft.com/office/powerpoint/2010/main" val="1094458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62563</TotalTime>
  <Words>2456</Words>
  <Application>Microsoft Macintosh PowerPoint</Application>
  <PresentationFormat>Widescreen</PresentationFormat>
  <Paragraphs>474</Paragraphs>
  <Slides>50</Slides>
  <Notes>41</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-apple-system</vt:lpstr>
      <vt:lpstr>LinLibertineT</vt:lpstr>
      <vt:lpstr>NimbusRomNo9L</vt:lpstr>
      <vt:lpstr>sohne</vt:lpstr>
      <vt:lpstr>Söhne</vt:lpstr>
      <vt:lpstr>source-serif-pro</vt:lpstr>
      <vt:lpstr>Arial</vt:lpstr>
      <vt:lpstr>Calibri</vt:lpstr>
      <vt:lpstr>Calibri Light</vt:lpstr>
      <vt:lpstr>Helvetica Neue</vt:lpstr>
      <vt:lpstr>Office Theme</vt:lpstr>
      <vt:lpstr>Discussion of the Project</vt:lpstr>
      <vt:lpstr>Outline</vt:lpstr>
      <vt:lpstr>Issue</vt:lpstr>
      <vt:lpstr>Issue</vt:lpstr>
      <vt:lpstr>Recap</vt:lpstr>
      <vt:lpstr>Input Format</vt:lpstr>
      <vt:lpstr>Model Design</vt:lpstr>
      <vt:lpstr>Model Design</vt:lpstr>
      <vt:lpstr>Model Design</vt:lpstr>
      <vt:lpstr>Model Design</vt:lpstr>
      <vt:lpstr>Observation</vt:lpstr>
      <vt:lpstr>Observation</vt:lpstr>
      <vt:lpstr>Observation</vt:lpstr>
      <vt:lpstr>Observation</vt:lpstr>
      <vt:lpstr>Experiments</vt:lpstr>
      <vt:lpstr>Oversampling</vt:lpstr>
      <vt:lpstr>GraphSMOTE</vt:lpstr>
      <vt:lpstr>GraphSMOTE</vt:lpstr>
      <vt:lpstr>Thought</vt:lpstr>
      <vt:lpstr>PowerPoint Presentation</vt:lpstr>
      <vt:lpstr>Observation of the Prediction</vt:lpstr>
      <vt:lpstr>Observation of the Prediction</vt:lpstr>
      <vt:lpstr>Experiment – Change the Dataset</vt:lpstr>
      <vt:lpstr>Observation of the Prediction</vt:lpstr>
      <vt:lpstr>Observation of the Prediction</vt:lpstr>
      <vt:lpstr>Observation of the Prediction</vt:lpstr>
      <vt:lpstr>Observation of the Prediction</vt:lpstr>
      <vt:lpstr>Observation of the Prediction</vt:lpstr>
      <vt:lpstr>Observation of the Prediction</vt:lpstr>
      <vt:lpstr>Conclusion</vt:lpstr>
      <vt:lpstr>Experiment – Predict More Labels</vt:lpstr>
      <vt:lpstr>Predict the Top 3</vt:lpstr>
      <vt:lpstr>Predict the Top 5</vt:lpstr>
      <vt:lpstr>Experiment – DARPA</vt:lpstr>
      <vt:lpstr>Change the DARPA</vt:lpstr>
      <vt:lpstr>Future Work</vt:lpstr>
      <vt:lpstr>Future Work</vt:lpstr>
      <vt:lpstr>Future Work</vt:lpstr>
      <vt:lpstr>Thanks!!</vt:lpstr>
      <vt:lpstr>Appendix</vt:lpstr>
      <vt:lpstr>Future Work</vt:lpstr>
      <vt:lpstr>PowerPoint Presentation</vt:lpstr>
      <vt:lpstr>Model Design</vt:lpstr>
      <vt:lpstr>Remove the Popular TTPs</vt:lpstr>
      <vt:lpstr>Remove the Popular TTPs</vt:lpstr>
      <vt:lpstr>Observation on Different Dimension</vt:lpstr>
      <vt:lpstr>Experiment 3</vt:lpstr>
      <vt:lpstr>NOTE!!</vt:lpstr>
      <vt:lpstr>NOTE of the meeting with Prof. Huang</vt:lpstr>
      <vt:lpstr>NOTE from Prof. Sun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My Project</dc:title>
  <dc:creator>白宗民</dc:creator>
  <cp:lastModifiedBy>白宗民</cp:lastModifiedBy>
  <cp:revision>150</cp:revision>
  <dcterms:created xsi:type="dcterms:W3CDTF">2023-07-11T02:48:10Z</dcterms:created>
  <dcterms:modified xsi:type="dcterms:W3CDTF">2023-12-11T07:01:16Z</dcterms:modified>
</cp:coreProperties>
</file>