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60" r:id="rId2"/>
    <p:sldId id="261" r:id="rId3"/>
    <p:sldId id="262" r:id="rId4"/>
    <p:sldId id="264" r:id="rId5"/>
    <p:sldId id="263" r:id="rId6"/>
    <p:sldId id="274" r:id="rId7"/>
    <p:sldId id="265" r:id="rId8"/>
    <p:sldId id="275" r:id="rId9"/>
    <p:sldId id="276" r:id="rId10"/>
    <p:sldId id="266" r:id="rId11"/>
    <p:sldId id="277" r:id="rId12"/>
    <p:sldId id="292" r:id="rId13"/>
    <p:sldId id="278" r:id="rId14"/>
    <p:sldId id="267" r:id="rId15"/>
    <p:sldId id="282" r:id="rId16"/>
    <p:sldId id="280" r:id="rId17"/>
    <p:sldId id="268" r:id="rId18"/>
    <p:sldId id="279" r:id="rId19"/>
    <p:sldId id="269" r:id="rId20"/>
    <p:sldId id="287" r:id="rId21"/>
    <p:sldId id="283" r:id="rId22"/>
    <p:sldId id="284" r:id="rId23"/>
    <p:sldId id="289" r:id="rId24"/>
    <p:sldId id="288" r:id="rId25"/>
    <p:sldId id="285" r:id="rId26"/>
    <p:sldId id="290" r:id="rId27"/>
    <p:sldId id="286" r:id="rId28"/>
    <p:sldId id="291" r:id="rId29"/>
    <p:sldId id="272" r:id="rId30"/>
    <p:sldId id="273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T Sans Narrow" panose="020B0506020203020204" pitchFamily="34" charset="77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88671"/>
  </p:normalViewPr>
  <p:slideViewPr>
    <p:cSldViewPr snapToGrid="0">
      <p:cViewPr>
        <p:scale>
          <a:sx n="155" d="100"/>
          <a:sy n="155" d="100"/>
        </p:scale>
        <p:origin x="2560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C%89%E6%95%88%E6%80%A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%E9%80%BB%E8%BE%91%E8%AE%BA%E8%AF%81" TargetMode="External"/><Relationship Id="rId4" Type="http://schemas.openxmlformats.org/officeDocument/2006/relationships/hyperlink" Target="https://zh.wikipedia.org/wiki/%E7%9C%9F%E7%90%86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6e92e4c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6e92e4c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6e92e4c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6e92e4c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axiom</a:t>
            </a:r>
            <a:r>
              <a:rPr lang="en-US" dirty="0"/>
              <a:t> (</a:t>
            </a:r>
            <a:r>
              <a:rPr lang="zh-TW" altLang="en-US" dirty="0"/>
              <a:t>公理、原則</a:t>
            </a:r>
            <a:r>
              <a:rPr lang="en-US" altLang="zh-TW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Carnivore </a:t>
            </a:r>
            <a:r>
              <a:rPr lang="en-US" dirty="0" err="1"/>
              <a:t>肉食動物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Herbivorous</a:t>
            </a:r>
            <a:r>
              <a:rPr lang="zh-TW" altLang="en-US" dirty="0"/>
              <a:t> </a:t>
            </a:r>
            <a:r>
              <a:rPr lang="en-US" dirty="0" err="1"/>
              <a:t>草食性的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/>
              <a:t>Premises </a:t>
            </a:r>
            <a:r>
              <a:rPr lang="en-US" b="1" i="0" dirty="0" err="1"/>
              <a:t>前提</a:t>
            </a:r>
            <a:endParaRPr i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6e92e4c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6e92e4c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9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6e92e4c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6e92e4c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2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6e92e4c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6e92e4c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276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26e92e4c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26e92e4c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6e92e4c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26e92e4c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5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6e92e4c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26e92e4c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400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6e92e4c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26e92e4c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6e92e4c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26e92e4c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52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26e92e4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26e92e4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6e92e4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6e92e4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26e92e4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26e92e4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517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6e92e4c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6e92e4c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023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6e92e4c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6e92e4c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5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6e92e4c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6e92e4c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6e92e4c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6e92e4c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011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6e92e4c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6e92e4c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004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6e92e4c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6e92e4c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801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6e92e4c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6e92e4c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719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6e92e4c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6e92e4c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09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6e92e4c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26e92e4c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6e92e4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6e92e4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9b201468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9b201468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bc0a62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bc0a62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Proof planning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是一种高层次的方法，它涉及到在尝试证明定理之前先构建一个大致的“计划”或“策略”。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Proof steps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是证明中的具体步骤，它们是实施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proof plan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的具体动作。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每一个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proof step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是一个逻辑上的推理单元，它将从已知的前提或已经证明的断言推导出新的结论。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6e92e4c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6e92e4c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6e92e4c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6e92e4c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60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6e92e4c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6e92e4c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Modus Ponens(MP):</a:t>
            </a:r>
            <a:r>
              <a:rPr lang="en-US" dirty="0"/>
              <a:t> </a:t>
            </a:r>
            <a:r>
              <a:rPr lang="zh-TW" altLang="en-US" dirty="0"/>
              <a:t>如果</a:t>
            </a:r>
            <a:r>
              <a:rPr lang="en-US" dirty="0"/>
              <a:t>P，</a:t>
            </a:r>
            <a:r>
              <a:rPr lang="zh-TW" altLang="en-US" dirty="0"/>
              <a:t>則</a:t>
            </a:r>
            <a:r>
              <a:rPr lang="en-US" dirty="0"/>
              <a:t>Q；</a:t>
            </a:r>
            <a:r>
              <a:rPr lang="zh-TW" altLang="en-US" dirty="0"/>
              <a:t>且</a:t>
            </a:r>
            <a:r>
              <a:rPr lang="en-US" dirty="0"/>
              <a:t>P</a:t>
            </a:r>
            <a:r>
              <a:rPr lang="zh-TW" altLang="en-US" dirty="0"/>
              <a:t>為真，故</a:t>
            </a:r>
            <a:r>
              <a:rPr lang="en-US" dirty="0"/>
              <a:t>Q</a:t>
            </a:r>
            <a:r>
              <a:rPr lang="zh-TW" altLang="en-US" dirty="0"/>
              <a:t>為真。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這個論證是</a:t>
            </a:r>
            <a:r>
              <a:rPr lang="zh-TW" altLang="en-US" dirty="0">
                <a:hlinkClick r:id="rId3"/>
              </a:rPr>
              <a:t>有效的</a:t>
            </a:r>
            <a:r>
              <a:rPr lang="zh-TW" altLang="en-US" dirty="0"/>
              <a:t>的事實不能確保在論證中的任何陳述是</a:t>
            </a:r>
            <a:r>
              <a:rPr lang="zh-TW" altLang="en-US" dirty="0">
                <a:hlinkClick r:id="rId4"/>
              </a:rPr>
              <a:t>真的</a:t>
            </a:r>
            <a:r>
              <a:rPr lang="zh-TW" altLang="en-US" dirty="0"/>
              <a:t>；肯定前件的有效性告訴我們結論必然是真的，如果所有前提是真的。記住在其中一個或多個前提不是真的的有效</a:t>
            </a:r>
            <a:r>
              <a:rPr lang="zh-TW" altLang="en-US" dirty="0">
                <a:hlinkClick r:id="rId5"/>
              </a:rPr>
              <a:t>論證</a:t>
            </a:r>
            <a:r>
              <a:rPr lang="zh-TW" altLang="en-US" dirty="0"/>
              <a:t>是</a:t>
            </a:r>
            <a:r>
              <a:rPr lang="zh-TW" altLang="en-US" i="1" dirty="0"/>
              <a:t>不可靠</a:t>
            </a:r>
            <a:r>
              <a:rPr lang="zh-TW" altLang="en-US" dirty="0"/>
              <a:t>的論證，而如果所有前提都是真的，則這個論證是</a:t>
            </a:r>
            <a:r>
              <a:rPr lang="zh-TW" altLang="en-US" i="1" dirty="0"/>
              <a:t>可靠的</a:t>
            </a:r>
            <a:r>
              <a:rPr lang="zh-TW" altLang="en-US" dirty="0"/>
              <a:t>。在多數邏輯系統中，肯定前件是有效的。但是它的應用實例可以是可靠的也可以是不可靠的。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6e92e4c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6e92e4c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04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6e92e4c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6e92e4c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31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72650" y="162975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Paper Review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Dataset - PRONTOQA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/>
              <a:t>Proof Generation:</a:t>
            </a:r>
          </a:p>
          <a:p>
            <a:pPr lvl="1"/>
            <a:r>
              <a:rPr lang="en-US" dirty="0"/>
              <a:t>We generate proofs from the ontology by </a:t>
            </a:r>
            <a:r>
              <a:rPr lang="en-US" b="1" dirty="0"/>
              <a:t>choosing a starting node uniformly at random</a:t>
            </a:r>
            <a:r>
              <a:rPr lang="en-US" dirty="0"/>
              <a:t>, and </a:t>
            </a:r>
            <a:r>
              <a:rPr lang="en-US" b="1" dirty="0"/>
              <a:t>generating the initial axiom</a:t>
            </a:r>
            <a:r>
              <a:rPr lang="en-US" altLang="zh-TW" dirty="0"/>
              <a:t> </a:t>
            </a:r>
            <a:r>
              <a:rPr lang="en-US" dirty="0"/>
              <a:t>indicating that </a:t>
            </a:r>
            <a:r>
              <a:rPr lang="en-US" b="1" dirty="0"/>
              <a:t>an entity has a specific type</a:t>
            </a:r>
            <a:r>
              <a:rPr lang="en-US" dirty="0"/>
              <a:t> (e.g., cat(</a:t>
            </a:r>
            <a:r>
              <a:rPr lang="en-US" dirty="0" err="1"/>
              <a:t>fae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Then, we walk up the tree, with </a:t>
            </a:r>
            <a:r>
              <a:rPr lang="en-US" b="1" dirty="0"/>
              <a:t>each step corresponding to an application of a deduction rule</a:t>
            </a:r>
            <a:r>
              <a:rPr lang="en-US" dirty="0"/>
              <a:t> (i.e., a proof step).</a:t>
            </a:r>
          </a:p>
          <a:p>
            <a:pPr lvl="1"/>
            <a:r>
              <a:rPr lang="en-US" dirty="0"/>
              <a:t>Each proof step consists of zero or more </a:t>
            </a:r>
            <a:r>
              <a:rPr lang="en-US" b="1" i="1" dirty="0"/>
              <a:t>premises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one</a:t>
            </a:r>
            <a:r>
              <a:rPr lang="en-US" b="1" dirty="0"/>
              <a:t> </a:t>
            </a:r>
            <a:r>
              <a:rPr lang="en-US" b="1" i="1" dirty="0"/>
              <a:t>conclusion</a:t>
            </a:r>
            <a:r>
              <a:rPr lang="en-US" dirty="0"/>
              <a:t>. We </a:t>
            </a:r>
            <a:r>
              <a:rPr lang="en-US" b="1" dirty="0"/>
              <a:t>stop when we reach a node</a:t>
            </a:r>
            <a:r>
              <a:rPr lang="en-US" dirty="0"/>
              <a:t> (e.g., carnivore(</a:t>
            </a:r>
            <a:r>
              <a:rPr lang="en-US" dirty="0" err="1"/>
              <a:t>fae</a:t>
            </a:r>
            <a:r>
              <a:rPr lang="en-US" dirty="0"/>
              <a:t>)), or a </a:t>
            </a:r>
            <a:r>
              <a:rPr lang="en-US" b="1" dirty="0"/>
              <a:t>node property</a:t>
            </a:r>
            <a:r>
              <a:rPr lang="en-US" dirty="0"/>
              <a:t> (e.g., ¬herbivorous(</a:t>
            </a:r>
            <a:r>
              <a:rPr lang="en-US" dirty="0" err="1"/>
              <a:t>fae</a:t>
            </a:r>
            <a:r>
              <a:rPr lang="en-US" dirty="0"/>
              <a:t>)), </a:t>
            </a:r>
            <a:r>
              <a:rPr lang="en-US" b="1" dirty="0"/>
              <a:t>such that the number of generated proof steps matches the target number of steps.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E046D-4464-FBA1-A67B-C299762E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42" y="86683"/>
            <a:ext cx="3534758" cy="1291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Dataset - PRONTOQA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188465" y="1047023"/>
            <a:ext cx="8739150" cy="3839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900" b="1" dirty="0"/>
              <a:t>Translation to Natural Language Example:</a:t>
            </a:r>
            <a:endParaRPr lang="en-US" sz="19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Given a generated ontology and proof </a:t>
            </a:r>
            <a:r>
              <a:rPr lang="en-US" sz="1500" dirty="0">
                <a:sym typeface="Wingdings" pitchFamily="2" charset="2"/>
              </a:rPr>
              <a:t> </a:t>
            </a:r>
            <a:r>
              <a:rPr lang="en-US" sz="1500" b="1" dirty="0"/>
              <a:t>translate it into a natural language CoT</a:t>
            </a:r>
            <a:r>
              <a:rPr lang="en-US" sz="1500" dirty="0"/>
              <a:t> </a:t>
            </a:r>
            <a:r>
              <a:rPr lang="en-US" sz="1500" b="1" dirty="0"/>
              <a:t>example</a:t>
            </a:r>
            <a:r>
              <a:rPr lang="en-US" sz="1500" dirty="0"/>
              <a:t> consisting of the </a:t>
            </a:r>
            <a:r>
              <a:rPr lang="en-US" sz="1500" b="1" dirty="0"/>
              <a:t>question</a:t>
            </a:r>
            <a:r>
              <a:rPr lang="en-US" sz="1500" dirty="0"/>
              <a:t> (context and query), </a:t>
            </a:r>
            <a:r>
              <a:rPr lang="en-US" sz="1500" b="1" dirty="0"/>
              <a:t>CoT</a:t>
            </a:r>
            <a:r>
              <a:rPr lang="en-US" sz="1500" dirty="0"/>
              <a:t>, and </a:t>
            </a:r>
            <a:r>
              <a:rPr lang="en-US" sz="1500" b="1" dirty="0"/>
              <a:t>label</a:t>
            </a:r>
            <a:r>
              <a:rPr lang="en-US" sz="15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500" dirty="0"/>
              <a:t>We describe how each component is generated below: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 use a </a:t>
            </a:r>
            <a:r>
              <a:rPr lang="en-US" b="1" dirty="0"/>
              <a:t>simple grammar</a:t>
            </a:r>
            <a:r>
              <a:rPr lang="en-US" dirty="0"/>
              <a:t> to convert the formal statements of the ontology into the </a:t>
            </a:r>
            <a:r>
              <a:rPr lang="en-US" b="1" dirty="0"/>
              <a:t>natural language utterances </a:t>
            </a:r>
            <a:r>
              <a:rPr lang="en-US" dirty="0"/>
              <a:t>that make up the context.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b="1" dirty="0"/>
              <a:t>edge in the ontology is converted into sentences</a:t>
            </a:r>
            <a:r>
              <a:rPr lang="en-US" dirty="0"/>
              <a:t> such as “All cats are carnivores” or “Every cat is a carnivore.”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Properties of nodes</a:t>
            </a:r>
            <a:r>
              <a:rPr lang="en-US" dirty="0"/>
              <a:t> are also converted into sentences of the form “All mammals are not cold-blooded,” etc.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query</a:t>
            </a:r>
            <a:r>
              <a:rPr lang="en-US" dirty="0"/>
              <a:t> is generated by using the same grammar to </a:t>
            </a:r>
            <a:r>
              <a:rPr lang="en-US" b="1" dirty="0"/>
              <a:t>convert the initial axiom</a:t>
            </a:r>
            <a:r>
              <a:rPr lang="en-US" dirty="0"/>
              <a:t> </a:t>
            </a:r>
            <a:r>
              <a:rPr lang="en-US" b="1" dirty="0"/>
              <a:t>in the proof</a:t>
            </a:r>
            <a:r>
              <a:rPr lang="en-US" dirty="0"/>
              <a:t> into a natural language sentence (e.g., “Fae is a cat”).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6A8DBF-3A00-54B4-895C-D74B0B39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42" y="86683"/>
            <a:ext cx="3534758" cy="12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71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Dataset - PRONTOQA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188465" y="1047023"/>
            <a:ext cx="8739150" cy="3839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1900" b="1" dirty="0"/>
              <a:t>Translation to Natural Language Example:</a:t>
            </a:r>
            <a:endParaRPr lang="en-US" sz="19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Given a generated ontology and proof </a:t>
            </a:r>
            <a:r>
              <a:rPr lang="en-US" sz="1500" dirty="0">
                <a:sym typeface="Wingdings" pitchFamily="2" charset="2"/>
              </a:rPr>
              <a:t> </a:t>
            </a:r>
            <a:r>
              <a:rPr lang="en-US" sz="1500" b="1" dirty="0"/>
              <a:t>translate it into a natural language CoT</a:t>
            </a:r>
            <a:r>
              <a:rPr lang="en-US" sz="1500" dirty="0"/>
              <a:t> </a:t>
            </a:r>
            <a:r>
              <a:rPr lang="en-US" sz="1500" b="1" dirty="0"/>
              <a:t>example</a:t>
            </a:r>
            <a:r>
              <a:rPr lang="en-US" sz="1500" dirty="0"/>
              <a:t> consisting of the </a:t>
            </a:r>
            <a:r>
              <a:rPr lang="en-US" sz="1500" b="1" dirty="0"/>
              <a:t>question</a:t>
            </a:r>
            <a:r>
              <a:rPr lang="en-US" sz="1500" dirty="0"/>
              <a:t> (context and query), </a:t>
            </a:r>
            <a:r>
              <a:rPr lang="en-US" sz="1500" b="1" dirty="0"/>
              <a:t>CoT</a:t>
            </a:r>
            <a:r>
              <a:rPr lang="en-US" sz="1500" dirty="0"/>
              <a:t>, and </a:t>
            </a:r>
            <a:r>
              <a:rPr lang="en-US" sz="1500" b="1" dirty="0"/>
              <a:t>label</a:t>
            </a:r>
            <a:r>
              <a:rPr lang="en-US" sz="15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500" dirty="0"/>
              <a:t>We describe how each component is generated below: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 use a </a:t>
            </a:r>
            <a:r>
              <a:rPr lang="en-US" b="1" dirty="0"/>
              <a:t>simple grammar</a:t>
            </a:r>
            <a:r>
              <a:rPr lang="en-US" dirty="0"/>
              <a:t> to convert the formal statements of the ontology into the </a:t>
            </a:r>
            <a:r>
              <a:rPr lang="en-US" b="1" dirty="0"/>
              <a:t>natural language utterances </a:t>
            </a:r>
            <a:r>
              <a:rPr lang="en-US" dirty="0"/>
              <a:t>that make up the context.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b="1" dirty="0"/>
              <a:t>edge in the ontology is converted into sentences</a:t>
            </a:r>
            <a:r>
              <a:rPr lang="en-US" dirty="0"/>
              <a:t> such as “All cats are carnivores” or “Every cat is a carnivore.”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Properties of nodes</a:t>
            </a:r>
            <a:r>
              <a:rPr lang="en-US" dirty="0"/>
              <a:t> are also converted into sentences of the form “All mammals are not cold-blooded,” etc.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query</a:t>
            </a:r>
            <a:r>
              <a:rPr lang="en-US" dirty="0"/>
              <a:t> is generated by using the same grammar to </a:t>
            </a:r>
            <a:r>
              <a:rPr lang="en-US" b="1" dirty="0"/>
              <a:t>convert the initial axiom</a:t>
            </a:r>
            <a:r>
              <a:rPr lang="en-US" dirty="0"/>
              <a:t> </a:t>
            </a:r>
            <a:r>
              <a:rPr lang="en-US" b="1" dirty="0"/>
              <a:t>in the proof</a:t>
            </a:r>
            <a:r>
              <a:rPr lang="en-US" dirty="0"/>
              <a:t> into a natural language sentence (e.g., “Fae is a cat”).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 then determine with </a:t>
            </a:r>
            <a:r>
              <a:rPr lang="en-US" b="1" dirty="0"/>
              <a:t>probability 0.5</a:t>
            </a:r>
            <a:r>
              <a:rPr lang="en-US" dirty="0"/>
              <a:t> </a:t>
            </a:r>
            <a:r>
              <a:rPr lang="en-US" b="1" dirty="0"/>
              <a:t>whether to ask if the conclusion of the proof is true or if its negation is false</a:t>
            </a:r>
            <a:r>
              <a:rPr lang="en-US" dirty="0"/>
              <a:t>, and convert it into a natural language </a:t>
            </a:r>
            <a:r>
              <a:rPr lang="en-US" b="1" dirty="0"/>
              <a:t>“true or false” query</a:t>
            </a:r>
            <a:r>
              <a:rPr lang="en-US" dirty="0"/>
              <a:t> (e.g., “True or false: Fae is not herbivorous.”) and </a:t>
            </a:r>
            <a:r>
              <a:rPr lang="en-US" b="1" dirty="0"/>
              <a:t>label</a:t>
            </a:r>
            <a:r>
              <a:rPr lang="en-US" dirty="0"/>
              <a:t> (e.g., “True”). We convert the ordered sequence of proof steps into the CoT by translating the conclusion of each proof step into a CoT sentence.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214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Dataset - PRONTOQA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/>
              <a:t>Avoiding Shortcuts:</a:t>
            </a:r>
          </a:p>
          <a:p>
            <a:pPr lvl="1"/>
            <a:r>
              <a:rPr lang="en-US" dirty="0"/>
              <a:t>In section A.2 in the appendix, we describe how we add </a:t>
            </a:r>
            <a:r>
              <a:rPr lang="en-US" b="1" i="1" dirty="0"/>
              <a:t>distractor sentences</a:t>
            </a:r>
            <a:r>
              <a:rPr lang="en-US" dirty="0"/>
              <a:t> in order to </a:t>
            </a:r>
            <a:r>
              <a:rPr lang="en-US" b="1" dirty="0"/>
              <a:t>remove shortcuts that would allow the model to “guess” the answer without reasoning.</a:t>
            </a:r>
          </a:p>
          <a:p>
            <a:pPr lvl="1"/>
            <a:endParaRPr lang="en-US" b="1" dirty="0"/>
          </a:p>
          <a:p>
            <a:r>
              <a:rPr lang="en-US" dirty="0"/>
              <a:t>A unique feature of PRONTOQA is that it is </a:t>
            </a:r>
            <a:r>
              <a:rPr lang="en-US" b="1" dirty="0">
                <a:effectLst/>
              </a:rPr>
              <a:t>easily programmable</a:t>
            </a:r>
            <a:r>
              <a:rPr lang="en-US" dirty="0"/>
              <a:t>, with </a:t>
            </a:r>
            <a:r>
              <a:rPr lang="en-US" b="1" dirty="0">
                <a:effectLst/>
              </a:rPr>
              <a:t>a handful of tunable knobs</a:t>
            </a:r>
            <a:r>
              <a:rPr lang="en-US" dirty="0"/>
              <a:t> which we use to generate examples </a:t>
            </a:r>
            <a:r>
              <a:rPr lang="en-US" b="1" dirty="0">
                <a:effectLst/>
              </a:rPr>
              <a:t>with varying degrees of complexity </a:t>
            </a:r>
            <a:r>
              <a:rPr lang="en-US" dirty="0"/>
              <a:t>and study different aspects of reasoning in LLMs.</a:t>
            </a:r>
          </a:p>
          <a:p>
            <a:pPr lvl="1"/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485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051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Formal Analysis of Predicted Proofs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509809"/>
            <a:ext cx="8520600" cy="3714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/>
              <a:t>與衡量預測答案的準確性（即“真”或“假”）不同，希望</a:t>
            </a:r>
            <a:r>
              <a:rPr lang="zh-TW" altLang="en-US" sz="1600" b="1" dirty="0"/>
              <a:t>直接評估預測的</a:t>
            </a:r>
            <a:r>
              <a:rPr lang="en-US" altLang="zh-TW" sz="1600" b="1" dirty="0"/>
              <a:t> CoT</a:t>
            </a:r>
            <a:r>
              <a:rPr lang="en-US" sz="1600" dirty="0"/>
              <a:t>，</a:t>
            </a:r>
            <a:r>
              <a:rPr lang="zh-TW" altLang="en-US" sz="1600" dirty="0"/>
              <a:t>以檢查模型</a:t>
            </a:r>
            <a:r>
              <a:rPr lang="zh-TW" altLang="en-US" sz="1600" b="1" dirty="0"/>
              <a:t>是否以正確的理由得出正確答案</a:t>
            </a:r>
            <a:r>
              <a:rPr lang="zh-TW" altLang="en-US" sz="1600" dirty="0"/>
              <a:t>。致力於</a:t>
            </a:r>
            <a:r>
              <a:rPr lang="zh-TW" altLang="en-US" sz="1600" b="1" dirty="0"/>
              <a:t>分析模型是否能夠在每個證明步驟中正確應用假設規則</a:t>
            </a:r>
            <a:r>
              <a:rPr lang="en-US" altLang="zh-TW" sz="1600" b="1" dirty="0"/>
              <a:t> </a:t>
            </a:r>
            <a:r>
              <a:rPr lang="en-US" altLang="zh-TW" sz="1600" dirty="0"/>
              <a:t>(</a:t>
            </a:r>
            <a:r>
              <a:rPr lang="en-US" sz="1600" dirty="0"/>
              <a:t>local correctness)，</a:t>
            </a:r>
            <a:r>
              <a:rPr lang="zh-TW" altLang="en-US" sz="1600" dirty="0"/>
              <a:t>以及</a:t>
            </a:r>
            <a:r>
              <a:rPr lang="zh-TW" altLang="en-US" sz="1600" b="1" dirty="0"/>
              <a:t>模型是否能夠提前規劃並努力證明查詢的答案</a:t>
            </a:r>
            <a:r>
              <a:rPr lang="en-US" altLang="zh-TW" sz="1600" b="1" dirty="0"/>
              <a:t> </a:t>
            </a:r>
            <a:r>
              <a:rPr lang="en-US" altLang="zh-TW" sz="1600" dirty="0"/>
              <a:t>(</a:t>
            </a:r>
            <a:r>
              <a:rPr lang="en-US" sz="1600" dirty="0"/>
              <a:t>global correctness)</a:t>
            </a:r>
          </a:p>
          <a:p>
            <a:pPr lvl="1">
              <a:lnSpc>
                <a:spcPct val="120000"/>
              </a:lnSpc>
            </a:pPr>
            <a:r>
              <a:rPr lang="en-US" altLang="zh-TW" sz="1200" b="1" dirty="0"/>
              <a:t>Local Correctness:</a:t>
            </a:r>
            <a:r>
              <a:rPr lang="en-US" altLang="zh-TW" sz="1200" dirty="0"/>
              <a:t> </a:t>
            </a:r>
            <a:r>
              <a:rPr lang="zh-TW" altLang="en-US" sz="1200" dirty="0"/>
              <a:t>計算該步驟</a:t>
            </a:r>
            <a:r>
              <a:rPr lang="zh-TW" altLang="en-US" sz="1200" b="1" dirty="0"/>
              <a:t>是否來自一個或多個假設規則的應用</a:t>
            </a:r>
            <a:r>
              <a:rPr lang="zh-TW" altLang="en-US" sz="1200" dirty="0"/>
              <a:t>，以及它</a:t>
            </a:r>
            <a:r>
              <a:rPr lang="zh-TW" altLang="en-US" sz="1200" b="1" dirty="0"/>
              <a:t>是否需要超出</a:t>
            </a:r>
            <a:r>
              <a:rPr lang="en-US" altLang="zh-TW" sz="1200" b="1" dirty="0"/>
              <a:t> </a:t>
            </a:r>
            <a:r>
              <a:rPr lang="en-US" sz="1200" b="1" dirty="0"/>
              <a:t>gold proofs </a:t>
            </a:r>
            <a:r>
              <a:rPr lang="zh-TW" altLang="en-US" sz="1200" b="1" dirty="0"/>
              <a:t>範圍的其他規則</a:t>
            </a:r>
            <a:r>
              <a:rPr lang="zh-TW" altLang="en-US" sz="1200" dirty="0"/>
              <a:t>。</a:t>
            </a:r>
          </a:p>
          <a:p>
            <a:pPr lvl="1">
              <a:lnSpc>
                <a:spcPct val="120000"/>
              </a:lnSpc>
            </a:pPr>
            <a:r>
              <a:rPr lang="en-US" altLang="zh-TW" sz="1200" b="1" dirty="0"/>
              <a:t>Global Correctness</a:t>
            </a:r>
            <a:r>
              <a:rPr lang="en-US" altLang="zh-TW" sz="1200" dirty="0"/>
              <a:t>: </a:t>
            </a:r>
            <a:r>
              <a:rPr lang="zh-TW" altLang="en-US" sz="1200" dirty="0"/>
              <a:t>希望</a:t>
            </a:r>
            <a:r>
              <a:rPr lang="zh-TW" altLang="en-US" sz="1200" b="1" dirty="0"/>
              <a:t>識別與 </a:t>
            </a:r>
            <a:r>
              <a:rPr lang="en-US" sz="1200" b="1" dirty="0"/>
              <a:t>gold proofs </a:t>
            </a:r>
            <a:r>
              <a:rPr lang="zh-TW" altLang="en-US" sz="1200" b="1" dirty="0"/>
              <a:t>有所偏離的證明步驟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lvl="1">
              <a:lnSpc>
                <a:spcPct val="120000"/>
              </a:lnSpc>
            </a:pPr>
            <a:endParaRPr lang="zh-TW" altLang="en-US" sz="1200" dirty="0"/>
          </a:p>
          <a:p>
            <a:pPr>
              <a:lnSpc>
                <a:spcPct val="120000"/>
              </a:lnSpc>
            </a:pPr>
            <a:r>
              <a:rPr lang="zh-TW" altLang="en-US" sz="1600" dirty="0"/>
              <a:t>通過根據三個維度對其進行分類，評估每個證明步驟的正確性：</a:t>
            </a:r>
            <a:endParaRPr lang="en-US" altLang="zh-TW" sz="1600" dirty="0"/>
          </a:p>
          <a:p>
            <a:pPr marL="825500" lvl="1" indent="-228600">
              <a:lnSpc>
                <a:spcPct val="120000"/>
              </a:lnSpc>
              <a:buAutoNum type="arabicPeriod"/>
            </a:pPr>
            <a:r>
              <a:rPr lang="en-US" altLang="zh-TW" sz="1200" b="1" dirty="0"/>
              <a:t>Validity</a:t>
            </a:r>
          </a:p>
          <a:p>
            <a:pPr marL="825500" lvl="1" indent="-228600">
              <a:lnSpc>
                <a:spcPct val="120000"/>
              </a:lnSpc>
              <a:buAutoNum type="arabicPeriod"/>
            </a:pPr>
            <a:r>
              <a:rPr lang="en-US" altLang="zh-TW" sz="1200" b="1" dirty="0"/>
              <a:t>Atomicity</a:t>
            </a:r>
          </a:p>
          <a:p>
            <a:pPr marL="825500" lvl="1" indent="-228600">
              <a:lnSpc>
                <a:spcPct val="120000"/>
              </a:lnSpc>
              <a:buAutoNum type="arabicPeriod"/>
            </a:pPr>
            <a:r>
              <a:rPr lang="en-US" altLang="zh-TW" sz="1200" b="1" dirty="0"/>
              <a:t>Utility</a:t>
            </a:r>
            <a:endParaRPr lang="zh-TW" altLang="en-US" sz="12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b="1"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34710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Formal Analysis of Predicted Proofs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823FE-4619-428C-5E90-DECF18709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1" b="15645"/>
          <a:stretch/>
        </p:blipFill>
        <p:spPr>
          <a:xfrm>
            <a:off x="378748" y="946441"/>
            <a:ext cx="6706340" cy="33761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0D107B-B0A9-3567-B0DB-BEC7CECDC73C}"/>
              </a:ext>
            </a:extLst>
          </p:cNvPr>
          <p:cNvCxnSpPr/>
          <p:nvPr/>
        </p:nvCxnSpPr>
        <p:spPr>
          <a:xfrm>
            <a:off x="7273636" y="1529542"/>
            <a:ext cx="35744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B1B44E-D21F-820B-2FD8-BCB6D5B0B78F}"/>
              </a:ext>
            </a:extLst>
          </p:cNvPr>
          <p:cNvSpPr txBox="1"/>
          <p:nvPr/>
        </p:nvSpPr>
        <p:spPr>
          <a:xfrm>
            <a:off x="7724582" y="1375653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TW" b="1" dirty="0"/>
              <a:t>old Proof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5DBEA-6C78-D12B-B570-5E534F9F8EDE}"/>
              </a:ext>
            </a:extLst>
          </p:cNvPr>
          <p:cNvSpPr txBox="1"/>
          <p:nvPr/>
        </p:nvSpPr>
        <p:spPr>
          <a:xfrm>
            <a:off x="536143" y="4398706"/>
            <a:ext cx="5985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</a:rPr>
              <a:t>無法解析的證明步驟被標記為不正確</a:t>
            </a:r>
            <a:r>
              <a:rPr lang="en-US" altLang="zh-TW" dirty="0">
                <a:effectLst/>
              </a:rPr>
              <a:t> (incorrected)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strictly-valid</a:t>
            </a:r>
            <a:r>
              <a:rPr lang="en-US" b="1" dirty="0"/>
              <a:t> a</a:t>
            </a:r>
            <a:r>
              <a:rPr lang="en-US" b="1" dirty="0">
                <a:effectLst/>
              </a:rPr>
              <a:t>tomic correct steps = canonical steps 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規範步驟</a:t>
            </a:r>
            <a:r>
              <a:rPr lang="en-US" dirty="0"/>
              <a:t>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31903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18837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Formal Analysis of Predicted Proofs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980038"/>
            <a:ext cx="8520600" cy="3992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2000" b="1" dirty="0"/>
              <a:t>Validity:</a:t>
            </a:r>
            <a:endParaRPr lang="en-US" sz="2000" dirty="0"/>
          </a:p>
          <a:p>
            <a:r>
              <a:rPr lang="en-US" sz="1600" b="1" dirty="0"/>
              <a:t>Is the current proof step provable from previous steps?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it is provable </a:t>
            </a:r>
            <a:r>
              <a:rPr lang="en-US" b="1" dirty="0"/>
              <a:t>using only the deduction rules that appear in the gold proofs</a:t>
            </a:r>
            <a:r>
              <a:rPr lang="en-US" dirty="0"/>
              <a:t>, we say the step is </a:t>
            </a:r>
            <a:r>
              <a:rPr lang="en-US" b="1" i="1" dirty="0"/>
              <a:t>strictly-valid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it is provable </a:t>
            </a:r>
            <a:r>
              <a:rPr lang="en-US" b="1" dirty="0"/>
              <a:t>with a more powerful proof calculus</a:t>
            </a:r>
            <a:r>
              <a:rPr lang="en-US" dirty="0"/>
              <a:t>, like natural deduction, we say the step is </a:t>
            </a:r>
            <a:r>
              <a:rPr lang="en-US" b="1" i="1" dirty="0"/>
              <a:t>broadly-valid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Otherwise, we say the step is </a:t>
            </a:r>
            <a:r>
              <a:rPr lang="en-US" b="1" i="1" dirty="0"/>
              <a:t>invalid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sz="1600" dirty="0"/>
              <a:t>For example, given the premises, “Cats are carnivores” and “Carnivores are mammals,” the step with conclusion </a:t>
            </a:r>
            <a:r>
              <a:rPr lang="en-US" sz="1600" b="1" dirty="0"/>
              <a:t>“Cats are mammals” is broadly-valid</a:t>
            </a:r>
            <a:r>
              <a:rPr lang="en-US" sz="1600" dirty="0"/>
              <a:t> since an additional deduction rule is required to prove it: given ∀x(f(x) → g(x)) and ∀x(g(x) → h(x)), conclude ∀x(f(x) → h(x)).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95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839768"/>
            <a:ext cx="8520600" cy="1907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2000" b="1" dirty="0"/>
              <a:t>Atomicity</a:t>
            </a:r>
            <a:r>
              <a:rPr lang="en-US" altLang="zh-TW" sz="2000" b="1" dirty="0"/>
              <a:t>:</a:t>
            </a:r>
            <a:endParaRPr lang="zh-TW" altLang="en-US" sz="2000" dirty="0"/>
          </a:p>
          <a:p>
            <a:r>
              <a:rPr lang="en-US" sz="1600" dirty="0"/>
              <a:t>Is the current proof step provable </a:t>
            </a:r>
            <a:r>
              <a:rPr lang="en-US" sz="1600" b="1" dirty="0"/>
              <a:t>from previous steps with </a:t>
            </a:r>
            <a:r>
              <a:rPr lang="en-US" sz="1600" b="1" i="1" dirty="0"/>
              <a:t>exactly one</a:t>
            </a:r>
            <a:r>
              <a:rPr lang="en-US" sz="1600" b="1" dirty="0"/>
              <a:t> application of a deduction rule</a:t>
            </a:r>
            <a:r>
              <a:rPr lang="en-US" sz="1600" dirty="0"/>
              <a:t>?</a:t>
            </a:r>
          </a:p>
          <a:p>
            <a:pPr marL="742950" lvl="1" indent="-285750"/>
            <a:r>
              <a:rPr lang="en-US" dirty="0"/>
              <a:t>If so, we say the proof step is </a:t>
            </a:r>
            <a:r>
              <a:rPr lang="en-US" b="1" i="1" dirty="0"/>
              <a:t>atomic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dirty="0"/>
              <a:t>Otherwise, it is </a:t>
            </a:r>
            <a:r>
              <a:rPr lang="en-US" b="1" i="1" dirty="0"/>
              <a:t>non-atomic</a:t>
            </a:r>
            <a:r>
              <a:rPr lang="en-US" b="1" dirty="0"/>
              <a:t>.</a:t>
            </a:r>
          </a:p>
          <a:p>
            <a:pPr marL="742950" lvl="1" indent="-285750"/>
            <a:r>
              <a:rPr lang="en-US" sz="1400" b="1" dirty="0"/>
              <a:t>all broadly-valid steps are non-atomic</a:t>
            </a:r>
            <a:endParaRPr lang="en-US" b="1" dirty="0"/>
          </a:p>
          <a:p>
            <a:pPr marL="742950" lvl="1" indent="-285750"/>
            <a:endParaRPr lang="en-US" sz="12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Google Shape;150;p25">
            <a:extLst>
              <a:ext uri="{FF2B5EF4-FFF2-40B4-BE49-F238E27FC236}">
                <a16:creationId xmlns:a16="http://schemas.microsoft.com/office/drawing/2014/main" id="{FF140657-CD41-E895-4799-0BA6852BF9DB}"/>
              </a:ext>
            </a:extLst>
          </p:cNvPr>
          <p:cNvSpPr txBox="1">
            <a:spLocks/>
          </p:cNvSpPr>
          <p:nvPr/>
        </p:nvSpPr>
        <p:spPr>
          <a:xfrm>
            <a:off x="311700" y="2652382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sz="2000" b="1" dirty="0"/>
              <a:t>Utility:</a:t>
            </a:r>
            <a:endParaRPr lang="en-US" sz="2000" dirty="0"/>
          </a:p>
          <a:p>
            <a:r>
              <a:rPr lang="en-US" sz="1600" dirty="0"/>
              <a:t>If the current proof step’s </a:t>
            </a:r>
            <a:r>
              <a:rPr lang="en-US" sz="1600" b="1" dirty="0"/>
              <a:t>premises are part of the gold proof, but its conclusion is not</a:t>
            </a:r>
            <a:r>
              <a:rPr lang="en-US" sz="1600" dirty="0"/>
              <a:t>, then we say the proof step is </a:t>
            </a:r>
            <a:r>
              <a:rPr lang="en-US" sz="1600" b="1" i="1" dirty="0"/>
              <a:t>misleading, </a:t>
            </a:r>
            <a:r>
              <a:rPr lang="en-US" sz="1600" i="1" dirty="0"/>
              <a:t>otherwise, it’s </a:t>
            </a:r>
            <a:r>
              <a:rPr lang="en-US" sz="1600" b="1" i="1" dirty="0"/>
              <a:t>correct</a:t>
            </a:r>
            <a:endParaRPr lang="en-US" sz="1600" b="1" dirty="0"/>
          </a:p>
          <a:p>
            <a:r>
              <a:rPr lang="en-US" sz="1600" dirty="0"/>
              <a:t>For example, given the premises “Fae is a carnivore,” “All carnivores are not herbivorous,” and “Carnivores are mammals,” and the goal is to prove “Fae is not herbivorous,” the step “Fae is a mammal” is misleading since </a:t>
            </a:r>
            <a:r>
              <a:rPr lang="en-US" sz="1600" b="1" dirty="0"/>
              <a:t>although the step is strictly-valid, it does not help to prove the goal.</a:t>
            </a:r>
            <a:endParaRPr lang="en-US" sz="1600" dirty="0"/>
          </a:p>
          <a:p>
            <a:pPr marL="114300" indent="0">
              <a:buFont typeface="Open Sans"/>
              <a:buNone/>
            </a:pPr>
            <a:endParaRPr lang="en-US" b="1" dirty="0"/>
          </a:p>
        </p:txBody>
      </p:sp>
      <p:sp>
        <p:nvSpPr>
          <p:cNvPr id="5" name="Google Shape;149;p25">
            <a:extLst>
              <a:ext uri="{FF2B5EF4-FFF2-40B4-BE49-F238E27FC236}">
                <a16:creationId xmlns:a16="http://schemas.microsoft.com/office/drawing/2014/main" id="{8907F11A-A673-620A-DAFC-073F7475EE76}"/>
              </a:ext>
            </a:extLst>
          </p:cNvPr>
          <p:cNvSpPr txBox="1">
            <a:spLocks/>
          </p:cNvSpPr>
          <p:nvPr/>
        </p:nvSpPr>
        <p:spPr>
          <a:xfrm>
            <a:off x="311700" y="18837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Formal Analysis of Predicted Proofs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Formal Analysis of Predicted Proofs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2000" b="1" dirty="0"/>
              <a:t>Metrics:</a:t>
            </a:r>
            <a:endParaRPr lang="en-US" sz="2000" dirty="0"/>
          </a:p>
          <a:p>
            <a:r>
              <a:rPr lang="zh-TW" altLang="en-US" sz="1600" dirty="0"/>
              <a:t>基於對證明步驟的上述分類，僅當存在</a:t>
            </a:r>
            <a:r>
              <a:rPr lang="zh-TW" altLang="en-US" sz="1600" b="1" dirty="0"/>
              <a:t>從前提到結論的證明步驟路徑時</a:t>
            </a:r>
            <a:r>
              <a:rPr lang="zh-TW" altLang="en-US" sz="1600" dirty="0"/>
              <a:t>，才定義證明為正確</a:t>
            </a:r>
            <a:r>
              <a:rPr lang="en-US" altLang="zh-TW" sz="1600" dirty="0"/>
              <a:t> (</a:t>
            </a:r>
            <a:r>
              <a:rPr lang="en-US" sz="1800" dirty="0">
                <a:effectLst/>
                <a:latin typeface="NimbusRomNo9L"/>
              </a:rPr>
              <a:t>it is possible for a correct proof to contain invalid proof steps)</a:t>
            </a:r>
            <a:r>
              <a:rPr lang="en-US" sz="1600" dirty="0">
                <a:effectLst/>
                <a:latin typeface="NimbusRomNo9L"/>
              </a:rPr>
              <a:t> </a:t>
            </a:r>
          </a:p>
          <a:p>
            <a:r>
              <a:rPr lang="zh-TW" altLang="en-US" sz="1600" dirty="0"/>
              <a:t>我們可以要求路徑中的所有證明步驟都是規範</a:t>
            </a:r>
            <a:r>
              <a:rPr lang="en-US" altLang="zh-TW" sz="1600" dirty="0"/>
              <a:t>(</a:t>
            </a:r>
            <a:r>
              <a:rPr lang="en-US" sz="1800" dirty="0">
                <a:effectLst/>
                <a:latin typeface="NimbusRomNo9L"/>
              </a:rPr>
              <a:t>canonical)</a:t>
            </a:r>
            <a:r>
              <a:rPr lang="zh-TW" altLang="en-US" sz="1600" dirty="0"/>
              <a:t>的</a:t>
            </a:r>
            <a:r>
              <a:rPr lang="en-US" altLang="zh-TW" sz="1600" dirty="0"/>
              <a:t> </a:t>
            </a:r>
            <a:r>
              <a:rPr lang="en-US" altLang="zh-TW" sz="1600" dirty="0">
                <a:sym typeface="Wingdings" pitchFamily="2" charset="2"/>
              </a:rPr>
              <a:t> “</a:t>
            </a:r>
            <a:r>
              <a:rPr lang="en-US" sz="1600" b="1" i="1" dirty="0"/>
              <a:t>strict</a:t>
            </a:r>
            <a:r>
              <a:rPr lang="en-US" sz="1600" i="1" dirty="0"/>
              <a:t>” proof accuracy</a:t>
            </a:r>
          </a:p>
          <a:p>
            <a:pPr lvl="1"/>
            <a:r>
              <a:rPr lang="zh-TW" altLang="en-US" sz="1200" dirty="0"/>
              <a:t>是否能夠準確測量模型的推理能力並不明顯。</a:t>
            </a:r>
            <a:endParaRPr lang="en-US" altLang="zh-TW" sz="1200" dirty="0"/>
          </a:p>
          <a:p>
            <a:endParaRPr lang="zh-TW" altLang="en-US" sz="1600" dirty="0"/>
          </a:p>
          <a:p>
            <a:r>
              <a:rPr lang="zh-TW" altLang="en-US" sz="1600" dirty="0"/>
              <a:t>更寬鬆的度量標準：</a:t>
            </a:r>
          </a:p>
          <a:p>
            <a:pPr marL="742950" lvl="1" indent="-285750"/>
            <a:r>
              <a:rPr lang="zh-TW" altLang="en-US" sz="1200" dirty="0"/>
              <a:t>允許路徑中的證明步驟是</a:t>
            </a:r>
            <a:r>
              <a:rPr lang="zh-TW" altLang="en-US" sz="1200" b="1" dirty="0"/>
              <a:t>嚴格有效的非原子正確</a:t>
            </a:r>
            <a:r>
              <a:rPr lang="zh-TW" altLang="en-US" sz="1200" dirty="0"/>
              <a:t>，我們稱之為 “</a:t>
            </a:r>
            <a:r>
              <a:rPr lang="en-US" sz="1200" b="1" i="1" dirty="0"/>
              <a:t>skip</a:t>
            </a:r>
            <a:r>
              <a:rPr lang="en-US" sz="1200" i="1" dirty="0"/>
              <a:t>" proof accuracy</a:t>
            </a:r>
            <a:endParaRPr lang="en-US" sz="1200" dirty="0"/>
          </a:p>
          <a:p>
            <a:pPr marL="742950" lvl="1" indent="-285750"/>
            <a:r>
              <a:rPr lang="zh-TW" altLang="en-US" sz="1200" dirty="0"/>
              <a:t>允許路徑中的證明步驟是</a:t>
            </a:r>
            <a:r>
              <a:rPr lang="zh-TW" altLang="en-US" sz="1200" b="1" dirty="0"/>
              <a:t>廣義有效的</a:t>
            </a:r>
            <a:r>
              <a:rPr lang="zh-TW" altLang="en-US" sz="1200" dirty="0"/>
              <a:t>，我們稱之為 </a:t>
            </a:r>
            <a:r>
              <a:rPr lang="en-US" altLang="zh-TW" sz="1200" dirty="0"/>
              <a:t>“</a:t>
            </a:r>
            <a:r>
              <a:rPr lang="en-US" sz="1200" b="1" i="1" dirty="0"/>
              <a:t>broad</a:t>
            </a:r>
            <a:r>
              <a:rPr lang="en-US" sz="1200" i="1" dirty="0"/>
              <a:t>” proof accuracy</a:t>
            </a:r>
            <a:endParaRPr lang="en-US" sz="1200" dirty="0"/>
          </a:p>
          <a:p>
            <a:pPr marL="742950" lvl="1" indent="-285750"/>
            <a:r>
              <a:rPr lang="zh-TW" altLang="en-US" sz="1200" dirty="0"/>
              <a:t>允許路徑中的證明步驟是</a:t>
            </a:r>
            <a:r>
              <a:rPr lang="zh-TW" altLang="en-US" sz="1200" b="1" dirty="0"/>
              <a:t>嚴格或廣義有效的</a:t>
            </a:r>
            <a:r>
              <a:rPr lang="zh-TW" altLang="en-US" sz="1200" dirty="0"/>
              <a:t>，我們稱之為 </a:t>
            </a:r>
            <a:r>
              <a:rPr lang="en-US" altLang="zh-TW" sz="1200" dirty="0"/>
              <a:t>“</a:t>
            </a:r>
            <a:r>
              <a:rPr lang="en-US" sz="1200" b="1" i="1" dirty="0"/>
              <a:t>valid</a:t>
            </a:r>
            <a:r>
              <a:rPr lang="en-US" sz="1200" i="1" dirty="0"/>
              <a:t>” proof accuracy</a:t>
            </a:r>
            <a:endParaRPr lang="en-US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562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– Experimental Setup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9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QA examples,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perform CoT prompting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the LLMs,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analyze the predicted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Experiments 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INSTRUCTGPT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original GPT-3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8-shot in-context learning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input consists of 8 fully-labeled questions followed by a single test question with missing CoT and label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Aim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predict the CoT and label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test question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some variables that we control when generating examples in PRONTOQA:</a:t>
            </a:r>
          </a:p>
          <a:p>
            <a:pPr marL="825500" lvl="1" indent="-228600">
              <a:buAutoNum type="arabicPeriod"/>
            </a:pP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The number of hops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 directly controls the 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difficulty of the generated example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, and we experiment with 1, 3, and 5 hops.</a:t>
            </a:r>
          </a:p>
          <a:p>
            <a:pPr marL="825500" lvl="1" indent="-228600">
              <a:buAutoNum type="arabicPeriod"/>
            </a:pP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The ordering in which the sentences are generated from the ontology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 The ordering also affects the difficulty of the generated example: if the sentences are generated 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, they will follow the same order as the steps in the gold proof. On the other hand, if they are generated 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, the order is reversed, and the task may be more difficult.</a:t>
            </a:r>
          </a:p>
          <a:p>
            <a:pPr marL="825500" lvl="1" indent="-228600">
              <a:buAutoNum type="arabicPeriod"/>
            </a:pP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The type of the ontology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 We control the 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ontology traversal direction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: We either traverse the tree top-down (i.e., preorder) or bottom-up (i.e.,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postorder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), generating a sentence for each traversed edge/node.</a:t>
            </a:r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81725" y="997825"/>
            <a:ext cx="8571300" cy="23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1100" b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ANGUAGE 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ODELS 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REEDY 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EASONERS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 S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YSTEMATIC 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NALYSIS OF 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HAIN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" sz="31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-T</a:t>
            </a:r>
            <a:r>
              <a:rPr lang="en" sz="2844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HOUGHT </a:t>
            </a:r>
            <a:r>
              <a:rPr lang="en" sz="2100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" sz="988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100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100" b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1100" b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52625" y="2303150"/>
            <a:ext cx="7429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Abulhair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Saparov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&amp; He He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Center for Data Science, New York University, New York, NY 10011, USA{as17582,hhe}@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nyu.edu</a:t>
            </a:r>
            <a:endParaRPr sz="1800"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428067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Abulhair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Post-Doctoral Associate at the Center for Data Science at New York University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Char char="●"/>
            </a:pPr>
            <a:r>
              <a:rPr lang="en-US" sz="1200" b="1" dirty="0">
                <a:solidFill>
                  <a:srgbClr val="4D5156"/>
                </a:solidFill>
                <a:highlight>
                  <a:srgbClr val="FFFFFF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He He: 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An </a:t>
            </a:r>
            <a:r>
              <a:rPr lang="en-US" sz="1200" dirty="0">
                <a:solidFill>
                  <a:srgbClr val="494E52"/>
                </a:solidFill>
                <a:highlight>
                  <a:srgbClr val="FFFFFF"/>
                </a:highligh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Assistant Professor at New York University</a:t>
            </a:r>
          </a:p>
          <a:p>
            <a:pPr indent="-304800">
              <a:buClr>
                <a:srgbClr val="4D5156"/>
              </a:buClr>
              <a:buSzPts val="1200"/>
              <a:buFont typeface="Arial"/>
              <a:buChar char="●"/>
            </a:pPr>
            <a:r>
              <a:rPr lang="en-US" sz="1200" dirty="0">
                <a:effectLst/>
                <a:latin typeface="NimbusRomNo9L"/>
              </a:rPr>
              <a:t>Published as a conference paper at </a:t>
            </a:r>
            <a:r>
              <a:rPr lang="en-US" sz="1200" b="1" dirty="0">
                <a:effectLst/>
                <a:latin typeface="NimbusRomNo9L"/>
              </a:rPr>
              <a:t>ICLR</a:t>
            </a:r>
            <a:r>
              <a:rPr lang="en-US" sz="1200" dirty="0">
                <a:effectLst/>
                <a:latin typeface="NimbusRomNo9L"/>
              </a:rPr>
              <a:t> </a:t>
            </a:r>
            <a:r>
              <a:rPr lang="en-US" sz="1200" b="1" dirty="0">
                <a:effectLst/>
                <a:latin typeface="NimbusRomNo9L"/>
              </a:rPr>
              <a:t>2023</a:t>
            </a:r>
            <a:r>
              <a:rPr lang="en-US" sz="1200" dirty="0">
                <a:effectLst/>
                <a:latin typeface="NimbusRomNo9L"/>
              </a:rPr>
              <a:t> </a:t>
            </a:r>
            <a:endParaRPr lang="en-US"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Font typeface="Arial"/>
              <a:buChar char="●"/>
            </a:pPr>
            <a:endParaRPr lang="en-US" sz="1200" dirty="0">
              <a:solidFill>
                <a:srgbClr val="494E52"/>
              </a:solidFill>
              <a:highlight>
                <a:srgbClr val="FFFFFF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200"/>
              <a:buNone/>
            </a:pPr>
            <a:endParaRPr lang="en-US" sz="1200" dirty="0">
              <a:solidFill>
                <a:srgbClr val="4D5156"/>
              </a:solidFill>
              <a:highlight>
                <a:srgbClr val="FFFFFF"/>
              </a:highligh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– </a:t>
            </a:r>
            <a:r>
              <a:rPr lang="en-US" b="1" dirty="0"/>
              <a:t>Do Correct Answer Imply Correct Reasoning?</a:t>
            </a:r>
            <a:br>
              <a:rPr lang="en-US" dirty="0"/>
            </a:b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875004"/>
            <a:ext cx="8520600" cy="4065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6900" lvl="1" indent="0">
              <a:buNone/>
            </a:pP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596900" lvl="1" indent="0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Label accuracy may not necessarily measure whether the model is performing reasoning correctly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since the model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may find ways to guess the label via heuristics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We plot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proof accuracy vs label accuracy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(i.e., simply checking whether the predicted label “True” or “False” is correct). 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Each point in the scatter plot corresponds to one of our 48 experiments described above. Observe that the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label accuracy is poorly correlated with strict proof accuracy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, and that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strict proof accuracy may underestimate the model’s reasoning ability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Rather, the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most permissive accuracy metric has the highest correlation with label accuracy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label accuracy is appropriate to measure reasoning accuracy and the most permissive proof accuracy metric is most appropriate for measuring the reasoning ability of the model.</a:t>
            </a:r>
          </a:p>
          <a:p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5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- </a:t>
            </a:r>
            <a:r>
              <a:rPr lang="en-US" b="1" dirty="0"/>
              <a:t>Do Correct Answer Imply Correct Reasoning?</a:t>
            </a:r>
            <a:br>
              <a:rPr lang="en-US" dirty="0"/>
            </a:b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“proof accuracy” indicates the fraction of proofs (not proof steps)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that are considered correct according to our metrics.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Label accuracy is not well-correlated with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“strict” or “broad”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proof accuracy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Label accuracy is better correlated with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“skip” and “valid”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proof accuracy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Suggesting that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label accuracy is a good measure of reasoning ability.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A0CE8-0588-AF78-9F13-36DFE26D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3" y="2915241"/>
            <a:ext cx="7772400" cy="19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4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- </a:t>
            </a:r>
            <a:r>
              <a:rPr lang="en-US" b="1" dirty="0">
                <a:effectLst/>
              </a:rPr>
              <a:t>Proof Analysis Results</a:t>
            </a:r>
            <a:br>
              <a:rPr lang="en-US" b="1" dirty="0">
                <a:effectLst/>
              </a:rPr>
            </a:b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256470"/>
            <a:ext cx="8520600" cy="358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Only the largest model is able to reason</a:t>
            </a:r>
            <a:r>
              <a:rPr lang="en-US" sz="2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nvestigating how reasoning ability is affected by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proof accuracy increases considerably when increasing the model size from 350M to 1.3B and 6.7B.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frequency of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invalid steps decreases 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the model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size increases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so larger models seem to be better at making valid steps, whether or not those steps are actually useful.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Longer proofs are still challenging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nvestigating the extent to which reasoning ability is affected by the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 of hops in the proof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handles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1- and 3-hop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examples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quite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but struggles with 5-hop top-down examples, with accuracy falling to chance. So while it is able to perform reasoning to an extent, it is more limited as the number of hops increases.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033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- </a:t>
            </a:r>
            <a:r>
              <a:rPr lang="en-US" b="1" dirty="0">
                <a:effectLst/>
              </a:rPr>
              <a:t>Proof Analysis Results</a:t>
            </a:r>
            <a:br>
              <a:rPr lang="en-US" b="1" dirty="0">
                <a:effectLst/>
              </a:rPr>
            </a:b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256470"/>
            <a:ext cx="8520600" cy="358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AutoNum type="arabicPeriod" startAt="3"/>
            </a:pP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Real-world knowledge helps reasoning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Investing the effect on the “true”, “false” and “fictional” ontology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“True”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the best performance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Performance on “True” ontology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doesn’t affected by the # of hop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Reasoning of the model depends on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real word data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Would be a problem for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generalizability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96900" lvl="1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ontologies 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concept names and are consistent with the real-world</a:t>
            </a:r>
          </a:p>
          <a:p>
            <a:pPr lvl="1"/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ontologies 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concept names but the 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trees are generated using the random process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so it is very likely to generate a false statement, such as “All mammals are cats.”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Fictional: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ontologies 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fictional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concept names</a:t>
            </a:r>
          </a:p>
          <a:p>
            <a:pPr marL="596900" lvl="1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216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- </a:t>
            </a:r>
            <a:r>
              <a:rPr lang="en-US" b="1" dirty="0">
                <a:effectLst/>
              </a:rPr>
              <a:t>Proof Analysis Results</a:t>
            </a:r>
            <a:br>
              <a:rPr lang="en-US" b="1" dirty="0">
                <a:effectLst/>
              </a:rPr>
            </a:b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Google Shape;164;p27">
            <a:extLst>
              <a:ext uri="{FF2B5EF4-FFF2-40B4-BE49-F238E27FC236}">
                <a16:creationId xmlns:a16="http://schemas.microsoft.com/office/drawing/2014/main" id="{1E993FCE-01D6-A6B2-CC60-CC963EC22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56470"/>
            <a:ext cx="8520600" cy="3800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Open Sans"/>
              <a:buAutoNum type="arabicPeriod" startAt="4"/>
            </a:pPr>
            <a:r>
              <a:rPr lang="en-US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Traversal direction affects reasoning </a:t>
            </a:r>
          </a:p>
          <a:p>
            <a:pPr lvl="1"/>
            <a:r>
              <a:rPr lang="en-US" sz="1600" dirty="0">
                <a:effectLst/>
                <a:latin typeface="NimbusRomNo9L"/>
              </a:rPr>
              <a:t>As the number of </a:t>
            </a:r>
            <a:r>
              <a:rPr lang="en-US" sz="1600" b="1" dirty="0">
                <a:effectLst/>
                <a:latin typeface="NimbusRomNo9L"/>
              </a:rPr>
              <a:t>hops increases</a:t>
            </a:r>
            <a:r>
              <a:rPr lang="en-US" sz="1600" dirty="0">
                <a:effectLst/>
                <a:latin typeface="NimbusRomNo9L"/>
              </a:rPr>
              <a:t>, the model becomes </a:t>
            </a:r>
            <a:r>
              <a:rPr lang="en-US" sz="1600" b="1" dirty="0">
                <a:effectLst/>
                <a:latin typeface="NimbusRomNo9L"/>
              </a:rPr>
              <a:t>sensitive to the traversal direction</a:t>
            </a:r>
            <a:r>
              <a:rPr lang="en-US" sz="1600" dirty="0">
                <a:effectLst/>
                <a:latin typeface="NimbusRomNo9L"/>
              </a:rPr>
              <a:t> of the ontology (top-down vs bottom-up)</a:t>
            </a:r>
          </a:p>
          <a:p>
            <a:pPr lvl="1"/>
            <a:r>
              <a:rPr lang="en-US" sz="1600" dirty="0">
                <a:effectLst/>
                <a:latin typeface="NimbusRomNo9L"/>
              </a:rPr>
              <a:t>This may be due to the fact that the </a:t>
            </a:r>
            <a:r>
              <a:rPr lang="en-US" sz="1600" b="1" dirty="0">
                <a:effectLst/>
                <a:latin typeface="NimbusRomNo9L"/>
              </a:rPr>
              <a:t>order of the gold proof steps mirrors the bottom-up</a:t>
            </a:r>
            <a:r>
              <a:rPr lang="en-US" sz="1600" dirty="0">
                <a:effectLst/>
                <a:latin typeface="NimbusRomNo9L"/>
              </a:rPr>
              <a:t> traversal </a:t>
            </a:r>
            <a:r>
              <a:rPr lang="en-US" sz="1600" dirty="0">
                <a:effectLst/>
                <a:latin typeface="NimbusRomNo9L"/>
                <a:sym typeface="Wingdings" pitchFamily="2" charset="2"/>
              </a:rPr>
              <a:t> </a:t>
            </a:r>
            <a:r>
              <a:rPr lang="en-US" sz="1600" dirty="0">
                <a:effectLst/>
                <a:latin typeface="NimbusRomNo9L"/>
              </a:rPr>
              <a:t>the task may be made more difficult for language models if the context sentences are ordered top-down (reverse)</a:t>
            </a:r>
            <a:endParaRPr lang="en-US" sz="1200" dirty="0"/>
          </a:p>
          <a:p>
            <a:pPr lvl="1"/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6900" lvl="1" indent="0">
              <a:buNone/>
            </a:pPr>
            <a:endParaRPr lang="en-US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 startAt="4"/>
            </a:pP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do LLMs reason step-by-step?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nvestigating the fraction of correct and incorrect proofs that contain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various types of proof steps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whether the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correctness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proof is </a:t>
            </a:r>
            <a:r>
              <a:rPr lang="en-US" sz="1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correlated with the presence of specific types of proof steps</a:t>
            </a:r>
          </a:p>
        </p:txBody>
      </p:sp>
    </p:spTree>
    <p:extLst>
      <p:ext uri="{BB962C8B-B14F-4D97-AF65-F5344CB8AC3E}">
        <p14:creationId xmlns:p14="http://schemas.microsoft.com/office/powerpoint/2010/main" val="3999182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327963"/>
            <a:ext cx="3064017" cy="3587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600" dirty="0">
                <a:effectLst/>
                <a:latin typeface="NimbusRomNo9L"/>
              </a:rPr>
              <a:t>This figure breaks down the bars further (in darker red and blue) to indicate the </a:t>
            </a:r>
            <a:r>
              <a:rPr lang="en-US" sz="1600" b="1" dirty="0">
                <a:effectLst/>
                <a:latin typeface="NimbusRomNo9L"/>
              </a:rPr>
              <a:t>fraction of proofs that contain proof steps other than canonical steps</a:t>
            </a:r>
            <a:endParaRPr lang="en-US" sz="1600" b="1" dirty="0">
              <a:latin typeface="NimbusRomNo9L"/>
            </a:endParaRPr>
          </a:p>
          <a:p>
            <a:r>
              <a:rPr lang="en-US" sz="1600" dirty="0">
                <a:latin typeface="NimbusRomNo9L"/>
              </a:rPr>
              <a:t>M</a:t>
            </a:r>
            <a:r>
              <a:rPr lang="en-US" sz="1600" dirty="0">
                <a:effectLst/>
                <a:latin typeface="NimbusRomNo9L"/>
              </a:rPr>
              <a:t>ost predicted proof steps were </a:t>
            </a:r>
            <a:r>
              <a:rPr lang="en-US" sz="1600" b="1" dirty="0">
                <a:effectLst/>
                <a:latin typeface="NimbusRomNo9L"/>
              </a:rPr>
              <a:t>canonical</a:t>
            </a:r>
            <a:r>
              <a:rPr lang="en-US" sz="1600" dirty="0">
                <a:effectLst/>
                <a:latin typeface="NimbusRomNo9L"/>
              </a:rPr>
              <a:t> (in the 5-hop experiments with fictional ontology, they constitute </a:t>
            </a:r>
            <a:r>
              <a:rPr lang="en-US" sz="1600" dirty="0">
                <a:effectLst/>
                <a:latin typeface="CMR10"/>
              </a:rPr>
              <a:t>93</a:t>
            </a:r>
            <a:r>
              <a:rPr lang="en-US" sz="1600" dirty="0">
                <a:effectLst/>
                <a:latin typeface="CMMI10"/>
              </a:rPr>
              <a:t>.</a:t>
            </a:r>
            <a:r>
              <a:rPr lang="en-US" sz="1600" dirty="0">
                <a:effectLst/>
                <a:latin typeface="CMR10"/>
              </a:rPr>
              <a:t>2% </a:t>
            </a:r>
            <a:r>
              <a:rPr lang="en-US" sz="1600" dirty="0">
                <a:effectLst/>
                <a:latin typeface="NimbusRomNo9L"/>
              </a:rPr>
              <a:t>of proof steps)</a:t>
            </a: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b="1"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779C4B-852B-ED85-CE8A-650462614B42}"/>
              </a:ext>
            </a:extLst>
          </p:cNvPr>
          <p:cNvGrpSpPr/>
          <p:nvPr/>
        </p:nvGrpSpPr>
        <p:grpSpPr>
          <a:xfrm>
            <a:off x="3446475" y="187551"/>
            <a:ext cx="5385825" cy="4768398"/>
            <a:chOff x="2824160" y="146583"/>
            <a:chExt cx="5385825" cy="47683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66F813-4BC0-917E-BDE2-390A47AFB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4160" y="228519"/>
              <a:ext cx="5182075" cy="468646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4DE3E9-9CDC-5EEC-4341-11C4A380A8C8}"/>
                </a:ext>
              </a:extLst>
            </p:cNvPr>
            <p:cNvSpPr/>
            <p:nvPr/>
          </p:nvSpPr>
          <p:spPr>
            <a:xfrm>
              <a:off x="7037319" y="146583"/>
              <a:ext cx="1172666" cy="298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7809A1B-DE38-328D-A057-9156C1446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91490">
            <a:off x="2024935" y="-139540"/>
            <a:ext cx="1028248" cy="1622204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1458A89-D497-10BF-E87A-0DDABF24F914}"/>
              </a:ext>
            </a:extLst>
          </p:cNvPr>
          <p:cNvCxnSpPr>
            <a:cxnSpLocks/>
          </p:cNvCxnSpPr>
          <p:nvPr/>
        </p:nvCxnSpPr>
        <p:spPr>
          <a:xfrm>
            <a:off x="3128211" y="485993"/>
            <a:ext cx="763145" cy="185569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19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- </a:t>
            </a:r>
            <a:r>
              <a:rPr lang="en-US" b="1" dirty="0">
                <a:effectLst/>
              </a:rPr>
              <a:t>Proof Analysis Results</a:t>
            </a:r>
            <a:br>
              <a:rPr lang="en-US" b="1" dirty="0">
                <a:effectLst/>
              </a:rPr>
            </a:b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By observing the figure in last page, we suggesting: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effectLst/>
                <a:latin typeface="NimbusRomNo9L"/>
              </a:rPr>
              <a:t>Most predicted proof steps are </a:t>
            </a:r>
            <a:r>
              <a:rPr lang="en-US" b="1" dirty="0">
                <a:effectLst/>
                <a:latin typeface="NimbusRomNo9L"/>
              </a:rPr>
              <a:t>strictly-valid</a:t>
            </a:r>
            <a:r>
              <a:rPr lang="en-US" dirty="0">
                <a:effectLst/>
                <a:latin typeface="NimbusRomNo9L"/>
              </a:rPr>
              <a:t> (in the 5-hop experiments with fictional ontology, </a:t>
            </a:r>
            <a:r>
              <a:rPr lang="en-US" dirty="0">
                <a:effectLst/>
                <a:latin typeface="CMR10"/>
              </a:rPr>
              <a:t>93</a:t>
            </a:r>
            <a:r>
              <a:rPr lang="en-US" dirty="0">
                <a:effectLst/>
                <a:latin typeface="CMMI10"/>
              </a:rPr>
              <a:t>.</a:t>
            </a:r>
            <a:r>
              <a:rPr lang="en-US" dirty="0">
                <a:effectLst/>
                <a:latin typeface="CMR10"/>
              </a:rPr>
              <a:t>2% </a:t>
            </a:r>
            <a:r>
              <a:rPr lang="en-US" dirty="0">
                <a:effectLst/>
                <a:latin typeface="NimbusRomNo9L"/>
              </a:rPr>
              <a:t>of proof steps are strictly-valid, </a:t>
            </a:r>
            <a:r>
              <a:rPr lang="en-US" dirty="0">
                <a:effectLst/>
                <a:latin typeface="CMR10"/>
              </a:rPr>
              <a:t>2</a:t>
            </a:r>
            <a:r>
              <a:rPr lang="en-US" dirty="0">
                <a:effectLst/>
                <a:latin typeface="CMMI10"/>
              </a:rPr>
              <a:t>.</a:t>
            </a:r>
            <a:r>
              <a:rPr lang="en-US" dirty="0">
                <a:effectLst/>
                <a:latin typeface="CMR10"/>
              </a:rPr>
              <a:t>4% </a:t>
            </a:r>
            <a:r>
              <a:rPr lang="en-US" dirty="0">
                <a:effectLst/>
                <a:latin typeface="NimbusRomNo9L"/>
              </a:rPr>
              <a:t>are broadly-valid, and </a:t>
            </a:r>
            <a:r>
              <a:rPr lang="en-US" dirty="0">
                <a:effectLst/>
                <a:latin typeface="CMR10"/>
              </a:rPr>
              <a:t>5</a:t>
            </a:r>
            <a:r>
              <a:rPr lang="en-US" dirty="0">
                <a:effectLst/>
                <a:latin typeface="CMMI10"/>
              </a:rPr>
              <a:t>.</a:t>
            </a:r>
            <a:r>
              <a:rPr lang="en-US" dirty="0">
                <a:effectLst/>
                <a:latin typeface="CMR10"/>
              </a:rPr>
              <a:t>9% </a:t>
            </a:r>
            <a:r>
              <a:rPr lang="en-US" dirty="0">
                <a:effectLst/>
                <a:latin typeface="NimbusRomNo9L"/>
              </a:rPr>
              <a:t>are invalid). 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effectLst/>
                <a:latin typeface="NimbusRomNo9L"/>
              </a:rPr>
              <a:t>LLMs tend to </a:t>
            </a:r>
            <a:r>
              <a:rPr lang="en-US" b="1" dirty="0">
                <a:effectLst/>
                <a:latin typeface="NimbusRomNo9L"/>
              </a:rPr>
              <a:t>skip steps by producing non-atomic steps</a:t>
            </a:r>
            <a:r>
              <a:rPr lang="en-US" b="1" dirty="0">
                <a:latin typeface="NimbusRomNo9L"/>
              </a:rPr>
              <a:t>, </a:t>
            </a:r>
            <a:r>
              <a:rPr lang="en-US" dirty="0">
                <a:effectLst/>
                <a:latin typeface="NimbusRomNo9L"/>
              </a:rPr>
              <a:t>just as humans do when they verbalize their reasoning 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effectLst/>
                <a:latin typeface="NimbusRomNo9L"/>
              </a:rPr>
              <a:t>Most incorrect proofs contain </a:t>
            </a:r>
            <a:r>
              <a:rPr lang="en-US" b="1" dirty="0">
                <a:effectLst/>
                <a:latin typeface="NimbusRomNo9L"/>
              </a:rPr>
              <a:t>misleading steps and invalid steps </a:t>
            </a:r>
            <a:r>
              <a:rPr lang="en-US" b="1" dirty="0">
                <a:effectLst/>
                <a:latin typeface="NimbusRomNo9L"/>
                <a:sym typeface="Wingdings" pitchFamily="2" charset="2"/>
              </a:rPr>
              <a:t> </a:t>
            </a:r>
            <a:r>
              <a:rPr lang="en-US" dirty="0">
                <a:effectLst/>
                <a:latin typeface="NimbusRomNo9L"/>
              </a:rPr>
              <a:t>the source of the incorrect reasoning is either a due to a misleading step or an invalid step that causes the model to </a:t>
            </a:r>
            <a:r>
              <a:rPr lang="en-US" b="1" dirty="0">
                <a:effectLst/>
                <a:latin typeface="NimbusRomNo9L"/>
              </a:rPr>
              <a:t>produce steps that do not belong to the gold proof. </a:t>
            </a:r>
          </a:p>
          <a:p>
            <a:pPr lvl="1">
              <a:buFont typeface="+mj-lt"/>
              <a:buAutoNum type="arabicPeriod"/>
            </a:pPr>
            <a:endParaRPr lang="en-US" b="1" dirty="0">
              <a:effectLst/>
              <a:latin typeface="NimbusRomNo9L"/>
            </a:endParaRPr>
          </a:p>
          <a:p>
            <a:pPr lvl="1"/>
            <a:r>
              <a:rPr lang="en-US" dirty="0">
                <a:effectLst/>
                <a:latin typeface="NimbusRomNo9L"/>
              </a:rPr>
              <a:t>Intriguingly, some </a:t>
            </a:r>
            <a:r>
              <a:rPr lang="en-US" b="1" dirty="0">
                <a:effectLst/>
                <a:latin typeface="NimbusRomNo9L"/>
              </a:rPr>
              <a:t>correct proofs also contain misleading steps and invalid steps</a:t>
            </a:r>
            <a:r>
              <a:rPr lang="en-US" dirty="0">
                <a:effectLst/>
                <a:latin typeface="NimbusRomNo9L"/>
              </a:rPr>
              <a:t>, which implies that the model is sometimes able to recover from these “mistakes” and return to the gold proof</a:t>
            </a:r>
            <a:endParaRPr lang="en-US" sz="1100" dirty="0"/>
          </a:p>
          <a:p>
            <a:pPr lvl="2"/>
            <a:r>
              <a:rPr lang="en-US" dirty="0">
                <a:effectLst/>
                <a:latin typeface="NimbusRomNo9L"/>
              </a:rPr>
              <a:t>in general, the more time the model spends outside the correct proof path, the less likely it becomes to return to the correct proof</a:t>
            </a:r>
            <a:endParaRPr lang="en-US"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853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- </a:t>
            </a:r>
            <a:r>
              <a:rPr lang="en-US" b="1" dirty="0">
                <a:effectLst/>
              </a:rPr>
              <a:t>What Leads To a Mistake?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r>
              <a:rPr lang="en-US" sz="1800" dirty="0">
                <a:effectLst/>
                <a:latin typeface="NimbusRomNo9L"/>
              </a:rPr>
              <a:t>Investigating whether </a:t>
            </a:r>
            <a:r>
              <a:rPr lang="en-US" sz="1800" b="1" dirty="0">
                <a:effectLst/>
                <a:latin typeface="NimbusRomNo9L"/>
              </a:rPr>
              <a:t>specific types of proof steps </a:t>
            </a:r>
            <a:r>
              <a:rPr lang="en-US" sz="1800" dirty="0">
                <a:effectLst/>
                <a:latin typeface="NimbusRomNo9L"/>
              </a:rPr>
              <a:t>are causing INSTRUCTGPT to produce reasoning errors</a:t>
            </a:r>
          </a:p>
          <a:p>
            <a:pPr lvl="1"/>
            <a:r>
              <a:rPr lang="en-US" sz="1500" dirty="0">
                <a:effectLst/>
                <a:latin typeface="NimbusRomNo9L"/>
              </a:rPr>
              <a:t>To do so, we </a:t>
            </a:r>
            <a:r>
              <a:rPr lang="en-US" sz="1500" b="1" dirty="0">
                <a:effectLst/>
                <a:latin typeface="NimbusRomNo9L"/>
              </a:rPr>
              <a:t>identify the first step in each incorrect proof that is not a canonical step</a:t>
            </a:r>
            <a:endParaRPr lang="en-US" sz="1500" b="1" dirty="0">
              <a:latin typeface="NimbusRomNo9L"/>
            </a:endParaRPr>
          </a:p>
          <a:p>
            <a:pPr lvl="1"/>
            <a:r>
              <a:rPr lang="en-US" sz="1500" dirty="0">
                <a:effectLst/>
                <a:latin typeface="NimbusRomNo9L"/>
              </a:rPr>
              <a:t>We observe in figure 5, among incorrect proofs, </a:t>
            </a:r>
            <a:r>
              <a:rPr lang="en-US" sz="1500" b="1" dirty="0">
                <a:effectLst/>
                <a:latin typeface="NimbusRomNo9L"/>
              </a:rPr>
              <a:t>strictly-valid atomic misleading </a:t>
            </a:r>
            <a:r>
              <a:rPr lang="en-US" sz="1500" dirty="0">
                <a:effectLst/>
                <a:latin typeface="NimbusRomNo9L"/>
              </a:rPr>
              <a:t>steps</a:t>
            </a:r>
            <a:r>
              <a:rPr lang="en-US" sz="1500" b="1" dirty="0">
                <a:effectLst/>
                <a:latin typeface="NimbusRomNo9L"/>
              </a:rPr>
              <a:t> </a:t>
            </a:r>
            <a:r>
              <a:rPr lang="en-US" sz="1500" dirty="0">
                <a:effectLst/>
                <a:latin typeface="NimbusRomNo9L"/>
              </a:rPr>
              <a:t>appear in the proof first far more often than other </a:t>
            </a:r>
            <a:r>
              <a:rPr lang="en-US" sz="1500" b="1" dirty="0">
                <a:effectLst/>
                <a:latin typeface="NimbusRomNo9L"/>
              </a:rPr>
              <a:t>non-canonical</a:t>
            </a:r>
            <a:r>
              <a:rPr lang="en-US" sz="1500" dirty="0">
                <a:effectLst/>
                <a:latin typeface="NimbusRomNo9L"/>
              </a:rPr>
              <a:t> step types, including invalid steps. </a:t>
            </a:r>
          </a:p>
          <a:p>
            <a:pPr lvl="2"/>
            <a:r>
              <a:rPr lang="en-US" sz="1500" dirty="0">
                <a:effectLst/>
                <a:latin typeface="NimbusRomNo9L"/>
              </a:rPr>
              <a:t>This indicates that for the best-performing models, the main source of reasoning </a:t>
            </a:r>
            <a:r>
              <a:rPr lang="en-US" sz="1500" b="1" dirty="0">
                <a:effectLst/>
                <a:latin typeface="NimbusRomNo9L"/>
              </a:rPr>
              <a:t>error</a:t>
            </a:r>
            <a:r>
              <a:rPr lang="en-US" sz="1500" dirty="0">
                <a:effectLst/>
                <a:latin typeface="NimbusRomNo9L"/>
              </a:rPr>
              <a:t> is from </a:t>
            </a:r>
            <a:r>
              <a:rPr lang="en-US" sz="1500" b="1" dirty="0">
                <a:effectLst/>
                <a:latin typeface="NimbusRomNo9L"/>
              </a:rPr>
              <a:t>misleading</a:t>
            </a:r>
            <a:r>
              <a:rPr lang="en-US" sz="1500" dirty="0">
                <a:effectLst/>
                <a:latin typeface="NimbusRomNo9L"/>
              </a:rPr>
              <a:t> steps, since most predicted steps are strictly-valid and atomic. </a:t>
            </a:r>
          </a:p>
          <a:p>
            <a:pPr lvl="2"/>
            <a:endParaRPr lang="en-US" sz="1500" dirty="0"/>
          </a:p>
          <a:p>
            <a:pPr lvl="1"/>
            <a:r>
              <a:rPr lang="en-US" sz="1500" dirty="0">
                <a:effectLst/>
                <a:latin typeface="NimbusRomNo9L"/>
              </a:rPr>
              <a:t>Once INSTRUCTGPT encounters a branch where one path at the fork follows the correct proof and the other paths do not, INSTRUCTGPT will select the incorrect direction with some frequency and is then </a:t>
            </a:r>
            <a:r>
              <a:rPr lang="en-US" sz="1500" b="1" dirty="0">
                <a:effectLst/>
                <a:latin typeface="NimbusRomNo9L"/>
              </a:rPr>
              <a:t>not able to return to the correct path. </a:t>
            </a:r>
          </a:p>
          <a:p>
            <a:pPr lvl="1"/>
            <a:r>
              <a:rPr lang="en-US" sz="1500" b="1" dirty="0">
                <a:latin typeface="NimbusRomNo9L"/>
              </a:rPr>
              <a:t>S</a:t>
            </a:r>
            <a:r>
              <a:rPr lang="en-US" sz="1500" b="1" dirty="0">
                <a:effectLst/>
                <a:latin typeface="NimbusRomNo9L"/>
              </a:rPr>
              <a:t>maller</a:t>
            </a:r>
            <a:r>
              <a:rPr lang="en-US" sz="1500" dirty="0">
                <a:effectLst/>
                <a:latin typeface="NimbusRomNo9L"/>
              </a:rPr>
              <a:t> models are more prone to make </a:t>
            </a:r>
            <a:r>
              <a:rPr lang="en-US" sz="1500" b="1" dirty="0">
                <a:effectLst/>
                <a:latin typeface="NimbusRomNo9L"/>
              </a:rPr>
              <a:t>invalid</a:t>
            </a:r>
            <a:r>
              <a:rPr lang="en-US" sz="1500" dirty="0">
                <a:effectLst/>
                <a:latin typeface="NimbusRomNo9L"/>
              </a:rPr>
              <a:t> or </a:t>
            </a:r>
            <a:r>
              <a:rPr lang="en-US" sz="1500" b="1" dirty="0">
                <a:effectLst/>
                <a:latin typeface="NimbusRomNo9L"/>
              </a:rPr>
              <a:t>non-atomic</a:t>
            </a:r>
            <a:r>
              <a:rPr lang="en-US" sz="1500" dirty="0">
                <a:effectLst/>
                <a:latin typeface="NimbusRomNo9L"/>
              </a:rPr>
              <a:t> steps as their first non-canonical step. </a:t>
            </a:r>
            <a:endParaRPr lang="en-US" sz="1500" dirty="0"/>
          </a:p>
          <a:p>
            <a:pPr lvl="1"/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b="1"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015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18826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- </a:t>
            </a:r>
            <a:r>
              <a:rPr lang="en-US" b="1" dirty="0">
                <a:effectLst/>
              </a:rPr>
              <a:t>What Leads To a Mistake?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6394955" y="1008377"/>
            <a:ext cx="2272340" cy="3663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dirty="0">
                <a:effectLst/>
                <a:latin typeface="NimbusRomNo9L"/>
              </a:rPr>
              <a:t>FIGURE 5: Proportion of incorrect proofs versus the type of the first error (i.e., non- canonical proof step) and model size</a:t>
            </a:r>
            <a:endParaRPr lang="en-US"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400" b="1"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E896E3-80A7-6919-9C80-AA2E57FF0FF8}"/>
              </a:ext>
            </a:extLst>
          </p:cNvPr>
          <p:cNvGrpSpPr/>
          <p:nvPr/>
        </p:nvGrpSpPr>
        <p:grpSpPr>
          <a:xfrm>
            <a:off x="311700" y="814291"/>
            <a:ext cx="6205514" cy="4187061"/>
            <a:chOff x="2584040" y="851726"/>
            <a:chExt cx="6205514" cy="41870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DDD946-0392-E484-2575-12C2C9B7E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4040" y="975781"/>
              <a:ext cx="6162768" cy="406300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5BAEC9-C83D-5AD9-5A2F-C73431FFCE6F}"/>
                </a:ext>
              </a:extLst>
            </p:cNvPr>
            <p:cNvSpPr/>
            <p:nvPr/>
          </p:nvSpPr>
          <p:spPr>
            <a:xfrm>
              <a:off x="7616888" y="851726"/>
              <a:ext cx="1172666" cy="298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0A72A2B-49CD-BB04-9290-9B51135DA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91490">
            <a:off x="6965880" y="2393797"/>
            <a:ext cx="1028248" cy="1622204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366D727-9E11-4222-3376-E253B0EFF0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4694" y="3019330"/>
            <a:ext cx="882520" cy="293496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62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1360517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600" dirty="0">
                <a:latin typeface="+mj-lt"/>
                <a:ea typeface="+mj-ea"/>
              </a:rPr>
              <a:t>儘管最大的模型通常能夠進行推理，但在</a:t>
            </a:r>
            <a:r>
              <a:rPr lang="zh-TW" altLang="en-US" sz="1600" b="1" dirty="0">
                <a:effectLst/>
                <a:latin typeface="+mj-lt"/>
                <a:ea typeface="+mj-ea"/>
              </a:rPr>
              <a:t>證明規劃和在多個選擇項時選擇正確的證明步驟方面存在困難</a:t>
            </a:r>
            <a:endParaRPr lang="en-US" altLang="zh-TW" sz="1600" b="1" dirty="0">
              <a:effectLst/>
              <a:latin typeface="+mj-lt"/>
              <a:ea typeface="+mj-e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600" b="1" dirty="0">
              <a:effectLst/>
              <a:latin typeface="+mj-lt"/>
              <a:ea typeface="+mj-e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600" dirty="0">
                <a:latin typeface="+mj-lt"/>
                <a:ea typeface="+mj-ea"/>
              </a:rPr>
              <a:t>對於更複雜的推理，例如</a:t>
            </a:r>
            <a:r>
              <a:rPr lang="zh-TW" altLang="en-US" sz="1600" dirty="0">
                <a:effectLst/>
                <a:latin typeface="+mj-lt"/>
                <a:ea typeface="+mj-ea"/>
              </a:rPr>
              <a:t>在</a:t>
            </a:r>
            <a:r>
              <a:rPr lang="zh-TW" altLang="en-US" sz="1600" b="1" dirty="0">
                <a:effectLst/>
                <a:latin typeface="+mj-lt"/>
                <a:ea typeface="+mj-ea"/>
              </a:rPr>
              <a:t>數學領域</a:t>
            </a:r>
            <a:r>
              <a:rPr lang="zh-TW" altLang="en-US" sz="1600" dirty="0">
                <a:effectLst/>
                <a:latin typeface="+mj-lt"/>
                <a:ea typeface="+mj-ea"/>
              </a:rPr>
              <a:t>中</a:t>
            </a:r>
            <a:r>
              <a:rPr lang="zh-TW" altLang="en-US" sz="1600" b="1" dirty="0">
                <a:effectLst/>
                <a:latin typeface="+mj-lt"/>
                <a:ea typeface="+mj-ea"/>
              </a:rPr>
              <a:t>，</a:t>
            </a:r>
            <a:r>
              <a:rPr lang="en-US" sz="1600" b="1" dirty="0">
                <a:effectLst/>
                <a:latin typeface="+mj-lt"/>
                <a:ea typeface="+mj-ea"/>
              </a:rPr>
              <a:t>CoT</a:t>
            </a:r>
            <a:r>
              <a:rPr lang="zh-TW" altLang="en-US" sz="1600" b="1" dirty="0">
                <a:effectLst/>
                <a:latin typeface="+mj-lt"/>
                <a:ea typeface="+mj-ea"/>
              </a:rPr>
              <a:t>提示是不足夠的，因為在這項工作中測試的推理是通用數學推理的嚴格子集</a:t>
            </a:r>
            <a:endParaRPr lang="en-US" altLang="zh-TW" sz="1600" b="1" dirty="0">
              <a:effectLst/>
              <a:latin typeface="+mj-lt"/>
              <a:ea typeface="+mj-e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600" b="1" dirty="0">
              <a:effectLst/>
              <a:latin typeface="+mj-lt"/>
              <a:ea typeface="+mj-e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600" dirty="0">
                <a:latin typeface="+mj-lt"/>
                <a:ea typeface="+mj-ea"/>
              </a:rPr>
              <a:t>推理系統可能會受益於 </a:t>
            </a:r>
            <a:r>
              <a:rPr lang="en-US" sz="1600" b="1" dirty="0">
                <a:effectLst/>
                <a:latin typeface="+mj-lt"/>
                <a:ea typeface="+mj-ea"/>
              </a:rPr>
              <a:t>more sophisticated proof planning/search strategies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zh-TW" sz="1600" b="1" dirty="0">
              <a:effectLst/>
              <a:latin typeface="+mj-lt"/>
              <a:ea typeface="+mj-e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latin typeface="+mj-lt"/>
                <a:ea typeface="+mj-ea"/>
              </a:rPr>
              <a:t>PRONTOQA </a:t>
            </a:r>
            <a:r>
              <a:rPr lang="zh-TW" altLang="en-US" sz="1600" dirty="0">
                <a:latin typeface="+mj-lt"/>
                <a:ea typeface="+mj-ea"/>
              </a:rPr>
              <a:t>可以用來比較</a:t>
            </a:r>
            <a:r>
              <a:rPr lang="en-US" sz="1600" dirty="0">
                <a:latin typeface="+mj-lt"/>
                <a:ea typeface="+mj-ea"/>
              </a:rPr>
              <a:t>LLM</a:t>
            </a:r>
            <a:r>
              <a:rPr lang="zh-TW" altLang="en-US" sz="1600" dirty="0">
                <a:latin typeface="+mj-lt"/>
                <a:ea typeface="+mj-ea"/>
              </a:rPr>
              <a:t>的推理與人類的推理，並探索</a:t>
            </a:r>
            <a:r>
              <a:rPr lang="en-US" sz="1600" b="1" dirty="0">
                <a:effectLst/>
                <a:latin typeface="+mj-lt"/>
                <a:ea typeface="+mj-ea"/>
              </a:rPr>
              <a:t>LLM</a:t>
            </a:r>
            <a:r>
              <a:rPr lang="zh-TW" altLang="en-US" sz="1600" b="1" dirty="0">
                <a:effectLst/>
                <a:latin typeface="+mj-lt"/>
                <a:ea typeface="+mj-ea"/>
              </a:rPr>
              <a:t>從預訓練中獲得了人類推理的哪些方面</a:t>
            </a:r>
            <a:endParaRPr lang="en-US" altLang="zh-TW" sz="1600" b="1" dirty="0">
              <a:effectLst/>
              <a:latin typeface="+mj-lt"/>
              <a:ea typeface="+mj-e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600" b="1" dirty="0">
              <a:effectLst/>
              <a:latin typeface="+mj-lt"/>
              <a:ea typeface="+mj-e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latin typeface="+mj-lt"/>
                <a:ea typeface="+mj-ea"/>
              </a:rPr>
              <a:t>PRONTOQA </a:t>
            </a:r>
            <a:r>
              <a:rPr lang="zh-TW" altLang="en-US" sz="1600" dirty="0">
                <a:latin typeface="+mj-lt"/>
                <a:ea typeface="+mj-ea"/>
              </a:rPr>
              <a:t>可</a:t>
            </a:r>
            <a:r>
              <a:rPr lang="zh-TW" altLang="en-US" sz="1600" dirty="0">
                <a:effectLst/>
                <a:latin typeface="+mj-lt"/>
                <a:ea typeface="+mj-ea"/>
              </a:rPr>
              <a:t>用於訓練新的推理系統，或者用於預訓練</a:t>
            </a:r>
            <a:r>
              <a:rPr lang="en-US" altLang="zh-TW" sz="1600" dirty="0">
                <a:effectLst/>
                <a:latin typeface="+mj-lt"/>
                <a:ea typeface="+mj-ea"/>
              </a:rPr>
              <a:t>/</a:t>
            </a:r>
            <a:r>
              <a:rPr lang="zh-TW" altLang="en-US" sz="1600" dirty="0">
                <a:effectLst/>
                <a:latin typeface="+mj-lt"/>
                <a:ea typeface="+mj-ea"/>
              </a:rPr>
              <a:t>微調</a:t>
            </a:r>
            <a:r>
              <a:rPr lang="en-US" sz="1600" dirty="0">
                <a:effectLst/>
                <a:latin typeface="+mj-lt"/>
                <a:ea typeface="+mj-ea"/>
              </a:rPr>
              <a:t>LLMs</a:t>
            </a:r>
            <a:r>
              <a:rPr lang="zh-TW" altLang="en-US" sz="1600" dirty="0">
                <a:effectLst/>
                <a:latin typeface="+mj-lt"/>
                <a:ea typeface="+mj-ea"/>
              </a:rPr>
              <a:t>以提高其推理能力</a:t>
            </a:r>
            <a:endParaRPr sz="1600" dirty="0">
              <a:latin typeface="+mj-lt"/>
              <a:ea typeface="+mj-ea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402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Paper - A Systematic Formal Analysis of CoT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Dataset: PRONTOQA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Formal Analysis of Predicted Proofs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286350" y="162975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717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1. LLM has good performance with </a:t>
            </a:r>
            <a:r>
              <a:rPr lang="en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CoT(chain-of-thought) prompting</a:t>
            </a:r>
            <a:endParaRPr lang="en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2. Existing benchmarks measure reasoning ability indirectly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evaluating accuracy 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downstream tasks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such as mathematical reasoning.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nclear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models obtain the answers and whether they rely on simple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heuristics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rather than the generated chain-of-thought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69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present a new synthetic question-answering dataset called “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PRONTOQA”</a:t>
            </a:r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Analysis on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INSTRUCTGPT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GPT-3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uite capable of making correct individual deduction steps, and so are generally capable of reasoning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ave difficulty with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proof planning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SzPts val="1800"/>
              <a:buChar char="●"/>
            </a:pPr>
            <a:endParaRPr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在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CoT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提示中，每個例子包括</a:t>
            </a:r>
            <a:r>
              <a:rPr lang="zh-TW" altLang="en-US" sz="1400" b="1" dirty="0">
                <a:effectLst/>
                <a:latin typeface="+mj-lt"/>
                <a:cs typeface="Calibri" panose="020F0502020204030204" pitchFamily="34" charset="0"/>
              </a:rPr>
              <a:t>一個問題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（例如，“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6/3 − 1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？”），</a:t>
            </a:r>
            <a:r>
              <a:rPr lang="zh-TW" altLang="en-US" sz="1400" b="1" dirty="0">
                <a:effectLst/>
                <a:latin typeface="+mj-lt"/>
                <a:cs typeface="Calibri" panose="020F0502020204030204" pitchFamily="34" charset="0"/>
              </a:rPr>
              <a:t>回答問題所需的推理的簡短描述，稱為</a:t>
            </a:r>
            <a:r>
              <a:rPr lang="en-US" altLang="zh-TW" sz="1400" b="1" dirty="0">
                <a:latin typeface="+mj-lt"/>
                <a:cs typeface="Calibri" panose="020F0502020204030204" pitchFamily="34" charset="0"/>
              </a:rPr>
              <a:t>“Chain of Thought”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（例如，“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6/3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是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2. 2 − 1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是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1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。”），和</a:t>
            </a:r>
            <a:r>
              <a:rPr lang="zh-TW" altLang="en-US" sz="1400" b="1" dirty="0">
                <a:effectLst/>
                <a:latin typeface="+mj-lt"/>
                <a:cs typeface="Calibri" panose="020F0502020204030204" pitchFamily="34" charset="0"/>
              </a:rPr>
              <a:t>一個</a:t>
            </a:r>
            <a:r>
              <a:rPr lang="en-US" altLang="zh-TW" sz="1400" b="1" dirty="0">
                <a:latin typeface="+mj-lt"/>
                <a:cs typeface="Calibri" panose="020F0502020204030204" pitchFamily="34" charset="0"/>
              </a:rPr>
              <a:t> label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（例如，“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1”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）。在提示幾個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CoT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的例子時，</a:t>
            </a:r>
            <a:r>
              <a:rPr lang="zh-TW" altLang="en-US" sz="1400" b="1" dirty="0">
                <a:effectLst/>
                <a:latin typeface="+mj-lt"/>
                <a:cs typeface="Calibri" panose="020F0502020204030204" pitchFamily="34" charset="0"/>
              </a:rPr>
              <a:t>引出的推理使得</a:t>
            </a:r>
            <a:r>
              <a:rPr lang="en-US" sz="1400" b="1" dirty="0">
                <a:effectLst/>
                <a:latin typeface="+mj-lt"/>
                <a:cs typeface="Calibri" panose="020F0502020204030204" pitchFamily="34" charset="0"/>
              </a:rPr>
              <a:t>LLMs</a:t>
            </a:r>
            <a:r>
              <a:rPr lang="zh-TW" altLang="en-US" sz="1400" b="1" dirty="0">
                <a:effectLst/>
                <a:latin typeface="+mj-lt"/>
                <a:cs typeface="Calibri" panose="020F0502020204030204" pitchFamily="34" charset="0"/>
              </a:rPr>
              <a:t>能夠比標準問答提示更高準確度地預測標籤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。</a:t>
            </a:r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現有的研究主要依賴於現實世界中的問答（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QA）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任務，例如數學應用問題。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LLMs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很可能已經通過預訓練獲得了知識，</a:t>
            </a:r>
            <a:r>
              <a:rPr lang="zh-TW" altLang="en-US" sz="1400" b="1" dirty="0">
                <a:effectLst/>
                <a:latin typeface="+mj-lt"/>
                <a:cs typeface="Calibri" panose="020F0502020204030204" pitchFamily="34" charset="0"/>
              </a:rPr>
              <a:t>僅僅檢索答案而不是進行推理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。</a:t>
            </a:r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TW" sz="1400" dirty="0">
                <a:latin typeface="+mj-lt"/>
                <a:cs typeface="Calibri" panose="020F0502020204030204" pitchFamily="34" charset="0"/>
                <a:sym typeface="Wingdings" pitchFamily="2" charset="2"/>
              </a:rPr>
              <a:t>        	 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在這項工作中，我們通過</a:t>
            </a:r>
            <a:r>
              <a:rPr lang="zh-TW" altLang="en-US" sz="1400" b="1" dirty="0">
                <a:effectLst/>
                <a:latin typeface="+mj-lt"/>
                <a:cs typeface="Calibri" panose="020F0502020204030204" pitchFamily="34" charset="0"/>
              </a:rPr>
              <a:t>直接評估它們預測的</a:t>
            </a:r>
            <a:r>
              <a:rPr lang="en-US" altLang="zh-TW" sz="1400" b="1" dirty="0">
                <a:effectLst/>
                <a:latin typeface="+mj-lt"/>
                <a:cs typeface="Calibri" panose="020F0502020204030204" pitchFamily="34" charset="0"/>
              </a:rPr>
              <a:t>CoT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（可解釋的證明步驟），</a:t>
            </a:r>
            <a:r>
              <a:rPr lang="zh-TW" altLang="en-US" sz="1400" b="1" dirty="0">
                <a:effectLst/>
                <a:latin typeface="+mj-lt"/>
                <a:cs typeface="Calibri" panose="020F0502020204030204" pitchFamily="34" charset="0"/>
              </a:rPr>
              <a:t>而不是預測的 </a:t>
            </a:r>
            <a:r>
              <a:rPr lang="en-US" altLang="zh-TW" sz="1400" b="1" dirty="0">
                <a:effectLst/>
                <a:latin typeface="+mj-lt"/>
                <a:cs typeface="Calibri" panose="020F0502020204030204" pitchFamily="34" charset="0"/>
              </a:rPr>
              <a:t>	</a:t>
            </a:r>
            <a:r>
              <a:rPr lang="zh-TW" altLang="en-US" sz="1400" b="1" dirty="0">
                <a:effectLst/>
                <a:latin typeface="+mj-lt"/>
                <a:cs typeface="Calibri" panose="020F0502020204030204" pitchFamily="34" charset="0"/>
              </a:rPr>
              <a:t>標籤</a:t>
            </a:r>
            <a:r>
              <a:rPr lang="zh-TW" altLang="en-US" sz="1400" b="1" dirty="0">
                <a:latin typeface="+mj-lt"/>
                <a:cs typeface="Calibri" panose="020F0502020204030204" pitchFamily="34" charset="0"/>
              </a:rPr>
              <a:t>，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系統地調查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LLMs</a:t>
            </a:r>
            <a:r>
              <a:rPr lang="zh-TW" altLang="en-US" sz="1400" dirty="0">
                <a:latin typeface="+mj-lt"/>
                <a:cs typeface="Calibri" panose="020F0502020204030204" pitchFamily="34" charset="0"/>
              </a:rPr>
              <a:t>的推理能力。</a:t>
            </a:r>
            <a:endParaRPr lang="en-US" altLang="zh-TW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350356"/>
            <a:ext cx="8622895" cy="3706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  <a:cs typeface="Calibri" panose="020F0502020204030204" pitchFamily="34" charset="0"/>
              </a:rPr>
              <a:t>PRONTOQA 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資料集</a:t>
            </a:r>
            <a:r>
              <a:rPr lang="zh-TW" altLang="en-US" sz="1600" dirty="0">
                <a:latin typeface="+mj-lt"/>
                <a:cs typeface="Calibri" panose="020F0502020204030204" pitchFamily="34" charset="0"/>
              </a:rPr>
              <a:t>中的</a:t>
            </a:r>
            <a:r>
              <a:rPr lang="zh-TW" altLang="en-US" sz="1600" b="1" dirty="0">
                <a:effectLst/>
                <a:latin typeface="+mj-lt"/>
                <a:cs typeface="Calibri" panose="020F0502020204030204" pitchFamily="34" charset="0"/>
              </a:rPr>
              <a:t>每個例子都是從一個本體生成</a:t>
            </a:r>
            <a:r>
              <a:rPr lang="zh-TW" altLang="en-US" sz="1600" dirty="0">
                <a:latin typeface="+mj-lt"/>
                <a:cs typeface="Calibri" panose="020F0502020204030204" pitchFamily="34" charset="0"/>
              </a:rPr>
              <a:t>的，</a:t>
            </a:r>
            <a:r>
              <a:rPr lang="zh-TW" altLang="en-US" sz="1600" b="1" dirty="0">
                <a:effectLst/>
                <a:latin typeface="+mj-lt"/>
                <a:cs typeface="Calibri" panose="020F0502020204030204" pitchFamily="34" charset="0"/>
              </a:rPr>
              <a:t>具有一個獨特的證明。</a:t>
            </a:r>
            <a:endParaRPr lang="en-US" altLang="zh-TW" sz="1600" dirty="0">
              <a:latin typeface="Calibri" panose="020F0502020204030204" pitchFamily="34" charset="0"/>
              <a:ea typeface="Heiti SC Medium" pitchFamily="2" charset="-128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600" dirty="0">
                <a:latin typeface="Calibri" panose="020F0502020204030204" pitchFamily="34" charset="0"/>
                <a:ea typeface="Heiti SC Medium" pitchFamily="2" charset="-128"/>
                <a:cs typeface="Calibri" panose="020F0502020204030204" pitchFamily="34" charset="0"/>
              </a:rPr>
              <a:t>使用一個語法</a:t>
            </a:r>
            <a:r>
              <a:rPr lang="zh-TW" altLang="en-US" sz="1600" b="1" dirty="0">
                <a:effectLst/>
                <a:latin typeface="Calibri" panose="020F0502020204030204" pitchFamily="34" charset="0"/>
                <a:ea typeface="HEITI SC MEDIUM" pitchFamily="2" charset="-128"/>
                <a:cs typeface="Calibri" panose="020F0502020204030204" pitchFamily="34" charset="0"/>
              </a:rPr>
              <a:t>將證明轉換為語法上簡單的句子，這樣反向過程相對較容易</a:t>
            </a:r>
            <a:endParaRPr lang="en-US" altLang="zh-TW" sz="1600" b="1" dirty="0">
              <a:effectLst/>
              <a:latin typeface="Calibri" panose="020F0502020204030204" pitchFamily="34" charset="0"/>
              <a:ea typeface="HEITI SC MEDIUM" pitchFamily="2" charset="-128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600" dirty="0">
              <a:latin typeface="Calibri" panose="020F0502020204030204" pitchFamily="34" charset="0"/>
              <a:ea typeface="Heiti SC Medium" pitchFamily="2" charset="-128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600" dirty="0">
                <a:latin typeface="Calibri" panose="020F0502020204030204" pitchFamily="34" charset="0"/>
                <a:ea typeface="Heiti SC Medium" pitchFamily="2" charset="-128"/>
                <a:cs typeface="Calibri" panose="020F0502020204030204" pitchFamily="34" charset="0"/>
              </a:rPr>
              <a:t>我們通過控制一些表徵推理任務複雜性的變量，如本體類型和所需的證明步驟數</a:t>
            </a:r>
            <a:endParaRPr lang="en-US" altLang="zh-TW" sz="1600" b="1" dirty="0">
              <a:latin typeface="Calibri" panose="020F0502020204030204" pitchFamily="34" charset="0"/>
              <a:ea typeface="HEITI SC MEDIUM" pitchFamily="2" charset="-128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latin typeface="Calibri" panose="020F0502020204030204" pitchFamily="34" charset="0"/>
                <a:ea typeface="Heiti SC Medium" pitchFamily="2" charset="-128"/>
                <a:cs typeface="Calibri" panose="020F0502020204030204" pitchFamily="34" charset="0"/>
              </a:rPr>
              <a:t>LLMs</a:t>
            </a:r>
            <a:r>
              <a:rPr lang="zh-TW" altLang="en-US" sz="1600" dirty="0">
                <a:latin typeface="Calibri" panose="020F0502020204030204" pitchFamily="34" charset="0"/>
                <a:ea typeface="Heiti SC Medium" pitchFamily="2" charset="-128"/>
                <a:cs typeface="Calibri" panose="020F0502020204030204" pitchFamily="34" charset="0"/>
              </a:rPr>
              <a:t>在證明計劃方面存在困難：當模型遇到證明中存在多個有效證明步驟的點時，它們有時會選擇錯誤的步驟，這通常導致不完整的證明，隨後是不正確的答案。</a:t>
            </a:r>
            <a:endParaRPr lang="en-US" altLang="zh-TW" sz="1600" dirty="0">
              <a:latin typeface="Calibri" panose="020F0502020204030204" pitchFamily="34" charset="0"/>
              <a:ea typeface="Heiti SC Medium" pitchFamily="2" charset="-128"/>
              <a:cs typeface="Calibri" panose="020F0502020204030204" pitchFamily="34" charset="0"/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zh-TW" altLang="en-US" sz="1200" dirty="0">
                <a:latin typeface="Calibri" panose="020F0502020204030204" pitchFamily="34" charset="0"/>
                <a:ea typeface="Heiti SC Medium" pitchFamily="2" charset="-128"/>
                <a:cs typeface="Calibri" panose="020F0502020204030204" pitchFamily="34" charset="0"/>
              </a:rPr>
              <a:t>模型在真實的本體上更不容易被誤導，這表明預訓練期間獲得的世界知識在</a:t>
            </a:r>
            <a:r>
              <a:rPr lang="en-US" sz="1200" dirty="0">
                <a:latin typeface="Calibri" panose="020F0502020204030204" pitchFamily="34" charset="0"/>
                <a:ea typeface="Heiti SC Medium" pitchFamily="2" charset="-128"/>
                <a:cs typeface="Calibri" panose="020F0502020204030204" pitchFamily="34" charset="0"/>
              </a:rPr>
              <a:t>LLM</a:t>
            </a:r>
            <a:r>
              <a:rPr lang="zh-TW" altLang="en-US" sz="1200" dirty="0">
                <a:latin typeface="Calibri" panose="020F0502020204030204" pitchFamily="34" charset="0"/>
                <a:ea typeface="Heiti SC Medium" pitchFamily="2" charset="-128"/>
                <a:cs typeface="Calibri" panose="020F0502020204030204" pitchFamily="34" charset="0"/>
              </a:rPr>
              <a:t>推理中發揮了重要作用</a:t>
            </a:r>
            <a:endParaRPr lang="en-US" altLang="zh-TW" sz="1050" dirty="0">
              <a:latin typeface="Calibri" panose="020F0502020204030204" pitchFamily="34" charset="0"/>
              <a:ea typeface="Heiti SC Medium" pitchFamily="2" charset="-128"/>
              <a:cs typeface="Calibri" panose="020F0502020204030204" pitchFamily="34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72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Dataset - PRONTOQA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63717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effectLst/>
              </a:rPr>
              <a:t>PRONTOQA (Pr</a:t>
            </a:r>
            <a:r>
              <a:rPr lang="en-US" dirty="0"/>
              <a:t>oof and </a:t>
            </a:r>
            <a:r>
              <a:rPr lang="en-US" b="1" dirty="0">
                <a:effectLst/>
              </a:rPr>
              <a:t>Onto</a:t>
            </a:r>
            <a:r>
              <a:rPr lang="en-US" dirty="0"/>
              <a:t>logy-Generated </a:t>
            </a:r>
            <a:r>
              <a:rPr lang="en-US" b="1" dirty="0">
                <a:effectLst/>
              </a:rPr>
              <a:t>Q</a:t>
            </a:r>
            <a:r>
              <a:rPr lang="en-US" dirty="0"/>
              <a:t>uestion-</a:t>
            </a:r>
            <a:r>
              <a:rPr lang="en-US" b="1" dirty="0">
                <a:effectLst/>
              </a:rPr>
              <a:t>A</a:t>
            </a:r>
            <a:r>
              <a:rPr lang="en-US" dirty="0"/>
              <a:t>nswering)</a:t>
            </a:r>
            <a:endParaRPr lang="en" b="1" dirty="0"/>
          </a:p>
          <a:p>
            <a:pPr lvl="1" indent="-342900">
              <a:buSzPts val="1800"/>
              <a:buChar char="●"/>
            </a:pPr>
            <a:r>
              <a:rPr lang="en-US" dirty="0">
                <a:effectLst/>
              </a:rPr>
              <a:t>A </a:t>
            </a:r>
            <a:r>
              <a:rPr lang="en-US" b="1" dirty="0">
                <a:effectLst/>
              </a:rPr>
              <a:t>synthetic</a:t>
            </a:r>
            <a:r>
              <a:rPr lang="en-US" dirty="0">
                <a:effectLst/>
              </a:rPr>
              <a:t> dataset for logical reasoning</a:t>
            </a:r>
          </a:p>
          <a:p>
            <a:pPr lvl="1" indent="-342900">
              <a:buSzPts val="1800"/>
              <a:buChar char="●"/>
            </a:pPr>
            <a:r>
              <a:rPr lang="zh-TW" altLang="en-US" dirty="0"/>
              <a:t>每個問題都是從符號本體論</a:t>
            </a:r>
            <a:r>
              <a:rPr lang="en-US" altLang="zh-TW" dirty="0"/>
              <a:t>(</a:t>
            </a:r>
            <a:r>
              <a:rPr lang="en-US" b="1" dirty="0"/>
              <a:t>symbolic ontology</a:t>
            </a:r>
            <a:r>
              <a:rPr lang="en-US" dirty="0"/>
              <a:t>)</a:t>
            </a:r>
            <a:r>
              <a:rPr lang="zh-TW" altLang="en-US" dirty="0"/>
              <a:t>和</a:t>
            </a:r>
            <a:r>
              <a:rPr lang="zh-TW" altLang="en-US" b="1" dirty="0"/>
              <a:t>證明中</a:t>
            </a:r>
            <a:r>
              <a:rPr lang="zh-TW" altLang="en-US" dirty="0"/>
              <a:t>生成的</a:t>
            </a:r>
            <a:endParaRPr lang="en-US" altLang="zh-TW" dirty="0"/>
          </a:p>
          <a:p>
            <a:pPr lvl="1" indent="-342900">
              <a:buSzPts val="1800"/>
              <a:buChar char="●"/>
            </a:pPr>
            <a:r>
              <a:rPr lang="zh-TW" altLang="en-US" dirty="0">
                <a:effectLst/>
              </a:rPr>
              <a:t>僅考慮</a:t>
            </a:r>
            <a:r>
              <a:rPr lang="zh-TW" altLang="en-US" b="1" dirty="0">
                <a:effectLst/>
              </a:rPr>
              <a:t>可以使用重複應用</a:t>
            </a:r>
            <a:r>
              <a:rPr lang="en-US" altLang="zh-TW" b="1" dirty="0">
                <a:effectLst/>
              </a:rPr>
              <a:t> </a:t>
            </a:r>
            <a:r>
              <a:rPr lang="en-US" b="1" dirty="0"/>
              <a:t>modus ponens </a:t>
            </a:r>
            <a:r>
              <a:rPr lang="zh-TW" altLang="en-US" dirty="0"/>
              <a:t>推理規則來回答的問題</a:t>
            </a:r>
            <a:endParaRPr lang="en-US" altLang="zh-TW" dirty="0"/>
          </a:p>
          <a:p>
            <a:pPr lvl="2" indent="-342900">
              <a:buSzPts val="1800"/>
              <a:buChar char="●"/>
            </a:pPr>
            <a:r>
              <a:rPr lang="zh-TW" altLang="en-US" sz="1200" dirty="0"/>
              <a:t>假言推理是一個簡單的推理規則，根據前提∀</a:t>
            </a:r>
            <a:r>
              <a:rPr lang="en-US" sz="1200" dirty="0"/>
              <a:t>x(f(x) → g(x))</a:t>
            </a:r>
            <a:r>
              <a:rPr lang="zh-TW" altLang="en-US" sz="1200" dirty="0"/>
              <a:t>和</a:t>
            </a:r>
            <a:r>
              <a:rPr lang="en-US" sz="1200" dirty="0"/>
              <a:t>f(a)，</a:t>
            </a:r>
            <a:r>
              <a:rPr lang="zh-TW" altLang="en-US" sz="1200" dirty="0"/>
              <a:t>我們得出結論</a:t>
            </a:r>
            <a:r>
              <a:rPr lang="en-US" sz="1200" dirty="0"/>
              <a:t>g(a)（</a:t>
            </a:r>
            <a:r>
              <a:rPr lang="zh-TW" altLang="en-US" sz="1200" dirty="0"/>
              <a:t>例如，給定“所有貓都是食肉 動物”和“</a:t>
            </a:r>
            <a:r>
              <a:rPr lang="en-US" sz="1200" dirty="0"/>
              <a:t>Fae</a:t>
            </a:r>
            <a:r>
              <a:rPr lang="zh-TW" altLang="en-US" sz="1200" dirty="0"/>
              <a:t>是一只貓”，我們得出“</a:t>
            </a:r>
            <a:r>
              <a:rPr lang="en-US" sz="1200" dirty="0"/>
              <a:t>Fae</a:t>
            </a:r>
            <a:r>
              <a:rPr lang="zh-TW" altLang="en-US" sz="1200" dirty="0"/>
              <a:t>是一個食肉動物”；見附錄中的圖</a:t>
            </a:r>
            <a:r>
              <a:rPr lang="en-US" altLang="zh-TW" sz="1200" dirty="0"/>
              <a:t>6</a:t>
            </a:r>
          </a:p>
          <a:p>
            <a:pPr lvl="2" indent="-342900">
              <a:buSzPts val="1800"/>
              <a:buChar char="●"/>
            </a:pPr>
            <a:endParaRPr lang="en-US" altLang="zh-TW" sz="1200" dirty="0"/>
          </a:p>
          <a:p>
            <a:pPr lvl="1" indent="-342900">
              <a:buSzPts val="1800"/>
              <a:buChar char="●"/>
            </a:pPr>
            <a:r>
              <a:rPr lang="zh-TW" altLang="en-US" dirty="0">
                <a:effectLst/>
              </a:rPr>
              <a:t>生成</a:t>
            </a:r>
            <a:r>
              <a:rPr lang="zh-TW" altLang="en-US" b="1" dirty="0">
                <a:effectLst/>
              </a:rPr>
              <a:t> </a:t>
            </a:r>
            <a:r>
              <a:rPr lang="en-US" altLang="zh-TW" b="1" dirty="0">
                <a:effectLst/>
              </a:rPr>
              <a:t>context</a:t>
            </a:r>
            <a:r>
              <a:rPr lang="zh-TW" altLang="en-US" b="1" dirty="0">
                <a:effectLst/>
              </a:rPr>
              <a:t>、</a:t>
            </a:r>
            <a:r>
              <a:rPr lang="en-US" altLang="zh-TW" b="1" dirty="0">
                <a:effectLst/>
              </a:rPr>
              <a:t>query</a:t>
            </a:r>
            <a:r>
              <a:rPr lang="zh-TW" altLang="en-US" b="1" dirty="0">
                <a:effectLst/>
              </a:rPr>
              <a:t>、</a:t>
            </a:r>
            <a:r>
              <a:rPr lang="en-US" altLang="zh-TW" b="1" dirty="0">
                <a:effectLst/>
              </a:rPr>
              <a:t>CoT</a:t>
            </a:r>
            <a:r>
              <a:rPr lang="zh-TW" altLang="en-US" b="1" dirty="0">
                <a:effectLst/>
              </a:rPr>
              <a:t> </a:t>
            </a:r>
            <a:r>
              <a:rPr lang="en-US" altLang="zh-TW" b="1" dirty="0">
                <a:effectLst/>
              </a:rPr>
              <a:t>and</a:t>
            </a:r>
            <a:r>
              <a:rPr lang="zh-TW" altLang="en-US" b="1" dirty="0">
                <a:effectLst/>
              </a:rPr>
              <a:t> </a:t>
            </a:r>
            <a:r>
              <a:rPr lang="en-US" altLang="zh-TW" b="1" dirty="0">
                <a:effectLst/>
              </a:rPr>
              <a:t>label</a:t>
            </a:r>
            <a:endParaRPr b="1"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9B328D-79D4-CF03-B1D8-239BE1B7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08" y="3244556"/>
            <a:ext cx="7772400" cy="1470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Dataset - PRONTOQA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500558" y="111403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zh-TW" altLang="en-US" sz="1400" dirty="0"/>
              <a:t>首先從一組</a:t>
            </a:r>
            <a:r>
              <a:rPr lang="en-US" altLang="zh-TW" sz="1400" dirty="0"/>
              <a:t> concepts </a:t>
            </a:r>
            <a:r>
              <a:rPr lang="zh-TW" altLang="en-US" sz="1400" dirty="0"/>
              <a:t>生成一個</a:t>
            </a:r>
            <a:r>
              <a:rPr lang="en-US" altLang="zh-TW" sz="1400" dirty="0"/>
              <a:t> ontology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zh-TW" altLang="en-US" sz="1400" dirty="0"/>
              <a:t>通過遍歷本體生成一個證明</a:t>
            </a:r>
            <a:endParaRPr lang="en-US" altLang="zh-TW"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zh-TW" altLang="en-US" sz="1400" dirty="0"/>
              <a:t>將本體翻譯成</a:t>
            </a:r>
            <a:r>
              <a:rPr lang="en-US" altLang="zh-TW" sz="1400" dirty="0"/>
              <a:t> </a:t>
            </a:r>
            <a:r>
              <a:rPr lang="en-US" altLang="zh-TW" sz="1400" b="1" dirty="0"/>
              <a:t>context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zh-TW" altLang="en-US" sz="1400" dirty="0"/>
              <a:t>通過將邏輯形式映射到自然語言句子，將證明翻譯成</a:t>
            </a:r>
            <a:r>
              <a:rPr lang="en-US" altLang="zh-TW" sz="1400" b="1" dirty="0"/>
              <a:t>query</a:t>
            </a:r>
            <a:r>
              <a:rPr lang="en-US" altLang="zh-TW" sz="1400" dirty="0"/>
              <a:t>, </a:t>
            </a:r>
            <a:r>
              <a:rPr lang="en-US" altLang="zh-TW" sz="1400" b="1" dirty="0"/>
              <a:t>CoT</a:t>
            </a:r>
            <a:r>
              <a:rPr lang="en-US" altLang="zh-TW" sz="1400" dirty="0"/>
              <a:t> and </a:t>
            </a:r>
            <a:r>
              <a:rPr lang="en-US" altLang="zh-TW" sz="1400" b="1" dirty="0"/>
              <a:t>label</a:t>
            </a:r>
            <a:endParaRPr sz="1400" b="1"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8834B3-65CB-B255-EAFE-5116A07B170B}"/>
              </a:ext>
            </a:extLst>
          </p:cNvPr>
          <p:cNvGrpSpPr/>
          <p:nvPr/>
        </p:nvGrpSpPr>
        <p:grpSpPr>
          <a:xfrm>
            <a:off x="-58643" y="2161852"/>
            <a:ext cx="8339051" cy="2776302"/>
            <a:chOff x="-58643" y="2161852"/>
            <a:chExt cx="8339051" cy="27763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A7DBF0-CDCC-CE8D-FB6D-ADB7756B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107" y="2161852"/>
              <a:ext cx="7598301" cy="2776302"/>
            </a:xfrm>
            <a:prstGeom prst="rect">
              <a:avLst/>
            </a:prstGeom>
          </p:spPr>
        </p:pic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16A3148-805A-B220-033E-0A7B2D4E7D8E}"/>
                </a:ext>
              </a:extLst>
            </p:cNvPr>
            <p:cNvSpPr/>
            <p:nvPr/>
          </p:nvSpPr>
          <p:spPr>
            <a:xfrm>
              <a:off x="777240" y="2642616"/>
              <a:ext cx="1179576" cy="219456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D9370D-0EE8-141C-F511-08F98B97AEB4}"/>
                </a:ext>
              </a:extLst>
            </p:cNvPr>
            <p:cNvSpPr txBox="1"/>
            <p:nvPr/>
          </p:nvSpPr>
          <p:spPr>
            <a:xfrm>
              <a:off x="-58643" y="2642273"/>
              <a:ext cx="691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1000" dirty="0">
                  <a:solidFill>
                    <a:schemeClr val="accent4"/>
                  </a:solidFill>
                </a:rPr>
                <a:t>Ontology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6C52A6-0B87-5415-74B1-9D1EB4BEDD6F}"/>
                </a:ext>
              </a:extLst>
            </p:cNvPr>
            <p:cNvSpPr txBox="1"/>
            <p:nvPr/>
          </p:nvSpPr>
          <p:spPr>
            <a:xfrm>
              <a:off x="-58643" y="3595377"/>
              <a:ext cx="691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1000" dirty="0">
                  <a:solidFill>
                    <a:srgbClr val="0070C0"/>
                  </a:solidFill>
                </a:rPr>
                <a:t>Concept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BC9509-7365-EB4C-A57F-54E9D635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85190" y="2765383"/>
              <a:ext cx="201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D1B20A4-BF46-B196-E0C5-786FA26871D9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3" y="3718488"/>
              <a:ext cx="334326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976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Dataset - PRONTOQA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Ontology Generation</a:t>
            </a:r>
          </a:p>
          <a:p>
            <a:pPr lvl="1"/>
            <a:r>
              <a:rPr lang="en-US" dirty="0"/>
              <a:t>The first step is to generate a small </a:t>
            </a:r>
            <a:r>
              <a:rPr lang="en-US" b="1" dirty="0"/>
              <a:t>hierarchical ontology</a:t>
            </a:r>
          </a:p>
          <a:p>
            <a:pPr lvl="1"/>
            <a:r>
              <a:rPr lang="en-US" dirty="0"/>
              <a:t>The ontology is a </a:t>
            </a:r>
            <a:r>
              <a:rPr lang="en-US" b="1" dirty="0"/>
              <a:t>set of concepts</a:t>
            </a:r>
            <a:r>
              <a:rPr lang="en-US" dirty="0"/>
              <a:t> (e.g., mammal, cat, carnivore, </a:t>
            </a:r>
            <a:r>
              <a:rPr lang="en-US" dirty="0" err="1"/>
              <a:t>etc</a:t>
            </a:r>
            <a:r>
              <a:rPr lang="en-US" dirty="0"/>
              <a:t>) and </a:t>
            </a:r>
            <a:r>
              <a:rPr lang="en-US" b="1" dirty="0"/>
              <a:t>subtype relations between them</a:t>
            </a:r>
            <a:r>
              <a:rPr lang="en-US" dirty="0"/>
              <a:t> (e.g., ∀x(cat(x) → carnivore(x))).</a:t>
            </a:r>
          </a:p>
          <a:p>
            <a:pPr lvl="1"/>
            <a:r>
              <a:rPr lang="en-US" dirty="0"/>
              <a:t>The ontology also describes </a:t>
            </a:r>
            <a:r>
              <a:rPr lang="en-US" b="1" dirty="0"/>
              <a:t>properties of concepts</a:t>
            </a:r>
            <a:r>
              <a:rPr lang="en-US" dirty="0"/>
              <a:t> (e.g., ∀x(mammal(x) → ¬</a:t>
            </a:r>
            <a:r>
              <a:rPr lang="en-US" dirty="0" err="1"/>
              <a:t>cold_blooded</a:t>
            </a:r>
            <a:r>
              <a:rPr lang="en-US" dirty="0"/>
              <a:t>(x)))</a:t>
            </a:r>
          </a:p>
          <a:p>
            <a:pPr lvl="2"/>
            <a:r>
              <a:rPr lang="en-US" dirty="0"/>
              <a:t>To generate questions that are not overly complex, we restrict the ontologies to be </a:t>
            </a:r>
            <a:r>
              <a:rPr lang="en-US" b="1" i="1" dirty="0"/>
              <a:t>linear</a:t>
            </a:r>
            <a:r>
              <a:rPr lang="en-US" dirty="0"/>
              <a:t> (i.e., in the tree, every node has </a:t>
            </a:r>
            <a:r>
              <a:rPr lang="en-US" b="1" dirty="0"/>
              <a:t>exactly 0 or 1 child nodes</a:t>
            </a:r>
            <a:r>
              <a:rPr lang="en-US" dirty="0"/>
              <a:t>). Since ontologies are randomly generated, they vary in size from as few as 3 concepts to as many as 10.</a:t>
            </a:r>
          </a:p>
          <a:p>
            <a:pPr lvl="1" indent="-342900">
              <a:buSzPts val="1800"/>
              <a:buChar char="●"/>
            </a:pPr>
            <a:endParaRPr b="1"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20373-1A2F-616C-99F1-3CDD3387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42" y="86683"/>
            <a:ext cx="3534758" cy="12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4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3667</Words>
  <Application>Microsoft Macintosh PowerPoint</Application>
  <PresentationFormat>On-screen Show (16:9)</PresentationFormat>
  <Paragraphs>249</Paragraphs>
  <Slides>30</Slides>
  <Notes>30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Wingdings</vt:lpstr>
      <vt:lpstr>CMMI10</vt:lpstr>
      <vt:lpstr>Open Sans</vt:lpstr>
      <vt:lpstr>Arial</vt:lpstr>
      <vt:lpstr>NimbusRomNo9L</vt:lpstr>
      <vt:lpstr>CMR10</vt:lpstr>
      <vt:lpstr>PT Sans Narrow</vt:lpstr>
      <vt:lpstr>Söhne</vt:lpstr>
      <vt:lpstr>Calibri</vt:lpstr>
      <vt:lpstr>Tropic</vt:lpstr>
      <vt:lpstr>Paper Review</vt:lpstr>
      <vt:lpstr>      LANGUAGE MODELS ARE GREEDY REASONERS: A SYSTEMATIC FORMAL ANALYSIS OF CHAIN-OF-THOUGHT               </vt:lpstr>
      <vt:lpstr>Outline</vt:lpstr>
      <vt:lpstr>Introduction</vt:lpstr>
      <vt:lpstr>Introduction</vt:lpstr>
      <vt:lpstr>Introduction</vt:lpstr>
      <vt:lpstr>Dataset - PRONTOQA</vt:lpstr>
      <vt:lpstr>Dataset - PRONTOQA</vt:lpstr>
      <vt:lpstr>Dataset - PRONTOQA</vt:lpstr>
      <vt:lpstr>Dataset - PRONTOQA</vt:lpstr>
      <vt:lpstr>Dataset - PRONTOQA</vt:lpstr>
      <vt:lpstr>Dataset - PRONTOQA</vt:lpstr>
      <vt:lpstr>Dataset - PRONTOQA</vt:lpstr>
      <vt:lpstr>Formal Analysis of Predicted Proofs</vt:lpstr>
      <vt:lpstr>Formal Analysis of Predicted Proofs</vt:lpstr>
      <vt:lpstr>Formal Analysis of Predicted Proofs</vt:lpstr>
      <vt:lpstr>PowerPoint Presentation</vt:lpstr>
      <vt:lpstr>Formal Analysis of Predicted Proofs</vt:lpstr>
      <vt:lpstr>Results – Experimental Setup</vt:lpstr>
      <vt:lpstr>Results – Do Correct Answer Imply Correct Reasoning? </vt:lpstr>
      <vt:lpstr>Results - Do Correct Answer Imply Correct Reasoning? </vt:lpstr>
      <vt:lpstr>Results - Proof Analysis Results </vt:lpstr>
      <vt:lpstr>Results - Proof Analysis Results </vt:lpstr>
      <vt:lpstr>Results - Proof Analysis Results </vt:lpstr>
      <vt:lpstr>Results</vt:lpstr>
      <vt:lpstr>Results - Proof Analysis Results </vt:lpstr>
      <vt:lpstr>Results - What Leads To a Mistake?</vt:lpstr>
      <vt:lpstr>Results - What Leads To a Mistake?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</dc:title>
  <cp:lastModifiedBy>白宗民</cp:lastModifiedBy>
  <cp:revision>10</cp:revision>
  <dcterms:modified xsi:type="dcterms:W3CDTF">2023-12-04T13:53:55Z</dcterms:modified>
</cp:coreProperties>
</file>