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229016-11A3-4F21-A4A3-886F8873CCF1}">
  <a:tblStyle styleId="{4C229016-11A3-4F21-A4A3-886F8873C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df0c726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9df0c726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9df0c726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9df0c726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9c9e235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9c9e235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9c9e235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9c9e235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9c9e2351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9c9e235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9c9e2351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9c9e2351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Tacotron need to evaluate period – Gate loss (when to stop)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→ need to evaluate when to stop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c9e235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c9e235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9c9e2351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9c9e2351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9c9e235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9c9e235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c9e2351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9c9e2351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b20146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9b20146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9c9e235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9c9e235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9c9e2351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9c9e2351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9c9e235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9c9e235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9b20146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9b20146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b20146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b20146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9c9e235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9c9e235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9df0c72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9df0c72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c9e235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9c9e235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df0c726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df0c726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c9e235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c9e235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9df0c726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9df0c726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pLPVS4La3BS7akd-c4hrzjVGG_mCsZM5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GIJS3z85kDKm4-YiQd_HSDyw6Jzj8nYa/view" TargetMode="External"/><Relationship Id="rId6" Type="http://schemas.openxmlformats.org/officeDocument/2006/relationships/hyperlink" Target="http://drive.google.com/file/d/1-kdYhiZaJcUpG5U8fvmUZ0zuV11h-cuB/vie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NhM9BUPTEqgjrtNNYb2fMNRF1-3MPoGE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5HqtcQEgskRbKpoVXqpGM3SkJB-U3BY2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HW1 - TTS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"/>
              <a:t>Team 5</a:t>
            </a:r>
            <a:br>
              <a:rPr lang="en" sz="1060"/>
            </a:br>
            <a:r>
              <a:rPr lang="en" sz="1060"/>
              <a:t>B09901116 陳守仁、B09602017 白宗民、B08901207 呂俐君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Processed into Model Input - English 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73050" y="1286375"/>
            <a:ext cx="8291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"Deep learning is fun."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Phonetic Representation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"{d}{iy}{p} {l}{iy}{r}{n}{ih}{ng} {ih}{z} {f}{ah}{n}"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Tokenized Sequence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This phonetic representation is then converted into a sequence of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numerical tokens that the model can process.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Processed into Model Input - Mandarin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73000" y="1152425"/>
            <a:ext cx="826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"機器學習很有趣"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Pinyin Conversion: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"jī qì xué xí hěn yǒu qù".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Phonetic Representation: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Pinyin is further converted to a phonetic sequence, possibly using a lexicon.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Tokenized Sequence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Similar to the English preprocessing, this phonetic 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representation is converted into a sequence of tokens for the TTS model.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re-processing of Original Audio Files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取出原始音檔的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mel spectrogram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pitch contour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duration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Formats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Tacotron2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Characters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Mel Spectrogram</a:t>
            </a:r>
            <a:endParaRPr sz="1800"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FastSpeech2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Phonemes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Mel Spectrogram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Energy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Pitch contour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Duration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24893" l="4543" r="0" t="26151"/>
          <a:stretch/>
        </p:blipFill>
        <p:spPr>
          <a:xfrm>
            <a:off x="709075" y="0"/>
            <a:ext cx="8030747" cy="30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524" y="2913183"/>
            <a:ext cx="7108946" cy="2030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of TTS Models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Tacotron2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Total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Mel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Gate Loss</a:t>
            </a:r>
            <a:endParaRPr sz="1800"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FastSpeech2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Total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Mel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Mel-Postnet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Pitch Loss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Energy Loss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Duration Loss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Duration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Tacotron2</a:t>
            </a:r>
            <a:r>
              <a:rPr lang="en" sz="1800"/>
              <a:t>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25 Hours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Fast Speech2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LJSpeech	~4hrs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AISHELL		~4.5hrs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Tacotron Train on LJSpeech</a:t>
            </a:r>
            <a:endParaRPr sz="2940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97189" y="3203270"/>
            <a:ext cx="1938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43541"/>
                </a:solidFill>
              </a:rPr>
              <a:t>Total Loss</a:t>
            </a:r>
            <a:endParaRPr>
              <a:solidFill>
                <a:srgbClr val="343541"/>
              </a:solidFill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177" y="1419524"/>
            <a:ext cx="2932973" cy="174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975" y="1412799"/>
            <a:ext cx="3052970" cy="175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12793"/>
            <a:ext cx="2932975" cy="17597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973643" y="3203270"/>
            <a:ext cx="11967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43541"/>
                </a:solidFill>
              </a:rPr>
              <a:t>MEL</a:t>
            </a:r>
            <a:r>
              <a:rPr lang="en">
                <a:solidFill>
                  <a:srgbClr val="343541"/>
                </a:solidFill>
              </a:rPr>
              <a:t> Loss</a:t>
            </a:r>
            <a:endParaRPr>
              <a:solidFill>
                <a:srgbClr val="343541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6585351" y="3255020"/>
            <a:ext cx="1938600" cy="8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43541"/>
                </a:solidFill>
              </a:rPr>
              <a:t>Gate</a:t>
            </a:r>
            <a:r>
              <a:rPr lang="en">
                <a:solidFill>
                  <a:srgbClr val="343541"/>
                </a:solidFill>
              </a:rPr>
              <a:t> Loss</a:t>
            </a:r>
            <a:endParaRPr>
              <a:solidFill>
                <a:srgbClr val="34354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FastSpeech2 Train on LJSpeech</a:t>
            </a:r>
            <a:endParaRPr sz="2540"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99100"/>
            <a:ext cx="8229600" cy="4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FastSpeech2 Train on AISHELL</a:t>
            </a:r>
            <a:endParaRPr sz="2540"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13" y="542300"/>
            <a:ext cx="7903174" cy="4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 Processed into Model Input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Pre-processing of Original Audio Files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Speed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Speed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1393075" y="17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{4C229016-11A3-4F21-A4A3-886F8873CCF1}</a:tableStyleId>
              </a:tblPr>
              <a:tblGrid>
                <a:gridCol w="1728975"/>
                <a:gridCol w="1728975"/>
                <a:gridCol w="1728975"/>
                <a:gridCol w="1728975"/>
              </a:tblGrid>
              <a:tr h="4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Dataset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音檔長度(sec)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生成時間(sec)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3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FastSpeech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LJSpeech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10.98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FastSpeech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AISHELL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8.7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Tacotron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LJSpeech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8.98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0" name="Google Shape;210;p32" title="FS_AISHELL_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25" y="28203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 title="FS_LJSpeech_1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25" y="22814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 title="T2_LJSpeech_1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25" y="33592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Tongue Twisters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Tongue Twister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Tongue Twister 2:</a:t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3" title="tongue_twister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700" y="12663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 title="FS_LJSpeech_4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700" y="177382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Q8. Demo (好的例子/生壞的例子/缺點是甚麼)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72650" y="16297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Experiments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文字如何被處理成模型輸入?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73000" y="1152425"/>
            <a:ext cx="5509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Removing Commas: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"2,500" becomes "2500".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Expanding Decimal Points: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"3.14" becomes "three point one four".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Expanding Currency Formats: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Pounds: "£500" becomes "five hundred pounds".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Dollars: "$20.50" becomes "twenty dollars, fifty cents".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Expanding Ordinals: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"1st" becomes "first", "22nd" becomes "twenty-second".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General Number Expansion: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Numbers like "2019" might be read as "two thousand nineteen".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Larger numbers like "12345" become "twelve thousand three hundred forty-five".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Processed into Model Input</a:t>
            </a:r>
            <a:r>
              <a:rPr lang="en"/>
              <a:t> - Number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755350" y="139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{4C229016-11A3-4F21-A4A3-886F8873CCF1}</a:tableStyleId>
              </a:tblPr>
              <a:tblGrid>
                <a:gridCol w="2647950"/>
                <a:gridCol w="1232625"/>
                <a:gridCol w="3752700"/>
              </a:tblGrid>
              <a:tr h="39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Output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Removing Commas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2,500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"2500"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2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Expanding Decimal Points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3.14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Three point one four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0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Expanding Currency Formats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£500</a:t>
                      </a:r>
                      <a:b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$20.50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five hundred pounds</a:t>
                      </a:r>
                      <a:b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twenty dollars, fifty cents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4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Expanding Ordinals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1st / 22nd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/ twenty-second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7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 Number Expansion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2019</a:t>
                      </a:r>
                      <a:b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12345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two thousand nineteen</a:t>
                      </a:r>
                      <a:b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twelve thousand three hundred forty-five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文字如何被處理成模型輸入?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73000" y="1152425"/>
            <a:ext cx="7298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Cleaners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Basic Cleaners: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"Hello WORLD " →Output: "hello world"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 Expansion: "I have 2 dogs" becomes "I have two dogs".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Abbreviation Expansion: "Dr. Smith" becomes "doctor smith".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Transliteration Cleaners (for non-English text):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"こんにちは" (Japanese for "Hello")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AutoNum type="alphaLcPeriod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Output: "konnichiwa" (ASCII transliteration)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Processed into Model Input </a:t>
            </a:r>
            <a:r>
              <a:rPr lang="en"/>
              <a:t>- Cleaners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758275" y="138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{4C229016-11A3-4F21-A4A3-886F8873CCF1}</a:tableStyleId>
              </a:tblPr>
              <a:tblGrid>
                <a:gridCol w="2645925"/>
                <a:gridCol w="1795400"/>
                <a:gridCol w="3186100"/>
              </a:tblGrid>
              <a:tr h="2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Basic Cleaners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Output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Uppercase → lowercase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HELLO WORLD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Hello world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Expansion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have 2 dogs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have two dogs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3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Abbreviation Expansion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Dr. Smith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doctor smith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" name="Google Shape;110;p19"/>
          <p:cNvGraphicFramePr/>
          <p:nvPr/>
        </p:nvGraphicFramePr>
        <p:xfrm>
          <a:off x="758275" y="337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{4C229016-11A3-4F21-A4A3-886F8873CCF1}</a:tableStyleId>
              </a:tblPr>
              <a:tblGrid>
                <a:gridCol w="2645925"/>
                <a:gridCol w="1795400"/>
                <a:gridCol w="3186100"/>
              </a:tblGrid>
              <a:tr h="2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Transliteration Cleaners 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Input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Output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(for non-English text)</a:t>
                      </a:r>
                      <a:endParaRPr b="1"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 "Hello"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ASCII transliteration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Japanese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こんにちは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konnichiwa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文字如何被處理成模型輸入? - Text Processing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73000" y="1152425"/>
            <a:ext cx="7298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English Text Preprocessing: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"Deep learning is fun."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Phonetic Representation: This input might be converted to a sequence like "{d}{iy}{p} {l}{iy}{r}{n}{ih}{ng} {ih}{z} {f}{ah}{n}"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Tokenized Sequence: This phonetic representation is then converted into a sequence of numerical tokens that the model can process.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Mandarin Text Preprocessing: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"機器學習很有趣"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Pinyin Conversion: The text is converted into Pinyin, e.g., "jī qì xué xí hěn yǒu qù".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Phonetic Representation: This Pinyin is further converted to a phonetic sequence, possibly using a lexicon.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Tokenized Sequence: Similar to the English preprocessing, this phonetic representation is converted into a sequence of tokens for the TTS model.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文字如何被處理成模型輸入? - Text Processing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73000" y="1152425"/>
            <a:ext cx="7298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English Text Preprocessing: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"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Deep learning is fun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Phonetic Representation: This input might be converted to a sequence like "{d}{iy}{p} {l}{iy}{r}{n}{ih}{ng} {ih}{z} {f}{ah}{n}"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Tokenized Sequence: This phonetic representation is then converted into a sequence of numerical tokens that the model can process.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Mandarin Text Preprocessing: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Input: "機器學習很有趣"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Pinyin Conversion: The text is converted into Pinyin, e.g., "jī qì xué xí hěn yǒu qù".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Phonetic Representation: This Pinyin is further converted to a phonetic sequence, possibly using a lexicon.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Tokenized Sequence: Similar to the English preprocessing, this phonetic representation is converted into a sequence of tokens for the TTS model.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