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9"/>
  </p:notesMasterIdLst>
  <p:handoutMasterIdLst>
    <p:handoutMasterId r:id="rId30"/>
  </p:handoutMasterIdLst>
  <p:sldIdLst>
    <p:sldId id="278" r:id="rId2"/>
    <p:sldId id="283" r:id="rId3"/>
    <p:sldId id="331" r:id="rId4"/>
    <p:sldId id="335" r:id="rId5"/>
    <p:sldId id="336" r:id="rId6"/>
    <p:sldId id="343" r:id="rId7"/>
    <p:sldId id="332" r:id="rId8"/>
    <p:sldId id="337" r:id="rId9"/>
    <p:sldId id="338" r:id="rId10"/>
    <p:sldId id="333" r:id="rId11"/>
    <p:sldId id="339" r:id="rId12"/>
    <p:sldId id="346" r:id="rId13"/>
    <p:sldId id="344" r:id="rId14"/>
    <p:sldId id="345" r:id="rId15"/>
    <p:sldId id="347" r:id="rId16"/>
    <p:sldId id="348" r:id="rId17"/>
    <p:sldId id="351" r:id="rId18"/>
    <p:sldId id="349" r:id="rId19"/>
    <p:sldId id="350" r:id="rId20"/>
    <p:sldId id="334" r:id="rId21"/>
    <p:sldId id="341" r:id="rId22"/>
    <p:sldId id="353" r:id="rId23"/>
    <p:sldId id="342" r:id="rId24"/>
    <p:sldId id="352" r:id="rId25"/>
    <p:sldId id="330" r:id="rId26"/>
    <p:sldId id="328" r:id="rId27"/>
    <p:sldId id="300" r:id="rId28"/>
  </p:sldIdLst>
  <p:sldSz cx="18288000" cy="10287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Assistant" panose="02020500000000000000" charset="-79"/>
      <p:regular r:id="rId35"/>
      <p:bold r:id="rId36"/>
    </p:embeddedFont>
    <p:embeddedFont>
      <p:font typeface="微軟正黑體" panose="020B0604030504040204" pitchFamily="34" charset="-120"/>
      <p:regular r:id="rId37"/>
      <p:bold r:id="rId38"/>
    </p:embeddedFont>
    <p:embeddedFont>
      <p:font typeface="Tenor Sans" panose="02020500000000000000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30" autoAdjust="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74107-1A2A-44F4-AE7A-B1E41967DD13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F7BE-3C0A-4FB8-89B0-7CB229800A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804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519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58;p11"/>
          <p:cNvCxnSpPr/>
          <p:nvPr userDrawn="1"/>
        </p:nvCxnSpPr>
        <p:spPr>
          <a:xfrm>
            <a:off x="1210628" y="6056361"/>
            <a:ext cx="16192001" cy="0"/>
          </a:xfrm>
          <a:prstGeom prst="straightConnector1">
            <a:avLst/>
          </a:prstGeom>
          <a:noFill/>
          <a:ln w="104775" cap="flat" cmpd="sng">
            <a:solidFill>
              <a:srgbClr val="B4E3E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1270819" y="1689300"/>
            <a:ext cx="15928610" cy="3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03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Presentation Title </a:t>
            </a:r>
            <a:r>
              <a:rPr lang="en-US" altLang="zh-TW" dirty="0" smtClean="0"/>
              <a:t>Here</a:t>
            </a:r>
            <a:endParaRPr dirty="0"/>
          </a:p>
        </p:txBody>
      </p:sp>
      <p:sp>
        <p:nvSpPr>
          <p:cNvPr id="6" name="Google Shape;10;p3"/>
          <p:cNvSpPr/>
          <p:nvPr userDrawn="1"/>
        </p:nvSpPr>
        <p:spPr>
          <a:xfrm>
            <a:off x="0" y="8631788"/>
            <a:ext cx="18288118" cy="1655221"/>
          </a:xfrm>
          <a:custGeom>
            <a:avLst/>
            <a:gdLst/>
            <a:ahLst/>
            <a:cxnLst/>
            <a:rect l="l" t="t" r="r" b="b"/>
            <a:pathLst>
              <a:path w="4816592" h="435940" extrusionOk="0">
                <a:moveTo>
                  <a:pt x="0" y="0"/>
                </a:moveTo>
                <a:lnTo>
                  <a:pt x="4816592" y="0"/>
                </a:lnTo>
                <a:lnTo>
                  <a:pt x="4816592" y="435940"/>
                </a:lnTo>
                <a:lnTo>
                  <a:pt x="0" y="435940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9" name="Google Shape;10;p3"/>
          <p:cNvSpPr/>
          <p:nvPr userDrawn="1"/>
        </p:nvSpPr>
        <p:spPr>
          <a:xfrm>
            <a:off x="7257" y="8784188"/>
            <a:ext cx="18288118" cy="1655221"/>
          </a:xfrm>
          <a:custGeom>
            <a:avLst/>
            <a:gdLst/>
            <a:ahLst/>
            <a:cxnLst/>
            <a:rect l="l" t="t" r="r" b="b"/>
            <a:pathLst>
              <a:path w="4816592" h="435940" extrusionOk="0">
                <a:moveTo>
                  <a:pt x="0" y="0"/>
                </a:moveTo>
                <a:lnTo>
                  <a:pt x="4816592" y="0"/>
                </a:lnTo>
                <a:lnTo>
                  <a:pt x="4816592" y="435940"/>
                </a:lnTo>
                <a:lnTo>
                  <a:pt x="0" y="435940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12" name="文字版面配置區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70819" y="6429675"/>
            <a:ext cx="15739924" cy="914400"/>
          </a:xfrm>
        </p:spPr>
        <p:txBody>
          <a:bodyPr/>
          <a:lstStyle>
            <a:lvl1pPr marL="114300" indent="0">
              <a:buNone/>
              <a:defRPr sz="4000"/>
            </a:lvl1pPr>
          </a:lstStyle>
          <a:p>
            <a:pPr lvl="0"/>
            <a:r>
              <a:rPr lang="en-US" altLang="zh-TW" dirty="0" smtClean="0"/>
              <a:t>Detail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7790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25"/>
          <p:cNvSpPr/>
          <p:nvPr userDrawn="1"/>
        </p:nvSpPr>
        <p:spPr>
          <a:xfrm>
            <a:off x="0" y="2439986"/>
            <a:ext cx="5521669" cy="153206"/>
          </a:xfrm>
          <a:custGeom>
            <a:avLst/>
            <a:gdLst/>
            <a:ahLst/>
            <a:cxnLst/>
            <a:rect l="l" t="t" r="r" b="b"/>
            <a:pathLst>
              <a:path w="1454267" h="40351" extrusionOk="0">
                <a:moveTo>
                  <a:pt x="0" y="0"/>
                </a:moveTo>
                <a:lnTo>
                  <a:pt x="1454267" y="0"/>
                </a:lnTo>
                <a:lnTo>
                  <a:pt x="1454267" y="40351"/>
                </a:lnTo>
                <a:lnTo>
                  <a:pt x="0" y="40351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sp>
        <p:nvSpPr>
          <p:cNvPr id="5" name="Google Shape;320;p25"/>
          <p:cNvSpPr/>
          <p:nvPr userDrawn="1"/>
        </p:nvSpPr>
        <p:spPr>
          <a:xfrm>
            <a:off x="1657863" y="5321098"/>
            <a:ext cx="13069517" cy="76603"/>
          </a:xfrm>
          <a:custGeom>
            <a:avLst/>
            <a:gdLst/>
            <a:ahLst/>
            <a:cxnLst/>
            <a:rect l="l" t="t" r="r" b="b"/>
            <a:pathLst>
              <a:path w="3442177" h="20175" extrusionOk="0">
                <a:moveTo>
                  <a:pt x="0" y="0"/>
                </a:moveTo>
                <a:lnTo>
                  <a:pt x="3442177" y="0"/>
                </a:lnTo>
                <a:lnTo>
                  <a:pt x="3442177" y="20175"/>
                </a:lnTo>
                <a:lnTo>
                  <a:pt x="0" y="20175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grpSp>
        <p:nvGrpSpPr>
          <p:cNvPr id="6" name="Google Shape;321;p25"/>
          <p:cNvGrpSpPr/>
          <p:nvPr userDrawn="1"/>
        </p:nvGrpSpPr>
        <p:grpSpPr>
          <a:xfrm>
            <a:off x="13957112" y="4783406"/>
            <a:ext cx="1076408" cy="1081233"/>
            <a:chOff x="3216" y="0"/>
            <a:chExt cx="1435211" cy="1441644"/>
          </a:xfrm>
        </p:grpSpPr>
        <p:grpSp>
          <p:nvGrpSpPr>
            <p:cNvPr id="9" name="Google Shape;324;p25"/>
            <p:cNvGrpSpPr/>
            <p:nvPr/>
          </p:nvGrpSpPr>
          <p:grpSpPr>
            <a:xfrm>
              <a:off x="3216" y="0"/>
              <a:ext cx="1435211" cy="1441644"/>
              <a:chOff x="1813" y="0"/>
              <a:chExt cx="809173" cy="812800"/>
            </a:xfrm>
          </p:grpSpPr>
          <p:sp>
            <p:nvSpPr>
              <p:cNvPr id="12" name="Google Shape;325;p2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C48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26;p25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" name="Google Shape;327;p25"/>
            <p:cNvSpPr/>
            <p:nvPr/>
          </p:nvSpPr>
          <p:spPr>
            <a:xfrm>
              <a:off x="494775" y="353108"/>
              <a:ext cx="480816" cy="829140"/>
            </a:xfrm>
            <a:custGeom>
              <a:avLst/>
              <a:gdLst/>
              <a:ahLst/>
              <a:cxnLst/>
              <a:rect l="l" t="t" r="r" b="b"/>
              <a:pathLst>
                <a:path w="480816" h="829140" extrusionOk="0">
                  <a:moveTo>
                    <a:pt x="379938" y="741642"/>
                  </a:moveTo>
                  <a:lnTo>
                    <a:pt x="379938" y="810835"/>
                  </a:lnTo>
                  <a:cubicBezTo>
                    <a:pt x="379938" y="820944"/>
                    <a:pt x="371740" y="829140"/>
                    <a:pt x="361629" y="829140"/>
                  </a:cubicBezTo>
                  <a:lnTo>
                    <a:pt x="119188" y="829140"/>
                  </a:lnTo>
                  <a:cubicBezTo>
                    <a:pt x="109076" y="829140"/>
                    <a:pt x="100879" y="820944"/>
                    <a:pt x="100879" y="810835"/>
                  </a:cubicBezTo>
                  <a:lnTo>
                    <a:pt x="100879" y="741642"/>
                  </a:lnTo>
                  <a:cubicBezTo>
                    <a:pt x="100879" y="731533"/>
                    <a:pt x="109076" y="723337"/>
                    <a:pt x="119188" y="723337"/>
                  </a:cubicBezTo>
                  <a:lnTo>
                    <a:pt x="361646" y="723337"/>
                  </a:lnTo>
                  <a:cubicBezTo>
                    <a:pt x="371740" y="723320"/>
                    <a:pt x="379938" y="731516"/>
                    <a:pt x="379938" y="741642"/>
                  </a:cubicBezTo>
                  <a:close/>
                  <a:moveTo>
                    <a:pt x="469858" y="0"/>
                  </a:moveTo>
                  <a:lnTo>
                    <a:pt x="10958" y="0"/>
                  </a:lnTo>
                  <a:cubicBezTo>
                    <a:pt x="4895" y="0"/>
                    <a:pt x="0" y="4911"/>
                    <a:pt x="0" y="10956"/>
                  </a:cubicBezTo>
                  <a:lnTo>
                    <a:pt x="0" y="323050"/>
                  </a:lnTo>
                  <a:cubicBezTo>
                    <a:pt x="0" y="436102"/>
                    <a:pt x="78064" y="530915"/>
                    <a:pt x="183245" y="556554"/>
                  </a:cubicBezTo>
                  <a:lnTo>
                    <a:pt x="183126" y="556554"/>
                  </a:lnTo>
                  <a:lnTo>
                    <a:pt x="160278" y="723320"/>
                  </a:lnTo>
                  <a:lnTo>
                    <a:pt x="320539" y="723320"/>
                  </a:lnTo>
                  <a:lnTo>
                    <a:pt x="297690" y="556554"/>
                  </a:lnTo>
                  <a:lnTo>
                    <a:pt x="297572" y="556554"/>
                  </a:lnTo>
                  <a:cubicBezTo>
                    <a:pt x="402752" y="530899"/>
                    <a:pt x="480816" y="436102"/>
                    <a:pt x="480816" y="323050"/>
                  </a:cubicBezTo>
                  <a:lnTo>
                    <a:pt x="480816" y="10956"/>
                  </a:lnTo>
                  <a:cubicBezTo>
                    <a:pt x="480816" y="4911"/>
                    <a:pt x="475905" y="0"/>
                    <a:pt x="469858" y="0"/>
                  </a:cubicBezTo>
                  <a:close/>
                </a:path>
              </a:pathLst>
            </a:custGeom>
            <a:solidFill>
              <a:srgbClr val="0C48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28;p25"/>
            <p:cNvSpPr/>
            <p:nvPr/>
          </p:nvSpPr>
          <p:spPr>
            <a:xfrm>
              <a:off x="338237" y="344641"/>
              <a:ext cx="793943" cy="846075"/>
            </a:xfrm>
            <a:custGeom>
              <a:avLst/>
              <a:gdLst/>
              <a:ahLst/>
              <a:cxnLst/>
              <a:rect l="l" t="t" r="r" b="b"/>
              <a:pathLst>
                <a:path w="793942" h="846074" extrusionOk="0">
                  <a:moveTo>
                    <a:pt x="768703" y="138351"/>
                  </a:moveTo>
                  <a:lnTo>
                    <a:pt x="645823" y="138351"/>
                  </a:lnTo>
                  <a:lnTo>
                    <a:pt x="645823" y="19423"/>
                  </a:lnTo>
                  <a:cubicBezTo>
                    <a:pt x="645823" y="8721"/>
                    <a:pt x="637100" y="0"/>
                    <a:pt x="626395" y="0"/>
                  </a:cubicBezTo>
                  <a:lnTo>
                    <a:pt x="167496" y="0"/>
                  </a:lnTo>
                  <a:cubicBezTo>
                    <a:pt x="156775" y="0"/>
                    <a:pt x="148069" y="8721"/>
                    <a:pt x="148069" y="19423"/>
                  </a:cubicBezTo>
                  <a:lnTo>
                    <a:pt x="148069" y="138351"/>
                  </a:lnTo>
                  <a:lnTo>
                    <a:pt x="25172" y="138351"/>
                  </a:lnTo>
                  <a:cubicBezTo>
                    <a:pt x="11317" y="138351"/>
                    <a:pt x="37" y="149629"/>
                    <a:pt x="3" y="163498"/>
                  </a:cubicBezTo>
                  <a:cubicBezTo>
                    <a:pt x="-370" y="361575"/>
                    <a:pt x="36283" y="482382"/>
                    <a:pt x="108944" y="522601"/>
                  </a:cubicBezTo>
                  <a:cubicBezTo>
                    <a:pt x="127880" y="533083"/>
                    <a:pt x="146968" y="536775"/>
                    <a:pt x="164447" y="536775"/>
                  </a:cubicBezTo>
                  <a:cubicBezTo>
                    <a:pt x="196239" y="536775"/>
                    <a:pt x="222695" y="524582"/>
                    <a:pt x="233348" y="518875"/>
                  </a:cubicBezTo>
                  <a:cubicBezTo>
                    <a:pt x="260973" y="543023"/>
                    <a:pt x="293967" y="561177"/>
                    <a:pt x="330280" y="571286"/>
                  </a:cubicBezTo>
                  <a:lnTo>
                    <a:pt x="309448" y="723337"/>
                  </a:lnTo>
                  <a:lnTo>
                    <a:pt x="275742" y="723337"/>
                  </a:lnTo>
                  <a:cubicBezTo>
                    <a:pt x="260973" y="723337"/>
                    <a:pt x="248964" y="735343"/>
                    <a:pt x="248964" y="750109"/>
                  </a:cubicBezTo>
                  <a:lnTo>
                    <a:pt x="248964" y="819302"/>
                  </a:lnTo>
                  <a:cubicBezTo>
                    <a:pt x="248964" y="834068"/>
                    <a:pt x="260973" y="846074"/>
                    <a:pt x="275742" y="846074"/>
                  </a:cubicBezTo>
                  <a:lnTo>
                    <a:pt x="518200" y="846074"/>
                  </a:lnTo>
                  <a:cubicBezTo>
                    <a:pt x="532969" y="846074"/>
                    <a:pt x="544978" y="834068"/>
                    <a:pt x="544978" y="819302"/>
                  </a:cubicBezTo>
                  <a:lnTo>
                    <a:pt x="544978" y="750109"/>
                  </a:lnTo>
                  <a:cubicBezTo>
                    <a:pt x="544978" y="735343"/>
                    <a:pt x="532969" y="723337"/>
                    <a:pt x="518200" y="723337"/>
                  </a:cubicBezTo>
                  <a:lnTo>
                    <a:pt x="484495" y="723337"/>
                  </a:lnTo>
                  <a:lnTo>
                    <a:pt x="463662" y="571286"/>
                  </a:lnTo>
                  <a:cubicBezTo>
                    <a:pt x="499975" y="561177"/>
                    <a:pt x="532969" y="543023"/>
                    <a:pt x="560594" y="518875"/>
                  </a:cubicBezTo>
                  <a:cubicBezTo>
                    <a:pt x="571248" y="524582"/>
                    <a:pt x="597704" y="536775"/>
                    <a:pt x="629495" y="536775"/>
                  </a:cubicBezTo>
                  <a:cubicBezTo>
                    <a:pt x="646974" y="536775"/>
                    <a:pt x="666046" y="533083"/>
                    <a:pt x="684999" y="522601"/>
                  </a:cubicBezTo>
                  <a:cubicBezTo>
                    <a:pt x="757660" y="482399"/>
                    <a:pt x="794312" y="361575"/>
                    <a:pt x="793939" y="163498"/>
                  </a:cubicBezTo>
                  <a:cubicBezTo>
                    <a:pt x="793855" y="149629"/>
                    <a:pt x="782558" y="138351"/>
                    <a:pt x="768703" y="138351"/>
                  </a:cubicBezTo>
                  <a:close/>
                  <a:moveTo>
                    <a:pt x="528007" y="750109"/>
                  </a:moveTo>
                  <a:lnTo>
                    <a:pt x="528007" y="819302"/>
                  </a:lnTo>
                  <a:cubicBezTo>
                    <a:pt x="528007" y="824738"/>
                    <a:pt x="523586" y="829140"/>
                    <a:pt x="518166" y="829140"/>
                  </a:cubicBezTo>
                  <a:lnTo>
                    <a:pt x="275725" y="829140"/>
                  </a:lnTo>
                  <a:cubicBezTo>
                    <a:pt x="270288" y="829140"/>
                    <a:pt x="265885" y="824721"/>
                    <a:pt x="265885" y="819302"/>
                  </a:cubicBezTo>
                  <a:lnTo>
                    <a:pt x="265885" y="750109"/>
                  </a:lnTo>
                  <a:cubicBezTo>
                    <a:pt x="265885" y="744674"/>
                    <a:pt x="270305" y="740271"/>
                    <a:pt x="275725" y="740271"/>
                  </a:cubicBezTo>
                  <a:lnTo>
                    <a:pt x="518183" y="740271"/>
                  </a:lnTo>
                  <a:cubicBezTo>
                    <a:pt x="523603" y="740254"/>
                    <a:pt x="528007" y="744674"/>
                    <a:pt x="528007" y="750109"/>
                  </a:cubicBezTo>
                  <a:close/>
                  <a:moveTo>
                    <a:pt x="167496" y="16934"/>
                  </a:moveTo>
                  <a:lnTo>
                    <a:pt x="626395" y="16934"/>
                  </a:lnTo>
                  <a:cubicBezTo>
                    <a:pt x="627767" y="16934"/>
                    <a:pt x="628885" y="18052"/>
                    <a:pt x="628885" y="19423"/>
                  </a:cubicBezTo>
                  <a:lnTo>
                    <a:pt x="628885" y="146767"/>
                  </a:lnTo>
                  <a:cubicBezTo>
                    <a:pt x="628885" y="146784"/>
                    <a:pt x="628885" y="146784"/>
                    <a:pt x="628885" y="146801"/>
                  </a:cubicBezTo>
                  <a:cubicBezTo>
                    <a:pt x="628885" y="146818"/>
                    <a:pt x="628885" y="146818"/>
                    <a:pt x="628885" y="146835"/>
                  </a:cubicBezTo>
                  <a:lnTo>
                    <a:pt x="628885" y="331517"/>
                  </a:lnTo>
                  <a:cubicBezTo>
                    <a:pt x="628885" y="459386"/>
                    <a:pt x="524839" y="563412"/>
                    <a:pt x="396946" y="563412"/>
                  </a:cubicBezTo>
                  <a:cubicBezTo>
                    <a:pt x="269052" y="563412"/>
                    <a:pt x="165006" y="459386"/>
                    <a:pt x="165006" y="331517"/>
                  </a:cubicBezTo>
                  <a:lnTo>
                    <a:pt x="165006" y="146852"/>
                  </a:lnTo>
                  <a:cubicBezTo>
                    <a:pt x="165006" y="146835"/>
                    <a:pt x="165006" y="146835"/>
                    <a:pt x="165006" y="146818"/>
                  </a:cubicBezTo>
                  <a:cubicBezTo>
                    <a:pt x="165006" y="146801"/>
                    <a:pt x="165006" y="146801"/>
                    <a:pt x="165006" y="146784"/>
                  </a:cubicBezTo>
                  <a:lnTo>
                    <a:pt x="165006" y="19440"/>
                  </a:lnTo>
                  <a:cubicBezTo>
                    <a:pt x="165006" y="18052"/>
                    <a:pt x="166124" y="16934"/>
                    <a:pt x="167496" y="16934"/>
                  </a:cubicBezTo>
                  <a:close/>
                  <a:moveTo>
                    <a:pt x="117006" y="507699"/>
                  </a:moveTo>
                  <a:cubicBezTo>
                    <a:pt x="33861" y="461520"/>
                    <a:pt x="16703" y="295041"/>
                    <a:pt x="16940" y="163532"/>
                  </a:cubicBezTo>
                  <a:cubicBezTo>
                    <a:pt x="16940" y="158977"/>
                    <a:pt x="20649" y="155285"/>
                    <a:pt x="25172" y="155285"/>
                  </a:cubicBezTo>
                  <a:lnTo>
                    <a:pt x="148052" y="155285"/>
                  </a:lnTo>
                  <a:lnTo>
                    <a:pt x="148052" y="331534"/>
                  </a:lnTo>
                  <a:cubicBezTo>
                    <a:pt x="148052" y="399677"/>
                    <a:pt x="175592" y="461503"/>
                    <a:pt x="220120" y="506480"/>
                  </a:cubicBezTo>
                  <a:cubicBezTo>
                    <a:pt x="201675" y="515133"/>
                    <a:pt x="158096" y="530526"/>
                    <a:pt x="117006" y="507699"/>
                  </a:cubicBezTo>
                  <a:close/>
                  <a:moveTo>
                    <a:pt x="467371" y="723320"/>
                  </a:moveTo>
                  <a:lnTo>
                    <a:pt x="326520" y="723320"/>
                  </a:lnTo>
                  <a:lnTo>
                    <a:pt x="346811" y="575283"/>
                  </a:lnTo>
                  <a:cubicBezTo>
                    <a:pt x="363003" y="578602"/>
                    <a:pt x="379788" y="580363"/>
                    <a:pt x="396946" y="580363"/>
                  </a:cubicBezTo>
                  <a:cubicBezTo>
                    <a:pt x="414120" y="580363"/>
                    <a:pt x="430888" y="578619"/>
                    <a:pt x="447080" y="575283"/>
                  </a:cubicBezTo>
                  <a:lnTo>
                    <a:pt x="467371" y="723320"/>
                  </a:lnTo>
                  <a:close/>
                  <a:moveTo>
                    <a:pt x="676886" y="507699"/>
                  </a:moveTo>
                  <a:cubicBezTo>
                    <a:pt x="661015" y="516521"/>
                    <a:pt x="644772" y="519620"/>
                    <a:pt x="629732" y="519620"/>
                  </a:cubicBezTo>
                  <a:cubicBezTo>
                    <a:pt x="605867" y="519620"/>
                    <a:pt x="585085" y="511763"/>
                    <a:pt x="573737" y="506463"/>
                  </a:cubicBezTo>
                  <a:cubicBezTo>
                    <a:pt x="618266" y="461486"/>
                    <a:pt x="645823" y="399660"/>
                    <a:pt x="645823" y="331517"/>
                  </a:cubicBezTo>
                  <a:lnTo>
                    <a:pt x="645823" y="155285"/>
                  </a:lnTo>
                  <a:lnTo>
                    <a:pt x="768703" y="155285"/>
                  </a:lnTo>
                  <a:cubicBezTo>
                    <a:pt x="773242" y="155285"/>
                    <a:pt x="776934" y="158994"/>
                    <a:pt x="776934" y="163532"/>
                  </a:cubicBezTo>
                  <a:cubicBezTo>
                    <a:pt x="777188" y="295041"/>
                    <a:pt x="760031" y="461520"/>
                    <a:pt x="676886" y="507699"/>
                  </a:cubicBezTo>
                  <a:close/>
                  <a:moveTo>
                    <a:pt x="347827" y="784706"/>
                  </a:moveTo>
                  <a:cubicBezTo>
                    <a:pt x="347827" y="780032"/>
                    <a:pt x="351621" y="776239"/>
                    <a:pt x="356296" y="776239"/>
                  </a:cubicBezTo>
                  <a:lnTo>
                    <a:pt x="437595" y="776239"/>
                  </a:lnTo>
                  <a:cubicBezTo>
                    <a:pt x="442270" y="776239"/>
                    <a:pt x="446064" y="780032"/>
                    <a:pt x="446064" y="784706"/>
                  </a:cubicBezTo>
                  <a:cubicBezTo>
                    <a:pt x="446064" y="789379"/>
                    <a:pt x="442270" y="793173"/>
                    <a:pt x="437595" y="793173"/>
                  </a:cubicBezTo>
                  <a:lnTo>
                    <a:pt x="356296" y="793173"/>
                  </a:lnTo>
                  <a:cubicBezTo>
                    <a:pt x="351621" y="793173"/>
                    <a:pt x="347827" y="789379"/>
                    <a:pt x="347827" y="784706"/>
                  </a:cubicBezTo>
                  <a:close/>
                  <a:moveTo>
                    <a:pt x="327909" y="292451"/>
                  </a:moveTo>
                  <a:lnTo>
                    <a:pt x="315884" y="362591"/>
                  </a:lnTo>
                  <a:cubicBezTo>
                    <a:pt x="315071" y="367299"/>
                    <a:pt x="316968" y="371956"/>
                    <a:pt x="320829" y="374767"/>
                  </a:cubicBezTo>
                  <a:cubicBezTo>
                    <a:pt x="323014" y="376359"/>
                    <a:pt x="325572" y="377155"/>
                    <a:pt x="328129" y="377155"/>
                  </a:cubicBezTo>
                  <a:cubicBezTo>
                    <a:pt x="330111" y="377155"/>
                    <a:pt x="332093" y="376680"/>
                    <a:pt x="333939" y="375715"/>
                  </a:cubicBezTo>
                  <a:lnTo>
                    <a:pt x="396929" y="342609"/>
                  </a:lnTo>
                  <a:lnTo>
                    <a:pt x="459919" y="375715"/>
                  </a:lnTo>
                  <a:cubicBezTo>
                    <a:pt x="464136" y="377933"/>
                    <a:pt x="469166" y="377578"/>
                    <a:pt x="473028" y="374767"/>
                  </a:cubicBezTo>
                  <a:cubicBezTo>
                    <a:pt x="476890" y="371956"/>
                    <a:pt x="478787" y="367299"/>
                    <a:pt x="477974" y="362591"/>
                  </a:cubicBezTo>
                  <a:lnTo>
                    <a:pt x="465948" y="292451"/>
                  </a:lnTo>
                  <a:lnTo>
                    <a:pt x="516913" y="242783"/>
                  </a:lnTo>
                  <a:cubicBezTo>
                    <a:pt x="520334" y="239447"/>
                    <a:pt x="521537" y="234570"/>
                    <a:pt x="520063" y="230032"/>
                  </a:cubicBezTo>
                  <a:cubicBezTo>
                    <a:pt x="518589" y="225493"/>
                    <a:pt x="514745" y="222242"/>
                    <a:pt x="510019" y="221565"/>
                  </a:cubicBezTo>
                  <a:lnTo>
                    <a:pt x="439594" y="211337"/>
                  </a:lnTo>
                  <a:lnTo>
                    <a:pt x="408090" y="147529"/>
                  </a:lnTo>
                  <a:cubicBezTo>
                    <a:pt x="408090" y="147529"/>
                    <a:pt x="408090" y="147529"/>
                    <a:pt x="408090" y="147529"/>
                  </a:cubicBezTo>
                  <a:cubicBezTo>
                    <a:pt x="405973" y="143245"/>
                    <a:pt x="401705" y="140586"/>
                    <a:pt x="396929" y="140586"/>
                  </a:cubicBezTo>
                  <a:cubicBezTo>
                    <a:pt x="392152" y="140586"/>
                    <a:pt x="387884" y="143245"/>
                    <a:pt x="385767" y="147529"/>
                  </a:cubicBezTo>
                  <a:lnTo>
                    <a:pt x="354264" y="211337"/>
                  </a:lnTo>
                  <a:lnTo>
                    <a:pt x="283821" y="221565"/>
                  </a:lnTo>
                  <a:cubicBezTo>
                    <a:pt x="279096" y="222259"/>
                    <a:pt x="275251" y="225493"/>
                    <a:pt x="273778" y="230032"/>
                  </a:cubicBezTo>
                  <a:cubicBezTo>
                    <a:pt x="272304" y="234570"/>
                    <a:pt x="273507" y="239464"/>
                    <a:pt x="276928" y="242783"/>
                  </a:cubicBezTo>
                  <a:lnTo>
                    <a:pt x="327909" y="292451"/>
                  </a:lnTo>
                  <a:close/>
                  <a:moveTo>
                    <a:pt x="361123" y="227441"/>
                  </a:moveTo>
                  <a:cubicBezTo>
                    <a:pt x="363884" y="227034"/>
                    <a:pt x="366272" y="225307"/>
                    <a:pt x="367509" y="222801"/>
                  </a:cubicBezTo>
                  <a:lnTo>
                    <a:pt x="396946" y="163159"/>
                  </a:lnTo>
                  <a:lnTo>
                    <a:pt x="426383" y="222801"/>
                  </a:lnTo>
                  <a:cubicBezTo>
                    <a:pt x="427619" y="225307"/>
                    <a:pt x="430007" y="227034"/>
                    <a:pt x="432751" y="227441"/>
                  </a:cubicBezTo>
                  <a:lnTo>
                    <a:pt x="498587" y="237009"/>
                  </a:lnTo>
                  <a:lnTo>
                    <a:pt x="450942" y="283442"/>
                  </a:lnTo>
                  <a:cubicBezTo>
                    <a:pt x="448943" y="285389"/>
                    <a:pt x="448029" y="288183"/>
                    <a:pt x="448503" y="290943"/>
                  </a:cubicBezTo>
                  <a:lnTo>
                    <a:pt x="459749" y="356495"/>
                  </a:lnTo>
                  <a:lnTo>
                    <a:pt x="400858" y="325540"/>
                  </a:lnTo>
                  <a:cubicBezTo>
                    <a:pt x="398385" y="324236"/>
                    <a:pt x="395438" y="324236"/>
                    <a:pt x="392982" y="325540"/>
                  </a:cubicBezTo>
                  <a:lnTo>
                    <a:pt x="334091" y="356495"/>
                  </a:lnTo>
                  <a:lnTo>
                    <a:pt x="345338" y="290943"/>
                  </a:lnTo>
                  <a:cubicBezTo>
                    <a:pt x="345812" y="288200"/>
                    <a:pt x="344897" y="285389"/>
                    <a:pt x="342899" y="283442"/>
                  </a:cubicBezTo>
                  <a:lnTo>
                    <a:pt x="295254" y="237009"/>
                  </a:lnTo>
                  <a:lnTo>
                    <a:pt x="361123" y="2274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Google Shape;329;p25"/>
          <p:cNvGrpSpPr/>
          <p:nvPr userDrawn="1"/>
        </p:nvGrpSpPr>
        <p:grpSpPr>
          <a:xfrm>
            <a:off x="9699259" y="4783406"/>
            <a:ext cx="1076408" cy="1081233"/>
            <a:chOff x="3216" y="0"/>
            <a:chExt cx="1435211" cy="1441644"/>
          </a:xfrm>
        </p:grpSpPr>
        <p:grpSp>
          <p:nvGrpSpPr>
            <p:cNvPr id="17" name="Google Shape;332;p25"/>
            <p:cNvGrpSpPr/>
            <p:nvPr/>
          </p:nvGrpSpPr>
          <p:grpSpPr>
            <a:xfrm>
              <a:off x="3216" y="0"/>
              <a:ext cx="1435211" cy="1441644"/>
              <a:chOff x="1813" y="0"/>
              <a:chExt cx="809173" cy="812800"/>
            </a:xfrm>
          </p:grpSpPr>
          <p:sp>
            <p:nvSpPr>
              <p:cNvPr id="21" name="Google Shape;333;p2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C48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34;p25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" name="Google Shape;335;p25"/>
            <p:cNvSpPr/>
            <p:nvPr/>
          </p:nvSpPr>
          <p:spPr>
            <a:xfrm>
              <a:off x="380471" y="241652"/>
              <a:ext cx="694707" cy="847428"/>
            </a:xfrm>
            <a:custGeom>
              <a:avLst/>
              <a:gdLst/>
              <a:ahLst/>
              <a:cxnLst/>
              <a:rect l="l" t="t" r="r" b="b"/>
              <a:pathLst>
                <a:path w="694707" h="847429" extrusionOk="0">
                  <a:moveTo>
                    <a:pt x="694708" y="673812"/>
                  </a:moveTo>
                  <a:lnTo>
                    <a:pt x="694708" y="711873"/>
                  </a:lnTo>
                  <a:cubicBezTo>
                    <a:pt x="694708" y="727427"/>
                    <a:pt x="683937" y="740063"/>
                    <a:pt x="670690" y="740063"/>
                  </a:cubicBezTo>
                  <a:lnTo>
                    <a:pt x="486777" y="740063"/>
                  </a:lnTo>
                  <a:cubicBezTo>
                    <a:pt x="481909" y="751394"/>
                    <a:pt x="476753" y="762741"/>
                    <a:pt x="471291" y="774105"/>
                  </a:cubicBezTo>
                  <a:cubicBezTo>
                    <a:pt x="469510" y="777803"/>
                    <a:pt x="466966" y="781093"/>
                    <a:pt x="463743" y="783892"/>
                  </a:cubicBezTo>
                  <a:cubicBezTo>
                    <a:pt x="457926" y="788946"/>
                    <a:pt x="450395" y="791864"/>
                    <a:pt x="442372" y="792305"/>
                  </a:cubicBezTo>
                  <a:lnTo>
                    <a:pt x="442372" y="830061"/>
                  </a:lnTo>
                  <a:cubicBezTo>
                    <a:pt x="442372" y="839644"/>
                    <a:pt x="434570" y="847429"/>
                    <a:pt x="425003" y="847429"/>
                  </a:cubicBezTo>
                  <a:lnTo>
                    <a:pt x="269704" y="847429"/>
                  </a:lnTo>
                  <a:cubicBezTo>
                    <a:pt x="260138" y="847429"/>
                    <a:pt x="252336" y="839644"/>
                    <a:pt x="252336" y="830061"/>
                  </a:cubicBezTo>
                  <a:lnTo>
                    <a:pt x="252336" y="792322"/>
                  </a:lnTo>
                  <a:cubicBezTo>
                    <a:pt x="239699" y="791626"/>
                    <a:pt x="228488" y="784638"/>
                    <a:pt x="223399" y="774105"/>
                  </a:cubicBezTo>
                  <a:cubicBezTo>
                    <a:pt x="217938" y="762741"/>
                    <a:pt x="212799" y="751394"/>
                    <a:pt x="207914" y="740063"/>
                  </a:cubicBezTo>
                  <a:lnTo>
                    <a:pt x="24017" y="740063"/>
                  </a:lnTo>
                  <a:cubicBezTo>
                    <a:pt x="10771" y="740063"/>
                    <a:pt x="0" y="727427"/>
                    <a:pt x="0" y="711873"/>
                  </a:cubicBezTo>
                  <a:lnTo>
                    <a:pt x="0" y="673812"/>
                  </a:lnTo>
                  <a:cubicBezTo>
                    <a:pt x="0" y="664483"/>
                    <a:pt x="2612" y="655341"/>
                    <a:pt x="7344" y="648064"/>
                  </a:cubicBezTo>
                  <a:lnTo>
                    <a:pt x="150601" y="426971"/>
                  </a:lnTo>
                  <a:cubicBezTo>
                    <a:pt x="153993" y="382736"/>
                    <a:pt x="162406" y="337500"/>
                    <a:pt x="175721" y="291975"/>
                  </a:cubicBezTo>
                  <a:cubicBezTo>
                    <a:pt x="189884" y="243584"/>
                    <a:pt x="209610" y="194718"/>
                    <a:pt x="234357" y="146734"/>
                  </a:cubicBezTo>
                  <a:cubicBezTo>
                    <a:pt x="276387" y="65285"/>
                    <a:pt x="318553" y="14265"/>
                    <a:pt x="320317" y="12144"/>
                  </a:cubicBezTo>
                  <a:cubicBezTo>
                    <a:pt x="326678" y="4529"/>
                    <a:pt x="336770" y="0"/>
                    <a:pt x="347354" y="0"/>
                  </a:cubicBezTo>
                  <a:cubicBezTo>
                    <a:pt x="357938" y="0"/>
                    <a:pt x="368047" y="4529"/>
                    <a:pt x="374373" y="12144"/>
                  </a:cubicBezTo>
                  <a:cubicBezTo>
                    <a:pt x="376104" y="14214"/>
                    <a:pt x="417846" y="64369"/>
                    <a:pt x="460351" y="146734"/>
                  </a:cubicBezTo>
                  <a:cubicBezTo>
                    <a:pt x="485098" y="194735"/>
                    <a:pt x="504824" y="243601"/>
                    <a:pt x="518987" y="291992"/>
                  </a:cubicBezTo>
                  <a:cubicBezTo>
                    <a:pt x="532302" y="337500"/>
                    <a:pt x="540715" y="382736"/>
                    <a:pt x="544107" y="426971"/>
                  </a:cubicBezTo>
                  <a:lnTo>
                    <a:pt x="687380" y="648064"/>
                  </a:lnTo>
                  <a:cubicBezTo>
                    <a:pt x="692096" y="655341"/>
                    <a:pt x="694708" y="664483"/>
                    <a:pt x="694708" y="6738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36;p25"/>
            <p:cNvSpPr/>
            <p:nvPr/>
          </p:nvSpPr>
          <p:spPr>
            <a:xfrm>
              <a:off x="380471" y="241652"/>
              <a:ext cx="694707" cy="847428"/>
            </a:xfrm>
            <a:custGeom>
              <a:avLst/>
              <a:gdLst/>
              <a:ahLst/>
              <a:cxnLst/>
              <a:rect l="l" t="t" r="r" b="b"/>
              <a:pathLst>
                <a:path w="694707" h="847429" extrusionOk="0">
                  <a:moveTo>
                    <a:pt x="687380" y="648064"/>
                  </a:moveTo>
                  <a:lnTo>
                    <a:pt x="544107" y="426971"/>
                  </a:lnTo>
                  <a:cubicBezTo>
                    <a:pt x="540715" y="382736"/>
                    <a:pt x="532302" y="337500"/>
                    <a:pt x="518987" y="291992"/>
                  </a:cubicBezTo>
                  <a:cubicBezTo>
                    <a:pt x="504824" y="243601"/>
                    <a:pt x="485098" y="194735"/>
                    <a:pt x="460351" y="146734"/>
                  </a:cubicBezTo>
                  <a:cubicBezTo>
                    <a:pt x="417846" y="64369"/>
                    <a:pt x="376104" y="14214"/>
                    <a:pt x="374373" y="12144"/>
                  </a:cubicBezTo>
                  <a:cubicBezTo>
                    <a:pt x="368047" y="4529"/>
                    <a:pt x="357938" y="0"/>
                    <a:pt x="347354" y="0"/>
                  </a:cubicBezTo>
                  <a:cubicBezTo>
                    <a:pt x="336770" y="0"/>
                    <a:pt x="326678" y="4529"/>
                    <a:pt x="320317" y="12144"/>
                  </a:cubicBezTo>
                  <a:cubicBezTo>
                    <a:pt x="318553" y="14265"/>
                    <a:pt x="276387" y="65285"/>
                    <a:pt x="234357" y="146734"/>
                  </a:cubicBezTo>
                  <a:cubicBezTo>
                    <a:pt x="209610" y="194718"/>
                    <a:pt x="189884" y="243584"/>
                    <a:pt x="175721" y="291975"/>
                  </a:cubicBezTo>
                  <a:cubicBezTo>
                    <a:pt x="162406" y="337500"/>
                    <a:pt x="153993" y="382736"/>
                    <a:pt x="150601" y="426971"/>
                  </a:cubicBezTo>
                  <a:lnTo>
                    <a:pt x="7344" y="648064"/>
                  </a:lnTo>
                  <a:cubicBezTo>
                    <a:pt x="2612" y="655341"/>
                    <a:pt x="0" y="664483"/>
                    <a:pt x="0" y="673812"/>
                  </a:cubicBezTo>
                  <a:lnTo>
                    <a:pt x="0" y="711873"/>
                  </a:lnTo>
                  <a:cubicBezTo>
                    <a:pt x="0" y="727427"/>
                    <a:pt x="10771" y="740063"/>
                    <a:pt x="24017" y="740063"/>
                  </a:cubicBezTo>
                  <a:lnTo>
                    <a:pt x="207914" y="740063"/>
                  </a:lnTo>
                  <a:cubicBezTo>
                    <a:pt x="212799" y="751394"/>
                    <a:pt x="217938" y="762741"/>
                    <a:pt x="223399" y="774105"/>
                  </a:cubicBezTo>
                  <a:cubicBezTo>
                    <a:pt x="228488" y="784638"/>
                    <a:pt x="239699" y="791626"/>
                    <a:pt x="252336" y="792322"/>
                  </a:cubicBezTo>
                  <a:lnTo>
                    <a:pt x="252336" y="830061"/>
                  </a:lnTo>
                  <a:cubicBezTo>
                    <a:pt x="252336" y="839644"/>
                    <a:pt x="260138" y="847429"/>
                    <a:pt x="269704" y="847429"/>
                  </a:cubicBezTo>
                  <a:lnTo>
                    <a:pt x="425003" y="847429"/>
                  </a:lnTo>
                  <a:cubicBezTo>
                    <a:pt x="434570" y="847429"/>
                    <a:pt x="442372" y="839644"/>
                    <a:pt x="442372" y="830061"/>
                  </a:cubicBezTo>
                  <a:lnTo>
                    <a:pt x="442372" y="792305"/>
                  </a:lnTo>
                  <a:cubicBezTo>
                    <a:pt x="450395" y="791864"/>
                    <a:pt x="457926" y="788946"/>
                    <a:pt x="463743" y="783892"/>
                  </a:cubicBezTo>
                  <a:cubicBezTo>
                    <a:pt x="466966" y="781093"/>
                    <a:pt x="469510" y="777803"/>
                    <a:pt x="471291" y="774105"/>
                  </a:cubicBezTo>
                  <a:cubicBezTo>
                    <a:pt x="476753" y="762741"/>
                    <a:pt x="481909" y="751394"/>
                    <a:pt x="486777" y="740063"/>
                  </a:cubicBezTo>
                  <a:lnTo>
                    <a:pt x="670690" y="740063"/>
                  </a:lnTo>
                  <a:cubicBezTo>
                    <a:pt x="683937" y="740063"/>
                    <a:pt x="694708" y="727427"/>
                    <a:pt x="694708" y="711873"/>
                  </a:cubicBezTo>
                  <a:lnTo>
                    <a:pt x="694708" y="673812"/>
                  </a:lnTo>
                  <a:cubicBezTo>
                    <a:pt x="694708" y="664483"/>
                    <a:pt x="692096" y="655341"/>
                    <a:pt x="687380" y="648064"/>
                  </a:cubicBezTo>
                  <a:close/>
                  <a:moveTo>
                    <a:pt x="545735" y="460657"/>
                  </a:moveTo>
                  <a:lnTo>
                    <a:pt x="673150" y="657291"/>
                  </a:lnTo>
                  <a:cubicBezTo>
                    <a:pt x="674693" y="659666"/>
                    <a:pt x="675863" y="662414"/>
                    <a:pt x="676644" y="665331"/>
                  </a:cubicBezTo>
                  <a:lnTo>
                    <a:pt x="514645" y="665331"/>
                  </a:lnTo>
                  <a:cubicBezTo>
                    <a:pt x="535355" y="599639"/>
                    <a:pt x="545837" y="534745"/>
                    <a:pt x="545837" y="471410"/>
                  </a:cubicBezTo>
                  <a:cubicBezTo>
                    <a:pt x="545837" y="467832"/>
                    <a:pt x="545803" y="464253"/>
                    <a:pt x="545735" y="460657"/>
                  </a:cubicBezTo>
                  <a:close/>
                  <a:moveTo>
                    <a:pt x="21575" y="657291"/>
                  </a:moveTo>
                  <a:lnTo>
                    <a:pt x="148973" y="460657"/>
                  </a:lnTo>
                  <a:cubicBezTo>
                    <a:pt x="148905" y="464253"/>
                    <a:pt x="148871" y="467832"/>
                    <a:pt x="148871" y="471410"/>
                  </a:cubicBezTo>
                  <a:cubicBezTo>
                    <a:pt x="148871" y="534745"/>
                    <a:pt x="159336" y="599639"/>
                    <a:pt x="180063" y="665331"/>
                  </a:cubicBezTo>
                  <a:lnTo>
                    <a:pt x="18064" y="665331"/>
                  </a:lnTo>
                  <a:cubicBezTo>
                    <a:pt x="18844" y="662414"/>
                    <a:pt x="20031" y="659666"/>
                    <a:pt x="21575" y="657291"/>
                  </a:cubicBezTo>
                  <a:close/>
                  <a:moveTo>
                    <a:pt x="24017" y="723102"/>
                  </a:moveTo>
                  <a:cubicBezTo>
                    <a:pt x="20676" y="723102"/>
                    <a:pt x="16961" y="718488"/>
                    <a:pt x="16961" y="711873"/>
                  </a:cubicBezTo>
                  <a:lnTo>
                    <a:pt x="16961" y="682293"/>
                  </a:lnTo>
                  <a:lnTo>
                    <a:pt x="185643" y="682293"/>
                  </a:lnTo>
                  <a:cubicBezTo>
                    <a:pt x="190274" y="695879"/>
                    <a:pt x="195345" y="709482"/>
                    <a:pt x="200841" y="723102"/>
                  </a:cubicBezTo>
                  <a:lnTo>
                    <a:pt x="24017" y="723102"/>
                  </a:lnTo>
                  <a:close/>
                  <a:moveTo>
                    <a:pt x="425410" y="830061"/>
                  </a:moveTo>
                  <a:cubicBezTo>
                    <a:pt x="425410" y="830281"/>
                    <a:pt x="425224" y="830468"/>
                    <a:pt x="425003" y="830468"/>
                  </a:cubicBezTo>
                  <a:lnTo>
                    <a:pt x="269704" y="830468"/>
                  </a:lnTo>
                  <a:cubicBezTo>
                    <a:pt x="269484" y="830468"/>
                    <a:pt x="269297" y="830281"/>
                    <a:pt x="269297" y="830061"/>
                  </a:cubicBezTo>
                  <a:lnTo>
                    <a:pt x="269297" y="792390"/>
                  </a:lnTo>
                  <a:lnTo>
                    <a:pt x="425410" y="792390"/>
                  </a:lnTo>
                  <a:lnTo>
                    <a:pt x="425410" y="830061"/>
                  </a:lnTo>
                  <a:close/>
                  <a:moveTo>
                    <a:pt x="456009" y="766744"/>
                  </a:moveTo>
                  <a:cubicBezTo>
                    <a:pt x="455229" y="768355"/>
                    <a:pt x="454109" y="769814"/>
                    <a:pt x="452634" y="771069"/>
                  </a:cubicBezTo>
                  <a:cubicBezTo>
                    <a:pt x="449445" y="773834"/>
                    <a:pt x="444950" y="775428"/>
                    <a:pt x="440303" y="775428"/>
                  </a:cubicBezTo>
                  <a:lnTo>
                    <a:pt x="433891" y="775428"/>
                  </a:lnTo>
                  <a:lnTo>
                    <a:pt x="260816" y="775428"/>
                  </a:lnTo>
                  <a:lnTo>
                    <a:pt x="254405" y="775428"/>
                  </a:lnTo>
                  <a:cubicBezTo>
                    <a:pt x="247502" y="775428"/>
                    <a:pt x="241192" y="771934"/>
                    <a:pt x="238682" y="766744"/>
                  </a:cubicBezTo>
                  <a:cubicBezTo>
                    <a:pt x="232508" y="753921"/>
                    <a:pt x="226741" y="741098"/>
                    <a:pt x="221347" y="728309"/>
                  </a:cubicBezTo>
                  <a:cubicBezTo>
                    <a:pt x="221330" y="728292"/>
                    <a:pt x="221330" y="728275"/>
                    <a:pt x="221313" y="728258"/>
                  </a:cubicBezTo>
                  <a:cubicBezTo>
                    <a:pt x="184490" y="640940"/>
                    <a:pt x="165832" y="554708"/>
                    <a:pt x="165832" y="471410"/>
                  </a:cubicBezTo>
                  <a:cubicBezTo>
                    <a:pt x="165832" y="414844"/>
                    <a:pt x="174635" y="356089"/>
                    <a:pt x="192004" y="296741"/>
                  </a:cubicBezTo>
                  <a:cubicBezTo>
                    <a:pt x="205861" y="249385"/>
                    <a:pt x="225180" y="201536"/>
                    <a:pt x="249435" y="154502"/>
                  </a:cubicBezTo>
                  <a:cubicBezTo>
                    <a:pt x="290618" y="74681"/>
                    <a:pt x="331631" y="25069"/>
                    <a:pt x="333344" y="23000"/>
                  </a:cubicBezTo>
                  <a:cubicBezTo>
                    <a:pt x="336515" y="19217"/>
                    <a:pt x="341740" y="16961"/>
                    <a:pt x="347354" y="16961"/>
                  </a:cubicBezTo>
                  <a:cubicBezTo>
                    <a:pt x="352968" y="16961"/>
                    <a:pt x="358192" y="19217"/>
                    <a:pt x="361347" y="23017"/>
                  </a:cubicBezTo>
                  <a:cubicBezTo>
                    <a:pt x="361771" y="23509"/>
                    <a:pt x="403632" y="73799"/>
                    <a:pt x="445272" y="154502"/>
                  </a:cubicBezTo>
                  <a:cubicBezTo>
                    <a:pt x="469527" y="201536"/>
                    <a:pt x="488846" y="249402"/>
                    <a:pt x="502704" y="296741"/>
                  </a:cubicBezTo>
                  <a:cubicBezTo>
                    <a:pt x="520072" y="356089"/>
                    <a:pt x="528875" y="414844"/>
                    <a:pt x="528875" y="471410"/>
                  </a:cubicBezTo>
                  <a:cubicBezTo>
                    <a:pt x="528875" y="566938"/>
                    <a:pt x="504349" y="666298"/>
                    <a:pt x="456009" y="766744"/>
                  </a:cubicBezTo>
                  <a:close/>
                  <a:moveTo>
                    <a:pt x="677746" y="711873"/>
                  </a:moveTo>
                  <a:cubicBezTo>
                    <a:pt x="677746" y="718488"/>
                    <a:pt x="674032" y="723102"/>
                    <a:pt x="670690" y="723102"/>
                  </a:cubicBezTo>
                  <a:lnTo>
                    <a:pt x="493850" y="723102"/>
                  </a:lnTo>
                  <a:cubicBezTo>
                    <a:pt x="499362" y="709482"/>
                    <a:pt x="504434" y="695879"/>
                    <a:pt x="509064" y="682293"/>
                  </a:cubicBezTo>
                  <a:lnTo>
                    <a:pt x="677746" y="682293"/>
                  </a:lnTo>
                  <a:lnTo>
                    <a:pt x="677746" y="711873"/>
                  </a:lnTo>
                  <a:close/>
                  <a:moveTo>
                    <a:pt x="347354" y="242685"/>
                  </a:moveTo>
                  <a:cubicBezTo>
                    <a:pt x="282934" y="242685"/>
                    <a:pt x="230506" y="295096"/>
                    <a:pt x="230506" y="359516"/>
                  </a:cubicBezTo>
                  <a:cubicBezTo>
                    <a:pt x="230506" y="423952"/>
                    <a:pt x="282934" y="476363"/>
                    <a:pt x="347354" y="476363"/>
                  </a:cubicBezTo>
                  <a:cubicBezTo>
                    <a:pt x="411773" y="476363"/>
                    <a:pt x="464201" y="423952"/>
                    <a:pt x="464201" y="359516"/>
                  </a:cubicBezTo>
                  <a:cubicBezTo>
                    <a:pt x="464201" y="295096"/>
                    <a:pt x="411773" y="242685"/>
                    <a:pt x="347354" y="242685"/>
                  </a:cubicBezTo>
                  <a:close/>
                  <a:moveTo>
                    <a:pt x="347354" y="459402"/>
                  </a:moveTo>
                  <a:cubicBezTo>
                    <a:pt x="292280" y="459402"/>
                    <a:pt x="247468" y="414589"/>
                    <a:pt x="247468" y="359516"/>
                  </a:cubicBezTo>
                  <a:cubicBezTo>
                    <a:pt x="247468" y="304442"/>
                    <a:pt x="292280" y="259646"/>
                    <a:pt x="347354" y="259646"/>
                  </a:cubicBezTo>
                  <a:cubicBezTo>
                    <a:pt x="402428" y="259646"/>
                    <a:pt x="447240" y="304442"/>
                    <a:pt x="447240" y="359516"/>
                  </a:cubicBezTo>
                  <a:cubicBezTo>
                    <a:pt x="447240" y="414589"/>
                    <a:pt x="402428" y="459402"/>
                    <a:pt x="347354" y="459402"/>
                  </a:cubicBezTo>
                  <a:close/>
                  <a:moveTo>
                    <a:pt x="347354" y="510846"/>
                  </a:moveTo>
                  <a:cubicBezTo>
                    <a:pt x="305391" y="510846"/>
                    <a:pt x="271248" y="544972"/>
                    <a:pt x="271248" y="586935"/>
                  </a:cubicBezTo>
                  <a:cubicBezTo>
                    <a:pt x="271248" y="628898"/>
                    <a:pt x="305391" y="663041"/>
                    <a:pt x="347354" y="663041"/>
                  </a:cubicBezTo>
                  <a:cubicBezTo>
                    <a:pt x="389316" y="663041"/>
                    <a:pt x="423460" y="628898"/>
                    <a:pt x="423460" y="586935"/>
                  </a:cubicBezTo>
                  <a:cubicBezTo>
                    <a:pt x="423460" y="544972"/>
                    <a:pt x="389316" y="510846"/>
                    <a:pt x="347354" y="510846"/>
                  </a:cubicBezTo>
                  <a:close/>
                  <a:moveTo>
                    <a:pt x="347354" y="646080"/>
                  </a:moveTo>
                  <a:cubicBezTo>
                    <a:pt x="314737" y="646080"/>
                    <a:pt x="288209" y="619552"/>
                    <a:pt x="288209" y="586935"/>
                  </a:cubicBezTo>
                  <a:cubicBezTo>
                    <a:pt x="288209" y="554335"/>
                    <a:pt x="314737" y="527807"/>
                    <a:pt x="347354" y="527807"/>
                  </a:cubicBezTo>
                  <a:cubicBezTo>
                    <a:pt x="379971" y="527807"/>
                    <a:pt x="406498" y="554335"/>
                    <a:pt x="406498" y="586935"/>
                  </a:cubicBezTo>
                  <a:cubicBezTo>
                    <a:pt x="406498" y="619552"/>
                    <a:pt x="379971" y="646080"/>
                    <a:pt x="347354" y="6460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337;p25"/>
            <p:cNvSpPr/>
            <p:nvPr/>
          </p:nvSpPr>
          <p:spPr>
            <a:xfrm>
              <a:off x="397432" y="258613"/>
              <a:ext cx="660784" cy="813506"/>
            </a:xfrm>
            <a:custGeom>
              <a:avLst/>
              <a:gdLst/>
              <a:ahLst/>
              <a:cxnLst/>
              <a:rect l="l" t="t" r="r" b="b"/>
              <a:pathLst>
                <a:path w="660784" h="813506" extrusionOk="0">
                  <a:moveTo>
                    <a:pt x="660785" y="665331"/>
                  </a:moveTo>
                  <a:lnTo>
                    <a:pt x="660785" y="694912"/>
                  </a:lnTo>
                  <a:cubicBezTo>
                    <a:pt x="660785" y="701527"/>
                    <a:pt x="657070" y="706140"/>
                    <a:pt x="653729" y="706140"/>
                  </a:cubicBezTo>
                  <a:lnTo>
                    <a:pt x="476889" y="706140"/>
                  </a:lnTo>
                  <a:cubicBezTo>
                    <a:pt x="482401" y="692520"/>
                    <a:pt x="487472" y="678917"/>
                    <a:pt x="492103" y="665331"/>
                  </a:cubicBezTo>
                  <a:lnTo>
                    <a:pt x="660785" y="665331"/>
                  </a:lnTo>
                  <a:close/>
                  <a:moveTo>
                    <a:pt x="497683" y="648370"/>
                  </a:moveTo>
                  <a:lnTo>
                    <a:pt x="659682" y="648370"/>
                  </a:lnTo>
                  <a:cubicBezTo>
                    <a:pt x="658902" y="645452"/>
                    <a:pt x="657732" y="642704"/>
                    <a:pt x="656188" y="640330"/>
                  </a:cubicBezTo>
                  <a:lnTo>
                    <a:pt x="528774" y="443695"/>
                  </a:lnTo>
                  <a:cubicBezTo>
                    <a:pt x="528842" y="447291"/>
                    <a:pt x="528875" y="450870"/>
                    <a:pt x="528875" y="454449"/>
                  </a:cubicBezTo>
                  <a:cubicBezTo>
                    <a:pt x="528875" y="517783"/>
                    <a:pt x="518393" y="582678"/>
                    <a:pt x="497683" y="648370"/>
                  </a:cubicBezTo>
                  <a:close/>
                  <a:moveTo>
                    <a:pt x="511914" y="454449"/>
                  </a:moveTo>
                  <a:cubicBezTo>
                    <a:pt x="511914" y="549976"/>
                    <a:pt x="487388" y="649336"/>
                    <a:pt x="439048" y="749782"/>
                  </a:cubicBezTo>
                  <a:cubicBezTo>
                    <a:pt x="438267" y="751394"/>
                    <a:pt x="437148" y="752852"/>
                    <a:pt x="435672" y="754107"/>
                  </a:cubicBezTo>
                  <a:cubicBezTo>
                    <a:pt x="432483" y="756872"/>
                    <a:pt x="427989" y="758467"/>
                    <a:pt x="423341" y="758467"/>
                  </a:cubicBezTo>
                  <a:lnTo>
                    <a:pt x="416930" y="758467"/>
                  </a:lnTo>
                  <a:lnTo>
                    <a:pt x="243855" y="758467"/>
                  </a:lnTo>
                  <a:lnTo>
                    <a:pt x="237444" y="758467"/>
                  </a:lnTo>
                  <a:cubicBezTo>
                    <a:pt x="230540" y="758467"/>
                    <a:pt x="224231" y="754972"/>
                    <a:pt x="221720" y="749782"/>
                  </a:cubicBezTo>
                  <a:cubicBezTo>
                    <a:pt x="215546" y="736959"/>
                    <a:pt x="209779" y="724136"/>
                    <a:pt x="204386" y="711348"/>
                  </a:cubicBezTo>
                  <a:cubicBezTo>
                    <a:pt x="204369" y="711331"/>
                    <a:pt x="204369" y="711314"/>
                    <a:pt x="204352" y="711297"/>
                  </a:cubicBezTo>
                  <a:cubicBezTo>
                    <a:pt x="167528" y="623979"/>
                    <a:pt x="148871" y="537747"/>
                    <a:pt x="148871" y="454449"/>
                  </a:cubicBezTo>
                  <a:cubicBezTo>
                    <a:pt x="148871" y="397882"/>
                    <a:pt x="157674" y="339128"/>
                    <a:pt x="175042" y="279780"/>
                  </a:cubicBezTo>
                  <a:cubicBezTo>
                    <a:pt x="188900" y="232423"/>
                    <a:pt x="208219" y="184575"/>
                    <a:pt x="232474" y="137541"/>
                  </a:cubicBezTo>
                  <a:cubicBezTo>
                    <a:pt x="273656" y="57720"/>
                    <a:pt x="314669" y="8108"/>
                    <a:pt x="316382" y="6038"/>
                  </a:cubicBezTo>
                  <a:cubicBezTo>
                    <a:pt x="319554" y="2256"/>
                    <a:pt x="324778" y="0"/>
                    <a:pt x="330392" y="0"/>
                  </a:cubicBezTo>
                  <a:cubicBezTo>
                    <a:pt x="336007" y="0"/>
                    <a:pt x="341231" y="2256"/>
                    <a:pt x="344386" y="6055"/>
                  </a:cubicBezTo>
                  <a:cubicBezTo>
                    <a:pt x="344810" y="6547"/>
                    <a:pt x="386670" y="56838"/>
                    <a:pt x="428311" y="137541"/>
                  </a:cubicBezTo>
                  <a:cubicBezTo>
                    <a:pt x="452566" y="184575"/>
                    <a:pt x="471885" y="232440"/>
                    <a:pt x="485742" y="279780"/>
                  </a:cubicBezTo>
                  <a:cubicBezTo>
                    <a:pt x="503111" y="339128"/>
                    <a:pt x="511914" y="397882"/>
                    <a:pt x="511914" y="454449"/>
                  </a:cubicBezTo>
                  <a:close/>
                  <a:moveTo>
                    <a:pt x="406498" y="569974"/>
                  </a:moveTo>
                  <a:cubicBezTo>
                    <a:pt x="406498" y="528011"/>
                    <a:pt x="372355" y="493884"/>
                    <a:pt x="330392" y="493884"/>
                  </a:cubicBezTo>
                  <a:cubicBezTo>
                    <a:pt x="288430" y="493884"/>
                    <a:pt x="254286" y="528011"/>
                    <a:pt x="254286" y="569974"/>
                  </a:cubicBezTo>
                  <a:cubicBezTo>
                    <a:pt x="254286" y="611936"/>
                    <a:pt x="288430" y="646080"/>
                    <a:pt x="330392" y="646080"/>
                  </a:cubicBezTo>
                  <a:cubicBezTo>
                    <a:pt x="372355" y="646080"/>
                    <a:pt x="406498" y="611936"/>
                    <a:pt x="406498" y="569974"/>
                  </a:cubicBezTo>
                  <a:close/>
                  <a:moveTo>
                    <a:pt x="447240" y="342554"/>
                  </a:moveTo>
                  <a:cubicBezTo>
                    <a:pt x="447240" y="278134"/>
                    <a:pt x="394812" y="225723"/>
                    <a:pt x="330392" y="225723"/>
                  </a:cubicBezTo>
                  <a:cubicBezTo>
                    <a:pt x="265973" y="225723"/>
                    <a:pt x="213545" y="278134"/>
                    <a:pt x="213545" y="342554"/>
                  </a:cubicBezTo>
                  <a:cubicBezTo>
                    <a:pt x="213545" y="406991"/>
                    <a:pt x="265973" y="459402"/>
                    <a:pt x="330392" y="459402"/>
                  </a:cubicBezTo>
                  <a:cubicBezTo>
                    <a:pt x="394812" y="459402"/>
                    <a:pt x="447240" y="406991"/>
                    <a:pt x="447240" y="342554"/>
                  </a:cubicBezTo>
                  <a:close/>
                  <a:moveTo>
                    <a:pt x="252336" y="813099"/>
                  </a:moveTo>
                  <a:cubicBezTo>
                    <a:pt x="252336" y="813320"/>
                    <a:pt x="252522" y="813507"/>
                    <a:pt x="252743" y="813507"/>
                  </a:cubicBezTo>
                  <a:lnTo>
                    <a:pt x="408042" y="813507"/>
                  </a:lnTo>
                  <a:cubicBezTo>
                    <a:pt x="408262" y="813507"/>
                    <a:pt x="408449" y="813320"/>
                    <a:pt x="408449" y="813099"/>
                  </a:cubicBezTo>
                  <a:lnTo>
                    <a:pt x="408449" y="775428"/>
                  </a:lnTo>
                  <a:lnTo>
                    <a:pt x="252336" y="775428"/>
                  </a:lnTo>
                  <a:lnTo>
                    <a:pt x="252336" y="813099"/>
                  </a:lnTo>
                  <a:close/>
                  <a:moveTo>
                    <a:pt x="330392" y="242685"/>
                  </a:moveTo>
                  <a:cubicBezTo>
                    <a:pt x="275319" y="242685"/>
                    <a:pt x="230506" y="287480"/>
                    <a:pt x="230506" y="342554"/>
                  </a:cubicBezTo>
                  <a:cubicBezTo>
                    <a:pt x="230506" y="397628"/>
                    <a:pt x="275319" y="442440"/>
                    <a:pt x="330392" y="442440"/>
                  </a:cubicBezTo>
                  <a:cubicBezTo>
                    <a:pt x="385466" y="442440"/>
                    <a:pt x="430278" y="397628"/>
                    <a:pt x="430278" y="342554"/>
                  </a:cubicBezTo>
                  <a:cubicBezTo>
                    <a:pt x="430278" y="287480"/>
                    <a:pt x="385466" y="242685"/>
                    <a:pt x="330392" y="242685"/>
                  </a:cubicBezTo>
                  <a:close/>
                  <a:moveTo>
                    <a:pt x="330392" y="510846"/>
                  </a:moveTo>
                  <a:cubicBezTo>
                    <a:pt x="297775" y="510846"/>
                    <a:pt x="271248" y="537374"/>
                    <a:pt x="271248" y="569974"/>
                  </a:cubicBezTo>
                  <a:cubicBezTo>
                    <a:pt x="271248" y="602591"/>
                    <a:pt x="297775" y="629118"/>
                    <a:pt x="330392" y="629118"/>
                  </a:cubicBezTo>
                  <a:cubicBezTo>
                    <a:pt x="363009" y="629118"/>
                    <a:pt x="389537" y="602591"/>
                    <a:pt x="389537" y="569974"/>
                  </a:cubicBezTo>
                  <a:cubicBezTo>
                    <a:pt x="389537" y="537374"/>
                    <a:pt x="363009" y="510846"/>
                    <a:pt x="330392" y="510846"/>
                  </a:cubicBezTo>
                  <a:close/>
                  <a:moveTo>
                    <a:pt x="0" y="665331"/>
                  </a:moveTo>
                  <a:lnTo>
                    <a:pt x="0" y="694912"/>
                  </a:lnTo>
                  <a:cubicBezTo>
                    <a:pt x="0" y="701527"/>
                    <a:pt x="3715" y="706140"/>
                    <a:pt x="7056" y="706140"/>
                  </a:cubicBezTo>
                  <a:lnTo>
                    <a:pt x="183879" y="706140"/>
                  </a:lnTo>
                  <a:cubicBezTo>
                    <a:pt x="178384" y="692520"/>
                    <a:pt x="173312" y="678917"/>
                    <a:pt x="168682" y="665331"/>
                  </a:cubicBezTo>
                  <a:lnTo>
                    <a:pt x="0" y="665331"/>
                  </a:lnTo>
                  <a:close/>
                  <a:moveTo>
                    <a:pt x="131909" y="454449"/>
                  </a:moveTo>
                  <a:cubicBezTo>
                    <a:pt x="131909" y="450870"/>
                    <a:pt x="131943" y="447291"/>
                    <a:pt x="132011" y="443695"/>
                  </a:cubicBezTo>
                  <a:lnTo>
                    <a:pt x="4614" y="640330"/>
                  </a:lnTo>
                  <a:cubicBezTo>
                    <a:pt x="3070" y="642704"/>
                    <a:pt x="1883" y="645452"/>
                    <a:pt x="1102" y="648370"/>
                  </a:cubicBezTo>
                  <a:lnTo>
                    <a:pt x="163101" y="648370"/>
                  </a:lnTo>
                  <a:cubicBezTo>
                    <a:pt x="142375" y="582678"/>
                    <a:pt x="131909" y="517783"/>
                    <a:pt x="131909" y="454449"/>
                  </a:cubicBezTo>
                  <a:close/>
                </a:path>
              </a:pathLst>
            </a:custGeom>
            <a:solidFill>
              <a:srgbClr val="0C48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" name="Google Shape;338;p25"/>
          <p:cNvGrpSpPr/>
          <p:nvPr userDrawn="1"/>
        </p:nvGrpSpPr>
        <p:grpSpPr>
          <a:xfrm>
            <a:off x="5441405" y="4783406"/>
            <a:ext cx="1076408" cy="1081233"/>
            <a:chOff x="3216" y="0"/>
            <a:chExt cx="1435211" cy="1441644"/>
          </a:xfrm>
        </p:grpSpPr>
        <p:grpSp>
          <p:nvGrpSpPr>
            <p:cNvPr id="26" name="Google Shape;341;p25"/>
            <p:cNvGrpSpPr/>
            <p:nvPr/>
          </p:nvGrpSpPr>
          <p:grpSpPr>
            <a:xfrm>
              <a:off x="3216" y="0"/>
              <a:ext cx="1435211" cy="1441644"/>
              <a:chOff x="1813" y="0"/>
              <a:chExt cx="809173" cy="812800"/>
            </a:xfrm>
          </p:grpSpPr>
          <p:sp>
            <p:nvSpPr>
              <p:cNvPr id="29" name="Google Shape;342;p2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C48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43;p25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" name="Google Shape;344;p25"/>
            <p:cNvSpPr/>
            <p:nvPr/>
          </p:nvSpPr>
          <p:spPr>
            <a:xfrm>
              <a:off x="276732" y="285815"/>
              <a:ext cx="866901" cy="826582"/>
            </a:xfrm>
            <a:custGeom>
              <a:avLst/>
              <a:gdLst/>
              <a:ahLst/>
              <a:cxnLst/>
              <a:rect l="l" t="t" r="r" b="b"/>
              <a:pathLst>
                <a:path w="866901" h="826581" extrusionOk="0">
                  <a:moveTo>
                    <a:pt x="446855" y="8355"/>
                  </a:moveTo>
                  <a:lnTo>
                    <a:pt x="572695" y="263515"/>
                  </a:lnTo>
                  <a:lnTo>
                    <a:pt x="854078" y="304434"/>
                  </a:lnTo>
                  <a:cubicBezTo>
                    <a:pt x="866346" y="306211"/>
                    <a:pt x="871246" y="321313"/>
                    <a:pt x="862369" y="329984"/>
                  </a:cubicBezTo>
                  <a:lnTo>
                    <a:pt x="658767" y="528590"/>
                  </a:lnTo>
                  <a:lnTo>
                    <a:pt x="706827" y="809051"/>
                  </a:lnTo>
                  <a:cubicBezTo>
                    <a:pt x="708922" y="821275"/>
                    <a:pt x="696085" y="830603"/>
                    <a:pt x="685114" y="824829"/>
                  </a:cubicBezTo>
                  <a:lnTo>
                    <a:pt x="433451" y="692425"/>
                  </a:lnTo>
                  <a:lnTo>
                    <a:pt x="181788" y="824829"/>
                  </a:lnTo>
                  <a:cubicBezTo>
                    <a:pt x="170816" y="830603"/>
                    <a:pt x="157980" y="821275"/>
                    <a:pt x="160075" y="809051"/>
                  </a:cubicBezTo>
                  <a:lnTo>
                    <a:pt x="208135" y="528590"/>
                  </a:lnTo>
                  <a:lnTo>
                    <a:pt x="4533" y="329984"/>
                  </a:lnTo>
                  <a:cubicBezTo>
                    <a:pt x="-4344" y="321313"/>
                    <a:pt x="556" y="306229"/>
                    <a:pt x="12824" y="304434"/>
                  </a:cubicBezTo>
                  <a:lnTo>
                    <a:pt x="294206" y="263515"/>
                  </a:lnTo>
                  <a:lnTo>
                    <a:pt x="420029" y="8355"/>
                  </a:lnTo>
                  <a:cubicBezTo>
                    <a:pt x="425515" y="-2785"/>
                    <a:pt x="441369" y="-2785"/>
                    <a:pt x="446855" y="8355"/>
                  </a:cubicBezTo>
                  <a:close/>
                </a:path>
              </a:pathLst>
            </a:custGeom>
            <a:solidFill>
              <a:srgbClr val="0C48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345;p25"/>
            <p:cNvSpPr/>
            <p:nvPr/>
          </p:nvSpPr>
          <p:spPr>
            <a:xfrm>
              <a:off x="267848" y="276936"/>
              <a:ext cx="884669" cy="844334"/>
            </a:xfrm>
            <a:custGeom>
              <a:avLst/>
              <a:gdLst/>
              <a:ahLst/>
              <a:cxnLst/>
              <a:rect l="l" t="t" r="r" b="b"/>
              <a:pathLst>
                <a:path w="884669" h="844333" extrusionOk="0">
                  <a:moveTo>
                    <a:pt x="883486" y="320758"/>
                  </a:moveTo>
                  <a:cubicBezTo>
                    <a:pt x="880663" y="312052"/>
                    <a:pt x="873277" y="305833"/>
                    <a:pt x="864240" y="304519"/>
                  </a:cubicBezTo>
                  <a:lnTo>
                    <a:pt x="587474" y="264275"/>
                  </a:lnTo>
                  <a:lnTo>
                    <a:pt x="463711" y="13290"/>
                  </a:lnTo>
                  <a:cubicBezTo>
                    <a:pt x="459663" y="5099"/>
                    <a:pt x="451478" y="0"/>
                    <a:pt x="442335" y="0"/>
                  </a:cubicBezTo>
                  <a:cubicBezTo>
                    <a:pt x="433191" y="0"/>
                    <a:pt x="425007" y="5099"/>
                    <a:pt x="420959" y="13290"/>
                  </a:cubicBezTo>
                  <a:lnTo>
                    <a:pt x="297196" y="264275"/>
                  </a:lnTo>
                  <a:lnTo>
                    <a:pt x="20429" y="304519"/>
                  </a:lnTo>
                  <a:cubicBezTo>
                    <a:pt x="11375" y="305833"/>
                    <a:pt x="4007" y="312052"/>
                    <a:pt x="1184" y="320758"/>
                  </a:cubicBezTo>
                  <a:cubicBezTo>
                    <a:pt x="-1639" y="329464"/>
                    <a:pt x="669" y="338828"/>
                    <a:pt x="7220" y="345224"/>
                  </a:cubicBezTo>
                  <a:lnTo>
                    <a:pt x="207485" y="540579"/>
                  </a:lnTo>
                  <a:lnTo>
                    <a:pt x="160206" y="816420"/>
                  </a:lnTo>
                  <a:cubicBezTo>
                    <a:pt x="158662" y="825446"/>
                    <a:pt x="162301" y="834383"/>
                    <a:pt x="169687" y="839749"/>
                  </a:cubicBezTo>
                  <a:cubicBezTo>
                    <a:pt x="173859" y="842787"/>
                    <a:pt x="178759" y="844333"/>
                    <a:pt x="183677" y="844333"/>
                  </a:cubicBezTo>
                  <a:cubicBezTo>
                    <a:pt x="187459" y="844333"/>
                    <a:pt x="191276" y="843427"/>
                    <a:pt x="194791" y="841561"/>
                  </a:cubicBezTo>
                  <a:lnTo>
                    <a:pt x="442335" y="711325"/>
                  </a:lnTo>
                  <a:lnTo>
                    <a:pt x="689878" y="841561"/>
                  </a:lnTo>
                  <a:cubicBezTo>
                    <a:pt x="697974" y="845808"/>
                    <a:pt x="707597" y="845133"/>
                    <a:pt x="714983" y="839749"/>
                  </a:cubicBezTo>
                  <a:cubicBezTo>
                    <a:pt x="722386" y="834366"/>
                    <a:pt x="726008" y="825428"/>
                    <a:pt x="724463" y="816420"/>
                  </a:cubicBezTo>
                  <a:lnTo>
                    <a:pt x="677184" y="540561"/>
                  </a:lnTo>
                  <a:lnTo>
                    <a:pt x="877449" y="345206"/>
                  </a:lnTo>
                  <a:cubicBezTo>
                    <a:pt x="884000" y="338828"/>
                    <a:pt x="886308" y="329464"/>
                    <a:pt x="883486" y="320758"/>
                  </a:cubicBezTo>
                  <a:close/>
                  <a:moveTo>
                    <a:pt x="865057" y="332485"/>
                  </a:moveTo>
                  <a:lnTo>
                    <a:pt x="661454" y="531109"/>
                  </a:lnTo>
                  <a:cubicBezTo>
                    <a:pt x="659359" y="533152"/>
                    <a:pt x="658401" y="536083"/>
                    <a:pt x="658898" y="538962"/>
                  </a:cubicBezTo>
                  <a:lnTo>
                    <a:pt x="706958" y="819423"/>
                  </a:lnTo>
                  <a:cubicBezTo>
                    <a:pt x="707544" y="822799"/>
                    <a:pt x="705449" y="824718"/>
                    <a:pt x="704543" y="825375"/>
                  </a:cubicBezTo>
                  <a:cubicBezTo>
                    <a:pt x="703620" y="826050"/>
                    <a:pt x="701152" y="827436"/>
                    <a:pt x="698134" y="825837"/>
                  </a:cubicBezTo>
                  <a:lnTo>
                    <a:pt x="446471" y="693433"/>
                  </a:lnTo>
                  <a:cubicBezTo>
                    <a:pt x="443879" y="692065"/>
                    <a:pt x="440790" y="692065"/>
                    <a:pt x="438216" y="693433"/>
                  </a:cubicBezTo>
                  <a:lnTo>
                    <a:pt x="186553" y="825837"/>
                  </a:lnTo>
                  <a:cubicBezTo>
                    <a:pt x="183535" y="827436"/>
                    <a:pt x="181067" y="826050"/>
                    <a:pt x="180144" y="825375"/>
                  </a:cubicBezTo>
                  <a:cubicBezTo>
                    <a:pt x="179221" y="824700"/>
                    <a:pt x="177144" y="822781"/>
                    <a:pt x="177730" y="819423"/>
                  </a:cubicBezTo>
                  <a:lnTo>
                    <a:pt x="225790" y="538962"/>
                  </a:lnTo>
                  <a:cubicBezTo>
                    <a:pt x="226287" y="536083"/>
                    <a:pt x="225328" y="533134"/>
                    <a:pt x="223233" y="531109"/>
                  </a:cubicBezTo>
                  <a:lnTo>
                    <a:pt x="19613" y="332485"/>
                  </a:lnTo>
                  <a:cubicBezTo>
                    <a:pt x="17163" y="330104"/>
                    <a:pt x="17713" y="327332"/>
                    <a:pt x="18068" y="326248"/>
                  </a:cubicBezTo>
                  <a:cubicBezTo>
                    <a:pt x="18423" y="325164"/>
                    <a:pt x="19595" y="322588"/>
                    <a:pt x="22986" y="322108"/>
                  </a:cubicBezTo>
                  <a:lnTo>
                    <a:pt x="304369" y="281190"/>
                  </a:lnTo>
                  <a:cubicBezTo>
                    <a:pt x="307263" y="280763"/>
                    <a:pt x="309766" y="278951"/>
                    <a:pt x="311062" y="276321"/>
                  </a:cubicBezTo>
                  <a:lnTo>
                    <a:pt x="436902" y="21161"/>
                  </a:lnTo>
                  <a:cubicBezTo>
                    <a:pt x="438411" y="18105"/>
                    <a:pt x="441216" y="17768"/>
                    <a:pt x="442353" y="17768"/>
                  </a:cubicBezTo>
                  <a:cubicBezTo>
                    <a:pt x="443489" y="17768"/>
                    <a:pt x="446294" y="18105"/>
                    <a:pt x="447803" y="21161"/>
                  </a:cubicBezTo>
                  <a:lnTo>
                    <a:pt x="573643" y="276321"/>
                  </a:lnTo>
                  <a:cubicBezTo>
                    <a:pt x="574939" y="278951"/>
                    <a:pt x="577443" y="280763"/>
                    <a:pt x="580319" y="281190"/>
                  </a:cubicBezTo>
                  <a:lnTo>
                    <a:pt x="861701" y="322108"/>
                  </a:lnTo>
                  <a:cubicBezTo>
                    <a:pt x="865075" y="322606"/>
                    <a:pt x="866264" y="325164"/>
                    <a:pt x="866619" y="326248"/>
                  </a:cubicBezTo>
                  <a:cubicBezTo>
                    <a:pt x="866974" y="327332"/>
                    <a:pt x="867507" y="330104"/>
                    <a:pt x="865057" y="3324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9;p25"/>
          <p:cNvGrpSpPr/>
          <p:nvPr/>
        </p:nvGrpSpPr>
        <p:grpSpPr>
          <a:xfrm>
            <a:off x="1183551" y="4783406"/>
            <a:ext cx="1076408" cy="1081233"/>
            <a:chOff x="1813" y="0"/>
            <a:chExt cx="809173" cy="812800"/>
          </a:xfrm>
        </p:grpSpPr>
        <p:sp>
          <p:nvSpPr>
            <p:cNvPr id="37" name="Google Shape;350;p2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C4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1;p2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2;p25"/>
          <p:cNvSpPr/>
          <p:nvPr/>
        </p:nvSpPr>
        <p:spPr>
          <a:xfrm>
            <a:off x="1525236" y="5048012"/>
            <a:ext cx="433151" cy="599633"/>
          </a:xfrm>
          <a:custGeom>
            <a:avLst/>
            <a:gdLst/>
            <a:ahLst/>
            <a:cxnLst/>
            <a:rect l="l" t="t" r="r" b="b"/>
            <a:pathLst>
              <a:path w="577535" h="799510" extrusionOk="0">
                <a:moveTo>
                  <a:pt x="577536" y="43089"/>
                </a:moveTo>
                <a:lnTo>
                  <a:pt x="577536" y="342930"/>
                </a:lnTo>
                <a:cubicBezTo>
                  <a:pt x="577536" y="351472"/>
                  <a:pt x="569063" y="357516"/>
                  <a:pt x="561047" y="354576"/>
                </a:cubicBezTo>
                <a:cubicBezTo>
                  <a:pt x="392256" y="292605"/>
                  <a:pt x="223465" y="437160"/>
                  <a:pt x="54675" y="361305"/>
                </a:cubicBezTo>
                <a:lnTo>
                  <a:pt x="54675" y="778260"/>
                </a:lnTo>
                <a:cubicBezTo>
                  <a:pt x="54675" y="790004"/>
                  <a:pt x="45157" y="799510"/>
                  <a:pt x="33435" y="799510"/>
                </a:cubicBezTo>
                <a:lnTo>
                  <a:pt x="21240" y="799510"/>
                </a:lnTo>
                <a:cubicBezTo>
                  <a:pt x="9502" y="799510"/>
                  <a:pt x="0" y="789988"/>
                  <a:pt x="0" y="778260"/>
                </a:cubicBezTo>
                <a:lnTo>
                  <a:pt x="0" y="21250"/>
                </a:lnTo>
                <a:cubicBezTo>
                  <a:pt x="0" y="9523"/>
                  <a:pt x="9518" y="0"/>
                  <a:pt x="21240" y="0"/>
                </a:cubicBezTo>
                <a:lnTo>
                  <a:pt x="33435" y="0"/>
                </a:lnTo>
                <a:cubicBezTo>
                  <a:pt x="45173" y="0"/>
                  <a:pt x="54675" y="9523"/>
                  <a:pt x="54675" y="21250"/>
                </a:cubicBezTo>
                <a:lnTo>
                  <a:pt x="54675" y="34922"/>
                </a:lnTo>
                <a:cubicBezTo>
                  <a:pt x="226404" y="112099"/>
                  <a:pt x="398117" y="-38858"/>
                  <a:pt x="569846" y="31622"/>
                </a:cubicBezTo>
                <a:cubicBezTo>
                  <a:pt x="574499" y="33533"/>
                  <a:pt x="577536" y="38074"/>
                  <a:pt x="577536" y="43089"/>
                </a:cubicBezTo>
                <a:close/>
              </a:path>
            </a:pathLst>
          </a:custGeom>
          <a:solidFill>
            <a:srgbClr val="0C48B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53;p25"/>
          <p:cNvSpPr/>
          <p:nvPr/>
        </p:nvSpPr>
        <p:spPr>
          <a:xfrm>
            <a:off x="1519114" y="5041887"/>
            <a:ext cx="445396" cy="611883"/>
          </a:xfrm>
          <a:custGeom>
            <a:avLst/>
            <a:gdLst/>
            <a:ahLst/>
            <a:cxnLst/>
            <a:rect l="l" t="t" r="r" b="b"/>
            <a:pathLst>
              <a:path w="593861" h="815844" extrusionOk="0">
                <a:moveTo>
                  <a:pt x="581111" y="32243"/>
                </a:moveTo>
                <a:cubicBezTo>
                  <a:pt x="494161" y="-3446"/>
                  <a:pt x="406884" y="16171"/>
                  <a:pt x="322480" y="35134"/>
                </a:cubicBezTo>
                <a:cubicBezTo>
                  <a:pt x="235905" y="54588"/>
                  <a:pt x="154016" y="72947"/>
                  <a:pt x="71017" y="37715"/>
                </a:cubicBezTo>
                <a:lnTo>
                  <a:pt x="71017" y="29417"/>
                </a:lnTo>
                <a:cubicBezTo>
                  <a:pt x="71017" y="13198"/>
                  <a:pt x="57825" y="0"/>
                  <a:pt x="41598" y="0"/>
                </a:cubicBezTo>
                <a:lnTo>
                  <a:pt x="29402" y="0"/>
                </a:lnTo>
                <a:cubicBezTo>
                  <a:pt x="13191" y="0"/>
                  <a:pt x="0" y="13198"/>
                  <a:pt x="0" y="29417"/>
                </a:cubicBezTo>
                <a:lnTo>
                  <a:pt x="0" y="786427"/>
                </a:lnTo>
                <a:cubicBezTo>
                  <a:pt x="0" y="802646"/>
                  <a:pt x="13191" y="815844"/>
                  <a:pt x="29402" y="815844"/>
                </a:cubicBezTo>
                <a:lnTo>
                  <a:pt x="41598" y="815844"/>
                </a:lnTo>
                <a:cubicBezTo>
                  <a:pt x="57809" y="815844"/>
                  <a:pt x="71000" y="802646"/>
                  <a:pt x="71000" y="786427"/>
                </a:cubicBezTo>
                <a:lnTo>
                  <a:pt x="71000" y="381739"/>
                </a:lnTo>
                <a:cubicBezTo>
                  <a:pt x="105137" y="395149"/>
                  <a:pt x="139307" y="400196"/>
                  <a:pt x="173329" y="400196"/>
                </a:cubicBezTo>
                <a:cubicBezTo>
                  <a:pt x="224804" y="400196"/>
                  <a:pt x="275920" y="388713"/>
                  <a:pt x="326056" y="377443"/>
                </a:cubicBezTo>
                <a:cubicBezTo>
                  <a:pt x="408826" y="358839"/>
                  <a:pt x="487010" y="341280"/>
                  <a:pt x="566402" y="370419"/>
                </a:cubicBezTo>
                <a:cubicBezTo>
                  <a:pt x="572622" y="372706"/>
                  <a:pt x="579593" y="371792"/>
                  <a:pt x="585062" y="367986"/>
                </a:cubicBezTo>
                <a:cubicBezTo>
                  <a:pt x="590580" y="364131"/>
                  <a:pt x="593861" y="357826"/>
                  <a:pt x="593861" y="351113"/>
                </a:cubicBezTo>
                <a:lnTo>
                  <a:pt x="593861" y="51256"/>
                </a:lnTo>
                <a:cubicBezTo>
                  <a:pt x="593861" y="42876"/>
                  <a:pt x="588866" y="35412"/>
                  <a:pt x="581111" y="32243"/>
                </a:cubicBezTo>
                <a:close/>
                <a:moveTo>
                  <a:pt x="54691" y="786443"/>
                </a:moveTo>
                <a:cubicBezTo>
                  <a:pt x="54691" y="793663"/>
                  <a:pt x="48830" y="799527"/>
                  <a:pt x="41614" y="799527"/>
                </a:cubicBezTo>
                <a:lnTo>
                  <a:pt x="29419" y="799527"/>
                </a:lnTo>
                <a:cubicBezTo>
                  <a:pt x="22203" y="799527"/>
                  <a:pt x="16342" y="793663"/>
                  <a:pt x="16342" y="786443"/>
                </a:cubicBezTo>
                <a:lnTo>
                  <a:pt x="16342" y="29417"/>
                </a:lnTo>
                <a:cubicBezTo>
                  <a:pt x="16342" y="22198"/>
                  <a:pt x="22203" y="16334"/>
                  <a:pt x="29419" y="16334"/>
                </a:cubicBezTo>
                <a:lnTo>
                  <a:pt x="41614" y="16334"/>
                </a:lnTo>
                <a:cubicBezTo>
                  <a:pt x="48830" y="16334"/>
                  <a:pt x="54691" y="22198"/>
                  <a:pt x="54691" y="29417"/>
                </a:cubicBezTo>
                <a:lnTo>
                  <a:pt x="54691" y="43089"/>
                </a:lnTo>
                <a:lnTo>
                  <a:pt x="54691" y="369472"/>
                </a:lnTo>
                <a:lnTo>
                  <a:pt x="54691" y="786443"/>
                </a:lnTo>
                <a:close/>
                <a:moveTo>
                  <a:pt x="577536" y="351113"/>
                </a:moveTo>
                <a:cubicBezTo>
                  <a:pt x="577536" y="353106"/>
                  <a:pt x="576262" y="354216"/>
                  <a:pt x="575707" y="354592"/>
                </a:cubicBezTo>
                <a:cubicBezTo>
                  <a:pt x="575054" y="355049"/>
                  <a:pt x="573715" y="355703"/>
                  <a:pt x="572018" y="355098"/>
                </a:cubicBezTo>
                <a:cubicBezTo>
                  <a:pt x="488104" y="324293"/>
                  <a:pt x="403896" y="343224"/>
                  <a:pt x="322464" y="361518"/>
                </a:cubicBezTo>
                <a:cubicBezTo>
                  <a:pt x="235905" y="380971"/>
                  <a:pt x="154016" y="399363"/>
                  <a:pt x="71017" y="364131"/>
                </a:cubicBezTo>
                <a:lnTo>
                  <a:pt x="71017" y="55388"/>
                </a:lnTo>
                <a:cubicBezTo>
                  <a:pt x="105170" y="68798"/>
                  <a:pt x="139323" y="73813"/>
                  <a:pt x="173346" y="73813"/>
                </a:cubicBezTo>
                <a:cubicBezTo>
                  <a:pt x="224820" y="73813"/>
                  <a:pt x="275936" y="62330"/>
                  <a:pt x="326072" y="51060"/>
                </a:cubicBezTo>
                <a:cubicBezTo>
                  <a:pt x="411781" y="31802"/>
                  <a:pt x="492724" y="13606"/>
                  <a:pt x="574923" y="47336"/>
                </a:cubicBezTo>
                <a:cubicBezTo>
                  <a:pt x="576523" y="47989"/>
                  <a:pt x="577552" y="49524"/>
                  <a:pt x="577552" y="51239"/>
                </a:cubicBezTo>
                <a:lnTo>
                  <a:pt x="577552" y="3511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文字版面配置區 4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8625" y="844686"/>
            <a:ext cx="15041217" cy="1361414"/>
          </a:xfrm>
        </p:spPr>
        <p:txBody>
          <a:bodyPr>
            <a:noAutofit/>
          </a:bodyPr>
          <a:lstStyle>
            <a:lvl1pPr marL="114300" indent="0">
              <a:buNone/>
              <a:defRPr lang="zh-TW" altLang="en-US" sz="7500" b="0" i="0" u="none" strike="noStrike" cap="none" dirty="0">
                <a:solidFill>
                  <a:srgbClr val="0C48B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enor Sans"/>
                <a:sym typeface="Arial"/>
              </a:defRPr>
            </a:lvl1pPr>
          </a:lstStyle>
          <a:p>
            <a:pPr lvl="0"/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79" name="文字版面配置區 4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83551" y="6093263"/>
            <a:ext cx="3854687" cy="769600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  <a:defRPr lang="zh-TW" altLang="en-US" sz="3499" b="1" i="0" u="none" strike="noStrike" cap="none" dirty="0">
                <a:solidFill>
                  <a:srgbClr val="0C48BB"/>
                </a:solidFill>
                <a:latin typeface="Assistant"/>
                <a:ea typeface="Assistant"/>
                <a:cs typeface="Assistant"/>
                <a:sym typeface="Arial"/>
              </a:defRPr>
            </a:lvl1pPr>
          </a:lstStyle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499" b="1" u="none" dirty="0" smtClean="0">
                <a:solidFill>
                  <a:srgbClr val="0C48BB"/>
                </a:solidFill>
                <a:latin typeface="Assistant"/>
                <a:ea typeface="Assistant"/>
                <a:cs typeface="Assistant"/>
                <a:sym typeface="Assistant"/>
              </a:rPr>
              <a:t>Add a main point</a:t>
            </a:r>
            <a:endParaRPr lang="en-US" altLang="zh-TW" dirty="0"/>
          </a:p>
        </p:txBody>
      </p:sp>
      <p:sp>
        <p:nvSpPr>
          <p:cNvPr id="85" name="文字版面配置區 8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93564" y="7018738"/>
            <a:ext cx="3319345" cy="914400"/>
          </a:xfrm>
        </p:spPr>
        <p:txBody>
          <a:bodyPr/>
          <a:lstStyle>
            <a:lvl1pPr marL="114300" indent="0">
              <a:buNone/>
              <a:defRPr sz="2500"/>
            </a:lvl1pPr>
          </a:lstStyle>
          <a:p>
            <a:pPr lvl="0"/>
            <a:r>
              <a:rPr lang="en-US" altLang="zh-TW" dirty="0" smtClean="0"/>
              <a:t>Elaborate on what you want to discuss. </a:t>
            </a:r>
          </a:p>
        </p:txBody>
      </p:sp>
      <p:sp>
        <p:nvSpPr>
          <p:cNvPr id="88" name="文字版面配置區 41"/>
          <p:cNvSpPr>
            <a:spLocks noGrp="1"/>
          </p:cNvSpPr>
          <p:nvPr>
            <p:ph type="body" sz="quarter" idx="14" hasCustomPrompt="1"/>
          </p:nvPr>
        </p:nvSpPr>
        <p:spPr>
          <a:xfrm>
            <a:off x="5443200" y="6094800"/>
            <a:ext cx="3854687" cy="769600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  <a:defRPr lang="zh-TW" altLang="en-US" sz="3499" b="1" i="0" u="none" strike="noStrike" cap="none" dirty="0">
                <a:solidFill>
                  <a:srgbClr val="0C48BB"/>
                </a:solidFill>
                <a:latin typeface="Assistant"/>
                <a:ea typeface="Assistant"/>
                <a:cs typeface="Assistant"/>
                <a:sym typeface="Arial"/>
              </a:defRPr>
            </a:lvl1pPr>
          </a:lstStyle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499" b="1" u="none" dirty="0" smtClean="0">
                <a:solidFill>
                  <a:srgbClr val="0C48BB"/>
                </a:solidFill>
                <a:latin typeface="Assistant"/>
                <a:ea typeface="Assistant"/>
                <a:cs typeface="Assistant"/>
                <a:sym typeface="Assistant"/>
              </a:rPr>
              <a:t>Add a main point</a:t>
            </a:r>
            <a:endParaRPr lang="en-US" altLang="zh-TW" dirty="0"/>
          </a:p>
        </p:txBody>
      </p:sp>
      <p:sp>
        <p:nvSpPr>
          <p:cNvPr id="89" name="文字版面配置區 83"/>
          <p:cNvSpPr>
            <a:spLocks noGrp="1"/>
          </p:cNvSpPr>
          <p:nvPr>
            <p:ph type="body" sz="quarter" idx="15" hasCustomPrompt="1"/>
          </p:nvPr>
        </p:nvSpPr>
        <p:spPr>
          <a:xfrm>
            <a:off x="5353200" y="7020000"/>
            <a:ext cx="3319345" cy="914400"/>
          </a:xfrm>
        </p:spPr>
        <p:txBody>
          <a:bodyPr/>
          <a:lstStyle>
            <a:lvl1pPr marL="114300" indent="0">
              <a:buNone/>
              <a:defRPr sz="2500"/>
            </a:lvl1pPr>
          </a:lstStyle>
          <a:p>
            <a:pPr lvl="0"/>
            <a:r>
              <a:rPr lang="en-US" altLang="zh-TW" dirty="0" smtClean="0"/>
              <a:t>Elaborate on what you want to discuss. </a:t>
            </a:r>
          </a:p>
        </p:txBody>
      </p:sp>
      <p:sp>
        <p:nvSpPr>
          <p:cNvPr id="90" name="文字版面配置區 41"/>
          <p:cNvSpPr>
            <a:spLocks noGrp="1"/>
          </p:cNvSpPr>
          <p:nvPr>
            <p:ph type="body" sz="quarter" idx="16" hasCustomPrompt="1"/>
          </p:nvPr>
        </p:nvSpPr>
        <p:spPr>
          <a:xfrm>
            <a:off x="9698400" y="6094800"/>
            <a:ext cx="3854687" cy="769600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  <a:defRPr lang="zh-TW" altLang="en-US" sz="3499" b="1" i="0" u="none" strike="noStrike" cap="none" dirty="0">
                <a:solidFill>
                  <a:srgbClr val="0C48BB"/>
                </a:solidFill>
                <a:latin typeface="Assistant"/>
                <a:ea typeface="Assistant"/>
                <a:cs typeface="Assistant"/>
                <a:sym typeface="Arial"/>
              </a:defRPr>
            </a:lvl1pPr>
          </a:lstStyle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499" b="1" u="none" dirty="0" smtClean="0">
                <a:solidFill>
                  <a:srgbClr val="0C48BB"/>
                </a:solidFill>
                <a:latin typeface="Assistant"/>
                <a:ea typeface="Assistant"/>
                <a:cs typeface="Assistant"/>
                <a:sym typeface="Assistant"/>
              </a:rPr>
              <a:t>Add a main point</a:t>
            </a:r>
            <a:endParaRPr lang="en-US" altLang="zh-TW" dirty="0"/>
          </a:p>
        </p:txBody>
      </p:sp>
      <p:sp>
        <p:nvSpPr>
          <p:cNvPr id="91" name="文字版面配置區 83"/>
          <p:cNvSpPr>
            <a:spLocks noGrp="1"/>
          </p:cNvSpPr>
          <p:nvPr>
            <p:ph type="body" sz="quarter" idx="17" hasCustomPrompt="1"/>
          </p:nvPr>
        </p:nvSpPr>
        <p:spPr>
          <a:xfrm>
            <a:off x="9608400" y="7020000"/>
            <a:ext cx="3319345" cy="914400"/>
          </a:xfrm>
        </p:spPr>
        <p:txBody>
          <a:bodyPr/>
          <a:lstStyle>
            <a:lvl1pPr marL="114300" indent="0">
              <a:buNone/>
              <a:defRPr sz="2500"/>
            </a:lvl1pPr>
          </a:lstStyle>
          <a:p>
            <a:pPr lvl="0"/>
            <a:r>
              <a:rPr lang="en-US" altLang="zh-TW" dirty="0" smtClean="0"/>
              <a:t>Elaborate on what you want to discuss. </a:t>
            </a:r>
          </a:p>
        </p:txBody>
      </p:sp>
      <p:sp>
        <p:nvSpPr>
          <p:cNvPr id="92" name="文字版面配置區 41"/>
          <p:cNvSpPr>
            <a:spLocks noGrp="1"/>
          </p:cNvSpPr>
          <p:nvPr>
            <p:ph type="body" sz="quarter" idx="18" hasCustomPrompt="1"/>
          </p:nvPr>
        </p:nvSpPr>
        <p:spPr>
          <a:xfrm>
            <a:off x="13957200" y="6094800"/>
            <a:ext cx="3854687" cy="769600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  <a:defRPr lang="zh-TW" altLang="en-US" sz="3499" b="1" i="0" u="none" strike="noStrike" cap="none" dirty="0">
                <a:solidFill>
                  <a:srgbClr val="0C48BB"/>
                </a:solidFill>
                <a:latin typeface="Assistant"/>
                <a:ea typeface="Assistant"/>
                <a:cs typeface="Assistant"/>
                <a:sym typeface="Arial"/>
              </a:defRPr>
            </a:lvl1pPr>
          </a:lstStyle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499" b="1" u="none" dirty="0" smtClean="0">
                <a:solidFill>
                  <a:srgbClr val="0C48BB"/>
                </a:solidFill>
                <a:latin typeface="Assistant"/>
                <a:ea typeface="Assistant"/>
                <a:cs typeface="Assistant"/>
                <a:sym typeface="Assistant"/>
              </a:rPr>
              <a:t>Add a main point</a:t>
            </a:r>
            <a:endParaRPr lang="en-US" altLang="zh-TW" dirty="0"/>
          </a:p>
        </p:txBody>
      </p:sp>
      <p:sp>
        <p:nvSpPr>
          <p:cNvPr id="93" name="文字版面配置區 83"/>
          <p:cNvSpPr>
            <a:spLocks noGrp="1"/>
          </p:cNvSpPr>
          <p:nvPr>
            <p:ph type="body" sz="quarter" idx="19" hasCustomPrompt="1"/>
          </p:nvPr>
        </p:nvSpPr>
        <p:spPr>
          <a:xfrm>
            <a:off x="13867200" y="7020000"/>
            <a:ext cx="3319345" cy="914400"/>
          </a:xfrm>
        </p:spPr>
        <p:txBody>
          <a:bodyPr/>
          <a:lstStyle>
            <a:lvl1pPr marL="114300" indent="0">
              <a:buNone/>
              <a:defRPr sz="2500"/>
            </a:lvl1pPr>
          </a:lstStyle>
          <a:p>
            <a:pPr lvl="0"/>
            <a:r>
              <a:rPr lang="en-US" altLang="zh-TW" dirty="0" smtClean="0"/>
              <a:t>Elaborate on what you want to discuss. </a:t>
            </a:r>
          </a:p>
        </p:txBody>
      </p:sp>
    </p:spTree>
    <p:extLst>
      <p:ext uri="{BB962C8B-B14F-4D97-AF65-F5344CB8AC3E}">
        <p14:creationId xmlns:p14="http://schemas.microsoft.com/office/powerpoint/2010/main" val="2248354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1059174" y="2430924"/>
            <a:ext cx="16503111" cy="671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4400">
                <a:latin typeface="+mn-lt"/>
                <a:ea typeface="Assistant"/>
                <a:cs typeface="Assistant"/>
                <a:sym typeface="Assistant"/>
              </a:defRPr>
            </a:lvl1pPr>
            <a:lvl2pPr marL="914400" lvl="1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746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 dirty="0"/>
          </a:p>
        </p:txBody>
      </p:sp>
      <p:sp>
        <p:nvSpPr>
          <p:cNvPr id="15" name="Google Shape;15;p4"/>
          <p:cNvSpPr/>
          <p:nvPr/>
        </p:nvSpPr>
        <p:spPr>
          <a:xfrm>
            <a:off x="0" y="9258300"/>
            <a:ext cx="18280075" cy="1028255"/>
          </a:xfrm>
          <a:custGeom>
            <a:avLst/>
            <a:gdLst/>
            <a:ahLst/>
            <a:cxnLst/>
            <a:rect l="l" t="t" r="r" b="b"/>
            <a:pathLst>
              <a:path w="8971816" h="504665" extrusionOk="0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16" name="Google Shape;16;p4"/>
          <p:cNvSpPr txBox="1">
            <a:spLocks noGrp="1"/>
          </p:cNvSpPr>
          <p:nvPr>
            <p:ph type="title" hasCustomPrompt="1"/>
          </p:nvPr>
        </p:nvSpPr>
        <p:spPr>
          <a:xfrm>
            <a:off x="1059174" y="757750"/>
            <a:ext cx="16503111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Tenor Sans"/>
              <a:buNone/>
              <a:defRPr sz="750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Tenor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 dirty="0" smtClean="0"/>
              <a:t>按一下以新增標題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;p4"/>
          <p:cNvSpPr/>
          <p:nvPr userDrawn="1"/>
        </p:nvSpPr>
        <p:spPr>
          <a:xfrm>
            <a:off x="0" y="9258300"/>
            <a:ext cx="18280075" cy="1028255"/>
          </a:xfrm>
          <a:custGeom>
            <a:avLst/>
            <a:gdLst/>
            <a:ahLst/>
            <a:cxnLst/>
            <a:rect l="l" t="t" r="r" b="b"/>
            <a:pathLst>
              <a:path w="8971816" h="504665" extrusionOk="0">
                <a:moveTo>
                  <a:pt x="0" y="0"/>
                </a:moveTo>
                <a:lnTo>
                  <a:pt x="8971816" y="0"/>
                </a:lnTo>
                <a:lnTo>
                  <a:pt x="8971816" y="504665"/>
                </a:lnTo>
                <a:lnTo>
                  <a:pt x="0" y="504665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1059172" y="1815548"/>
            <a:ext cx="16208409" cy="7063409"/>
          </a:xfrm>
        </p:spPr>
        <p:txBody>
          <a:bodyPr>
            <a:normAutofit/>
          </a:bodyPr>
          <a:lstStyle>
            <a:lvl1pPr marL="685800" indent="-571500">
              <a:buSzPct val="52000"/>
              <a:buFont typeface="Wingdings" panose="05000000000000000000" pitchFamily="2" charset="2"/>
              <a:buChar char="l"/>
              <a:defRPr lang="zh-TW" altLang="en-US" sz="4400" b="0" i="0" u="none" strike="noStrike" cap="none" dirty="0">
                <a:solidFill>
                  <a:srgbClr val="000000"/>
                </a:solidFill>
                <a:latin typeface="+mn-lt"/>
                <a:ea typeface="Assistant"/>
                <a:cs typeface="Assistant"/>
                <a:sym typeface="Assistan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1" hasCustomPrompt="1"/>
          </p:nvPr>
        </p:nvSpPr>
        <p:spPr>
          <a:xfrm>
            <a:off x="1059173" y="254164"/>
            <a:ext cx="16208409" cy="1362000"/>
          </a:xfrm>
        </p:spPr>
        <p:txBody>
          <a:bodyPr>
            <a:noAutofit/>
          </a:bodyPr>
          <a:lstStyle>
            <a:lvl1pPr marL="114300" indent="0">
              <a:buNone/>
              <a:defRPr lang="zh-TW" altLang="en-US" sz="7500" b="0" i="0" u="none" strike="noStrike" cap="none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Tenor Sans"/>
              </a:defRPr>
            </a:lvl1pPr>
          </a:lstStyle>
          <a:p>
            <a:pPr lvl="0"/>
            <a:r>
              <a:rPr lang="en-US" altLang="zh-TW" sz="7500" b="0" i="0" u="none" strike="noStrike" cap="none" dirty="0" smtClean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Tenor Sans"/>
              </a:rPr>
              <a:t>Title Here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5617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>
            <a:off x="0" y="0"/>
            <a:ext cx="18280075" cy="3126283"/>
          </a:xfrm>
          <a:custGeom>
            <a:avLst/>
            <a:gdLst/>
            <a:ahLst/>
            <a:cxnLst/>
            <a:rect l="l" t="t" r="r" b="b"/>
            <a:pathLst>
              <a:path w="8971816" h="1534372" extrusionOk="0">
                <a:moveTo>
                  <a:pt x="0" y="0"/>
                </a:moveTo>
                <a:lnTo>
                  <a:pt x="8971816" y="0"/>
                </a:lnTo>
                <a:lnTo>
                  <a:pt x="8971816" y="1534372"/>
                </a:lnTo>
                <a:lnTo>
                  <a:pt x="0" y="1534372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034175" y="724875"/>
            <a:ext cx="138234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Tenor Sans"/>
              <a:buNone/>
              <a:defRPr sz="75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716675" y="40986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-34848" y="0"/>
            <a:ext cx="18314908" cy="10282543"/>
          </a:xfrm>
          <a:custGeom>
            <a:avLst/>
            <a:gdLst/>
            <a:ahLst/>
            <a:cxnLst/>
            <a:rect l="l" t="t" r="r" b="b"/>
            <a:pathLst>
              <a:path w="8988912" h="5046647" extrusionOk="0">
                <a:moveTo>
                  <a:pt x="0" y="0"/>
                </a:moveTo>
                <a:lnTo>
                  <a:pt x="8988912" y="0"/>
                </a:lnTo>
                <a:lnTo>
                  <a:pt x="8988912" y="5046647"/>
                </a:lnTo>
                <a:lnTo>
                  <a:pt x="0" y="5046647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4463000" y="4304700"/>
            <a:ext cx="94644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●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○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■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●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○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■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●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○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4508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ssistant"/>
              <a:buChar char="■"/>
              <a:defRPr sz="35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377100" y="2752425"/>
            <a:ext cx="138234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Tenor Sans"/>
              <a:buNone/>
              <a:defRPr sz="75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-9" y="-3610"/>
            <a:ext cx="5782276" cy="10286150"/>
          </a:xfrm>
          <a:custGeom>
            <a:avLst/>
            <a:gdLst/>
            <a:ahLst/>
            <a:cxnLst/>
            <a:rect l="l" t="t" r="r" b="b"/>
            <a:pathLst>
              <a:path w="2837927" h="5048417" extrusionOk="0">
                <a:moveTo>
                  <a:pt x="0" y="0"/>
                </a:moveTo>
                <a:lnTo>
                  <a:pt x="2837927" y="0"/>
                </a:lnTo>
                <a:lnTo>
                  <a:pt x="2837927" y="5048417"/>
                </a:lnTo>
                <a:lnTo>
                  <a:pt x="0" y="5048417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41" name="Google Shape;41;p9"/>
          <p:cNvSpPr>
            <a:spLocks noGrp="1"/>
          </p:cNvSpPr>
          <p:nvPr>
            <p:ph type="pic" idx="2"/>
          </p:nvPr>
        </p:nvSpPr>
        <p:spPr>
          <a:xfrm>
            <a:off x="-911324" y="1969975"/>
            <a:ext cx="8172900" cy="61296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7543625" y="33523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643275" y="1969975"/>
            <a:ext cx="138234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Tenor Sans"/>
              <a:buNone/>
              <a:defRPr sz="75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12503216" y="-3610"/>
            <a:ext cx="5782276" cy="10286150"/>
          </a:xfrm>
          <a:custGeom>
            <a:avLst/>
            <a:gdLst/>
            <a:ahLst/>
            <a:cxnLst/>
            <a:rect l="l" t="t" r="r" b="b"/>
            <a:pathLst>
              <a:path w="2837927" h="5048417" extrusionOk="0">
                <a:moveTo>
                  <a:pt x="0" y="0"/>
                </a:moveTo>
                <a:lnTo>
                  <a:pt x="2837927" y="0"/>
                </a:lnTo>
                <a:lnTo>
                  <a:pt x="2837927" y="5048417"/>
                </a:lnTo>
                <a:lnTo>
                  <a:pt x="0" y="5048417"/>
                </a:lnTo>
                <a:close/>
              </a:path>
            </a:pathLst>
          </a:custGeom>
          <a:solidFill>
            <a:srgbClr val="0C48BB"/>
          </a:solidFill>
          <a:ln>
            <a:noFill/>
          </a:ln>
        </p:spPr>
      </p:sp>
      <p:sp>
        <p:nvSpPr>
          <p:cNvPr id="46" name="Google Shape;46;p10"/>
          <p:cNvSpPr>
            <a:spLocks noGrp="1"/>
          </p:cNvSpPr>
          <p:nvPr>
            <p:ph type="pic" idx="2"/>
          </p:nvPr>
        </p:nvSpPr>
        <p:spPr>
          <a:xfrm>
            <a:off x="10115051" y="1908550"/>
            <a:ext cx="8172900" cy="61296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0"/>
          <p:cNvSpPr/>
          <p:nvPr/>
        </p:nvSpPr>
        <p:spPr>
          <a:xfrm>
            <a:off x="789072" y="5612758"/>
            <a:ext cx="9974316" cy="106960"/>
          </a:xfrm>
          <a:custGeom>
            <a:avLst/>
            <a:gdLst/>
            <a:ahLst/>
            <a:cxnLst/>
            <a:rect l="l" t="t" r="r" b="b"/>
            <a:pathLst>
              <a:path w="2626548" h="28166" extrusionOk="0">
                <a:moveTo>
                  <a:pt x="0" y="0"/>
                </a:moveTo>
                <a:lnTo>
                  <a:pt x="2626548" y="0"/>
                </a:lnTo>
                <a:lnTo>
                  <a:pt x="2626548" y="28166"/>
                </a:lnTo>
                <a:lnTo>
                  <a:pt x="0" y="28166"/>
                </a:lnTo>
                <a:close/>
              </a:path>
            </a:pathLst>
          </a:custGeom>
          <a:solidFill>
            <a:srgbClr val="B4E3EF"/>
          </a:solidFill>
          <a:ln>
            <a:noFill/>
          </a:ln>
        </p:spPr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1163750" y="6033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●"/>
              <a:defRPr sz="2300"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○"/>
              <a:defRPr sz="2300"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746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ssistant"/>
              <a:buChar char="■"/>
              <a:defRPr sz="23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682150" y="3078925"/>
            <a:ext cx="89169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Tenor Sans"/>
              <a:buNone/>
              <a:defRPr sz="75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218400" y="48973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152300" y="649600"/>
            <a:ext cx="14335800" cy="3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300"/>
              <a:buFont typeface="Tenor Sans"/>
              <a:buNone/>
              <a:defRPr sz="123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50" r:id="rId3"/>
    <p:sldLayoutId id="2147483661" r:id="rId4"/>
    <p:sldLayoutId id="2147483651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0818" y="1798817"/>
            <a:ext cx="16657417" cy="3657600"/>
          </a:xfrm>
        </p:spPr>
        <p:txBody>
          <a:bodyPr/>
          <a:lstStyle/>
          <a:p>
            <a:r>
              <a:rPr lang="en-US" altLang="zh-TW" sz="8000" dirty="0" smtClean="0"/>
              <a:t>Paper Review:</a:t>
            </a:r>
            <a:br>
              <a:rPr lang="en-US" altLang="zh-TW" sz="8000" dirty="0" smtClean="0"/>
            </a:br>
            <a:r>
              <a:rPr lang="en-US" altLang="zh-TW" sz="8000" dirty="0" smtClean="0"/>
              <a:t>Vivisecting Mobility Management in 5G Cellular Networks</a:t>
            </a:r>
            <a:endParaRPr lang="zh-TW" altLang="en-US" sz="8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1270819" y="6429674"/>
            <a:ext cx="15739924" cy="1712839"/>
          </a:xfrm>
        </p:spPr>
        <p:txBody>
          <a:bodyPr/>
          <a:lstStyle/>
          <a:p>
            <a:r>
              <a:rPr lang="en-US" altLang="zh-TW" dirty="0" smtClean="0">
                <a:latin typeface="+mn-lt"/>
              </a:rPr>
              <a:t>Presenter: Sheng-</a:t>
            </a:r>
            <a:r>
              <a:rPr lang="en-US" altLang="zh-TW" dirty="0">
                <a:latin typeface="+mn-lt"/>
              </a:rPr>
              <a:t>R</a:t>
            </a:r>
            <a:r>
              <a:rPr lang="en-US" altLang="zh-TW" dirty="0" smtClean="0">
                <a:latin typeface="+mn-lt"/>
              </a:rPr>
              <a:t>u Zeng</a:t>
            </a:r>
            <a:endParaRPr lang="zh-TW" altLang="en-US" dirty="0"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3521122" y="5154308"/>
            <a:ext cx="4407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SIGCOMM 2022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281285" y="881421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616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377100" y="3591874"/>
            <a:ext cx="14246992" cy="2973818"/>
          </a:xfrm>
        </p:spPr>
        <p:txBody>
          <a:bodyPr/>
          <a:lstStyle/>
          <a:p>
            <a:pPr algn="ctr"/>
            <a:r>
              <a:rPr lang="en-US" altLang="zh-TW" sz="13800" dirty="0" smtClean="0"/>
              <a:t>Ⅲ</a:t>
            </a:r>
            <a:r>
              <a:rPr lang="en-US" altLang="zh-TW" sz="13800" dirty="0"/>
              <a:t>. </a:t>
            </a:r>
            <a:r>
              <a:rPr lang="en-US" altLang="zh-TW" sz="13800" dirty="0" smtClean="0"/>
              <a:t>Observations</a:t>
            </a:r>
            <a:endParaRPr lang="en-US" altLang="zh-TW" sz="13800" dirty="0"/>
          </a:p>
        </p:txBody>
      </p:sp>
    </p:spTree>
    <p:extLst>
      <p:ext uri="{BB962C8B-B14F-4D97-AF65-F5344CB8AC3E}">
        <p14:creationId xmlns:p14="http://schemas.microsoft.com/office/powerpoint/2010/main" val="413840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21" y="3700641"/>
            <a:ext cx="10345625" cy="5362710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The </a:t>
            </a:r>
            <a:r>
              <a:rPr lang="en-US" altLang="zh-TW" sz="3600" dirty="0"/>
              <a:t>average latency is </a:t>
            </a:r>
            <a:r>
              <a:rPr lang="en-US" altLang="zh-TW" sz="3600" dirty="0">
                <a:solidFill>
                  <a:srgbClr val="FF0000"/>
                </a:solidFill>
              </a:rPr>
              <a:t>2.26× higher </a:t>
            </a:r>
            <a:r>
              <a:rPr lang="en-US" altLang="zh-TW" sz="3600" dirty="0"/>
              <a:t>compared to no-handover periods (up to 14.5× higher in the worst case</a:t>
            </a:r>
            <a:r>
              <a:rPr lang="en-US" altLang="zh-TW" sz="3600" dirty="0" smtClean="0"/>
              <a:t>). </a:t>
            </a:r>
            <a:r>
              <a:rPr lang="en-US" altLang="zh-TW" sz="3600" dirty="0"/>
              <a:t>Likewise, the average packet loss rate increases by </a:t>
            </a:r>
            <a:r>
              <a:rPr lang="en-US" altLang="zh-TW" sz="3600" dirty="0">
                <a:solidFill>
                  <a:srgbClr val="FF0000"/>
                </a:solidFill>
              </a:rPr>
              <a:t>2.24×</a:t>
            </a:r>
            <a:r>
              <a:rPr lang="en-US" altLang="zh-TW" sz="3600" dirty="0"/>
              <a:t>.</a:t>
            </a:r>
            <a:endParaRPr lang="en-US" altLang="zh-TW" sz="3600" dirty="0" smtClean="0"/>
          </a:p>
        </p:txBody>
      </p:sp>
      <p:sp>
        <p:nvSpPr>
          <p:cNvPr id="9" name="文字版面配置區 2"/>
          <p:cNvSpPr txBox="1">
            <a:spLocks/>
          </p:cNvSpPr>
          <p:nvPr/>
        </p:nvSpPr>
        <p:spPr>
          <a:xfrm>
            <a:off x="1059173" y="524656"/>
            <a:ext cx="16208409" cy="109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lang="zh-TW" altLang="en-US" sz="7500" b="0" i="0" u="none" strike="noStrike" cap="none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Tenor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 altLang="zh-TW" sz="5400" dirty="0" smtClean="0"/>
              <a:t>App </a:t>
            </a:r>
            <a:r>
              <a:rPr lang="en-US" altLang="zh-TW" sz="5400" dirty="0" err="1" smtClean="0"/>
              <a:t>QoE</a:t>
            </a:r>
            <a:r>
              <a:rPr lang="en-US" altLang="zh-TW" sz="5400" dirty="0"/>
              <a:t> - Live Video Conferencing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7167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872" y="4211196"/>
            <a:ext cx="8747861" cy="4972074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>
          <a:xfrm>
            <a:off x="1059172" y="1815549"/>
            <a:ext cx="16208409" cy="257657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The network latency increases by an average </a:t>
            </a:r>
            <a:r>
              <a:rPr lang="en-US" altLang="zh-TW" sz="3200" dirty="0">
                <a:solidFill>
                  <a:srgbClr val="FF0000"/>
                </a:solidFill>
              </a:rPr>
              <a:t>2.26×</a:t>
            </a:r>
            <a:r>
              <a:rPr lang="en-US" altLang="zh-TW" sz="3200" dirty="0"/>
              <a:t> (up to 14.5×) during </a:t>
            </a:r>
            <a:r>
              <a:rPr lang="en-US" altLang="zh-TW" sz="3200" dirty="0" err="1"/>
              <a:t>HOs.</a:t>
            </a:r>
            <a:endParaRPr lang="en-US" altLang="zh-TW" sz="3200" dirty="0"/>
          </a:p>
          <a:p>
            <a:r>
              <a:rPr lang="en-US" altLang="zh-TW" sz="3200" dirty="0">
                <a:solidFill>
                  <a:srgbClr val="00B050"/>
                </a:solidFill>
              </a:rPr>
              <a:t>SCGM</a:t>
            </a:r>
            <a:r>
              <a:rPr lang="en-US" altLang="zh-TW" sz="3200" dirty="0"/>
              <a:t> have lower impact on the </a:t>
            </a:r>
            <a:r>
              <a:rPr lang="en-US" altLang="zh-TW" sz="3200" dirty="0" err="1"/>
              <a:t>QoE</a:t>
            </a:r>
            <a:r>
              <a:rPr lang="en-US" altLang="zh-TW" sz="3200" dirty="0"/>
              <a:t> than NSA-4C HOs,</a:t>
            </a:r>
            <a:r>
              <a:rPr lang="zh-TW" altLang="en-US" sz="3200" dirty="0"/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MNBH</a:t>
            </a:r>
            <a:r>
              <a:rPr lang="en-US" altLang="zh-TW" sz="3200" dirty="0"/>
              <a:t>.</a:t>
            </a:r>
          </a:p>
          <a:p>
            <a:r>
              <a:rPr lang="en-US" altLang="zh-TW" sz="3200" dirty="0"/>
              <a:t>Since </a:t>
            </a:r>
            <a:r>
              <a:rPr lang="en-US" altLang="zh-TW" sz="3200" dirty="0">
                <a:solidFill>
                  <a:srgbClr val="FF0000"/>
                </a:solidFill>
              </a:rPr>
              <a:t>SCGM only involves a HO between </a:t>
            </a:r>
            <a:r>
              <a:rPr lang="en-US" altLang="zh-TW" sz="3200" dirty="0" err="1">
                <a:solidFill>
                  <a:srgbClr val="FF0000"/>
                </a:solidFill>
              </a:rPr>
              <a:t>gNB</a:t>
            </a:r>
            <a:r>
              <a:rPr lang="en-US" altLang="zh-TW" sz="3200" dirty="0"/>
              <a:t>, whereas </a:t>
            </a:r>
            <a:r>
              <a:rPr lang="en-US" altLang="zh-TW" sz="3200" dirty="0">
                <a:solidFill>
                  <a:srgbClr val="FF0000"/>
                </a:solidFill>
              </a:rPr>
              <a:t>MNBH changes the </a:t>
            </a:r>
            <a:r>
              <a:rPr lang="en-US" altLang="zh-TW" sz="3200" dirty="0" err="1">
                <a:solidFill>
                  <a:srgbClr val="FF0000"/>
                </a:solidFill>
              </a:rPr>
              <a:t>eNB</a:t>
            </a:r>
            <a:r>
              <a:rPr lang="en-US" altLang="zh-TW" sz="3200" dirty="0">
                <a:solidFill>
                  <a:srgbClr val="FF0000"/>
                </a:solidFill>
              </a:rPr>
              <a:t> </a:t>
            </a:r>
            <a:r>
              <a:rPr lang="en-US" altLang="zh-TW" sz="3200" dirty="0" err="1">
                <a:solidFill>
                  <a:srgbClr val="FF0000"/>
                </a:solidFill>
              </a:rPr>
              <a:t>PCell</a:t>
            </a:r>
            <a:r>
              <a:rPr lang="en-US" altLang="zh-TW" sz="3200" dirty="0"/>
              <a:t>, the </a:t>
            </a:r>
            <a:r>
              <a:rPr lang="en-US" altLang="zh-TW" sz="3200" dirty="0" err="1"/>
              <a:t>QoE</a:t>
            </a:r>
            <a:r>
              <a:rPr lang="en-US" altLang="zh-TW" sz="3200" dirty="0"/>
              <a:t> degradation of SCGM is relatively less than MNBH.</a:t>
            </a:r>
          </a:p>
          <a:p>
            <a:endParaRPr lang="en-US" altLang="zh-TW" sz="3200" dirty="0"/>
          </a:p>
        </p:txBody>
      </p:sp>
      <p:sp>
        <p:nvSpPr>
          <p:cNvPr id="9" name="文字版面配置區 2"/>
          <p:cNvSpPr txBox="1">
            <a:spLocks/>
          </p:cNvSpPr>
          <p:nvPr/>
        </p:nvSpPr>
        <p:spPr>
          <a:xfrm>
            <a:off x="1059173" y="524656"/>
            <a:ext cx="16208409" cy="109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lang="zh-TW" altLang="en-US" sz="7500" b="0" i="0" u="none" strike="noStrike" cap="none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Tenor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 altLang="zh-TW" sz="5400" dirty="0"/>
              <a:t>App </a:t>
            </a:r>
            <a:r>
              <a:rPr lang="en-US" altLang="zh-TW" sz="5400" dirty="0" err="1"/>
              <a:t>QoE</a:t>
            </a:r>
            <a:r>
              <a:rPr lang="en-US" altLang="zh-TW" sz="5400" dirty="0"/>
              <a:t> - Real-time Cloud Gaming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917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1"/>
          <p:cNvSpPr txBox="1">
            <a:spLocks/>
          </p:cNvSpPr>
          <p:nvPr/>
        </p:nvSpPr>
        <p:spPr>
          <a:xfrm>
            <a:off x="1059172" y="1815548"/>
            <a:ext cx="16208409" cy="7063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85800" marR="0" lvl="0" indent="-571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2000"/>
              <a:buFont typeface="Wingdings" panose="05000000000000000000" pitchFamily="2" charset="2"/>
              <a:buChar char="l"/>
              <a:defRPr lang="zh-TW" altLang="en-US" sz="4400" b="0" i="0" u="none" strike="noStrike" cap="none" dirty="0">
                <a:solidFill>
                  <a:srgbClr val="000000"/>
                </a:solidFill>
                <a:latin typeface="+mn-lt"/>
                <a:ea typeface="Assistant"/>
                <a:cs typeface="Assistant"/>
                <a:sym typeface="Assistan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 altLang="zh-TW" sz="3200" dirty="0"/>
              <a:t>Although low-band HOs result in a lower video quality, the </a:t>
            </a:r>
            <a:r>
              <a:rPr lang="en-US" altLang="zh-TW" sz="3200" dirty="0">
                <a:solidFill>
                  <a:srgbClr val="FF0000"/>
                </a:solidFill>
              </a:rPr>
              <a:t>degradation is significantly higher for </a:t>
            </a:r>
            <a:r>
              <a:rPr lang="en-US" altLang="zh-TW" sz="3200" dirty="0" err="1">
                <a:solidFill>
                  <a:srgbClr val="FF0000"/>
                </a:solidFill>
              </a:rPr>
              <a:t>mmWave</a:t>
            </a:r>
            <a:r>
              <a:rPr lang="en-US" altLang="zh-TW" sz="3200" dirty="0">
                <a:solidFill>
                  <a:srgbClr val="FF0000"/>
                </a:solidFill>
              </a:rPr>
              <a:t> </a:t>
            </a:r>
            <a:r>
              <a:rPr lang="en-US" altLang="zh-TW" sz="3200" dirty="0" err="1">
                <a:solidFill>
                  <a:srgbClr val="FF0000"/>
                </a:solidFill>
              </a:rPr>
              <a:t>HOs</a:t>
            </a:r>
            <a:r>
              <a:rPr lang="en-US" altLang="zh-TW" sz="3200" dirty="0" err="1" smtClean="0"/>
              <a:t>.</a:t>
            </a:r>
            <a:r>
              <a:rPr lang="zh-TW" altLang="en-US" sz="3200" dirty="0" smtClean="0"/>
              <a:t> </a:t>
            </a:r>
            <a:endParaRPr lang="en-US" altLang="zh-TW" sz="3200" dirty="0"/>
          </a:p>
          <a:p>
            <a:r>
              <a:rPr lang="en-US" altLang="zh-TW" sz="3200" dirty="0"/>
              <a:t>The results suggest that the level of </a:t>
            </a:r>
            <a:r>
              <a:rPr lang="en-US" altLang="zh-TW" sz="3200" dirty="0" err="1"/>
              <a:t>QoE</a:t>
            </a:r>
            <a:r>
              <a:rPr lang="en-US" altLang="zh-TW" sz="3200" dirty="0"/>
              <a:t> fluctuation under mobility is determined by a combination of </a:t>
            </a:r>
            <a:r>
              <a:rPr lang="en-US" altLang="zh-TW" sz="3200" dirty="0">
                <a:solidFill>
                  <a:srgbClr val="FF0000"/>
                </a:solidFill>
              </a:rPr>
              <a:t>HO type, radio access technology, and radio frequency band</a:t>
            </a:r>
            <a:r>
              <a:rPr lang="en-US" altLang="zh-TW" sz="3200" dirty="0"/>
              <a:t>.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303" y="4249885"/>
            <a:ext cx="10648145" cy="4458911"/>
          </a:xfrm>
          <a:prstGeom prst="rect">
            <a:avLst/>
          </a:prstGeom>
        </p:spPr>
      </p:pic>
      <p:sp>
        <p:nvSpPr>
          <p:cNvPr id="9" name="文字版面配置區 2"/>
          <p:cNvSpPr txBox="1">
            <a:spLocks/>
          </p:cNvSpPr>
          <p:nvPr/>
        </p:nvSpPr>
        <p:spPr>
          <a:xfrm>
            <a:off x="1059173" y="524656"/>
            <a:ext cx="16208409" cy="109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lang="zh-TW" altLang="en-US" sz="7500" b="0" i="0" u="none" strike="noStrike" cap="none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Tenor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 altLang="zh-TW" sz="5400" dirty="0" smtClean="0"/>
              <a:t>App </a:t>
            </a:r>
            <a:r>
              <a:rPr lang="en-US" altLang="zh-TW" sz="5400" dirty="0" err="1" smtClean="0"/>
              <a:t>QoE</a:t>
            </a:r>
            <a:r>
              <a:rPr lang="en-US" altLang="zh-TW" sz="5400" dirty="0"/>
              <a:t> - Volumetric Video Streaming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736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803" y="5101068"/>
            <a:ext cx="9408051" cy="4127173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A </a:t>
            </a:r>
            <a:r>
              <a:rPr lang="en-US" altLang="zh-TW" sz="3200" dirty="0">
                <a:solidFill>
                  <a:srgbClr val="FF0000"/>
                </a:solidFill>
              </a:rPr>
              <a:t>dual mode (MCG Split </a:t>
            </a:r>
            <a:r>
              <a:rPr lang="en-US" altLang="zh-TW" sz="3200" dirty="0" smtClean="0">
                <a:solidFill>
                  <a:srgbClr val="FF0000"/>
                </a:solidFill>
              </a:rPr>
              <a:t>bearer)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splits the traffic across both 4G and </a:t>
            </a:r>
            <a:r>
              <a:rPr lang="en-US" altLang="zh-TW" sz="3200" dirty="0" smtClean="0"/>
              <a:t>5G; the </a:t>
            </a:r>
            <a:r>
              <a:rPr lang="en-US" altLang="zh-TW" sz="3200" dirty="0">
                <a:solidFill>
                  <a:srgbClr val="FF0000"/>
                </a:solidFill>
              </a:rPr>
              <a:t>5G-only mode</a:t>
            </a:r>
            <a:r>
              <a:rPr lang="en-US" altLang="zh-TW" sz="3200" dirty="0"/>
              <a:t> employs the 5G interface for all data </a:t>
            </a:r>
            <a:r>
              <a:rPr lang="en-US" altLang="zh-TW" sz="3200" dirty="0" smtClean="0"/>
              <a:t>traffic </a:t>
            </a:r>
            <a:r>
              <a:rPr lang="en-US" altLang="zh-TW" sz="3200" dirty="0">
                <a:solidFill>
                  <a:srgbClr val="FF0000"/>
                </a:solidFill>
              </a:rPr>
              <a:t>(SCG </a:t>
            </a:r>
            <a:r>
              <a:rPr lang="en-US" altLang="zh-TW" sz="3200" dirty="0" smtClean="0">
                <a:solidFill>
                  <a:srgbClr val="FF0000"/>
                </a:solidFill>
              </a:rPr>
              <a:t>bearer)</a:t>
            </a:r>
            <a:r>
              <a:rPr lang="en-US" altLang="zh-TW" sz="3200" dirty="0" smtClean="0"/>
              <a:t>.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</a:rPr>
              <a:t>5G-only mode results in </a:t>
            </a:r>
            <a:r>
              <a:rPr lang="en-US" altLang="zh-TW" sz="3200" dirty="0">
                <a:solidFill>
                  <a:srgbClr val="FF0000"/>
                </a:solidFill>
              </a:rPr>
              <a:t>a comparatively lower RTT</a:t>
            </a:r>
            <a:r>
              <a:rPr lang="en-US" altLang="zh-TW" sz="3200" dirty="0"/>
              <a:t> than dual mode when there is no HO (w/o HO case</a:t>
            </a:r>
            <a:r>
              <a:rPr lang="en-US" altLang="zh-TW" sz="3200" dirty="0" smtClean="0"/>
              <a:t>).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</a:rPr>
              <a:t>The </a:t>
            </a:r>
            <a:r>
              <a:rPr lang="en-US" altLang="zh-TW" sz="3200" dirty="0">
                <a:solidFill>
                  <a:srgbClr val="FF0000"/>
                </a:solidFill>
              </a:rPr>
              <a:t>median RTT does not change significantly during HOs in dual mode</a:t>
            </a:r>
            <a:r>
              <a:rPr lang="en-US" altLang="zh-TW" sz="3200" dirty="0"/>
              <a:t>, whereas the 5G-only mode does, as 5G-NR HO interruptions do not impact 4G radio. </a:t>
            </a:r>
            <a:endParaRPr lang="zh-TW" altLang="en-US" sz="3200" dirty="0"/>
          </a:p>
        </p:txBody>
      </p:sp>
      <p:sp>
        <p:nvSpPr>
          <p:cNvPr id="9" name="文字版面配置區 2"/>
          <p:cNvSpPr txBox="1">
            <a:spLocks/>
          </p:cNvSpPr>
          <p:nvPr/>
        </p:nvSpPr>
        <p:spPr>
          <a:xfrm>
            <a:off x="1059173" y="524656"/>
            <a:ext cx="16208409" cy="109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lang="zh-TW" altLang="en-US" sz="7500" b="0" i="0" u="none" strike="noStrike" cap="none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Tenor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 altLang="zh-TW" sz="5400" u="sng" dirty="0" smtClean="0"/>
              <a:t>5G-only</a:t>
            </a:r>
            <a:r>
              <a:rPr lang="en-US" altLang="zh-TW" sz="5400" dirty="0" smtClean="0"/>
              <a:t> vs. </a:t>
            </a:r>
            <a:r>
              <a:rPr lang="en-US" altLang="zh-TW" sz="5400" u="sng" dirty="0" smtClean="0"/>
              <a:t>Dual</a:t>
            </a:r>
            <a:r>
              <a:rPr lang="en-US" altLang="zh-TW" sz="5400" dirty="0" smtClean="0"/>
              <a:t> traffic mode in NSA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7093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661" y="4661183"/>
            <a:ext cx="10195878" cy="4417158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NSA 5G HOs </a:t>
            </a:r>
            <a:r>
              <a:rPr lang="en-US" altLang="zh-TW" sz="3200" dirty="0"/>
              <a:t>are triggered every </a:t>
            </a:r>
            <a:r>
              <a:rPr lang="en-US" altLang="zh-TW" sz="3200" dirty="0">
                <a:solidFill>
                  <a:srgbClr val="FF0000"/>
                </a:solidFill>
              </a:rPr>
              <a:t>0.4 km</a:t>
            </a:r>
            <a:r>
              <a:rPr lang="en-US" altLang="zh-TW" sz="3200" dirty="0"/>
              <a:t> on average, in contrast to every </a:t>
            </a:r>
            <a:r>
              <a:rPr lang="en-US" altLang="zh-TW" sz="3200" dirty="0">
                <a:solidFill>
                  <a:srgbClr val="FF0000"/>
                </a:solidFill>
              </a:rPr>
              <a:t>0.6 km </a:t>
            </a:r>
            <a:r>
              <a:rPr lang="en-US" altLang="zh-TW" sz="3200" dirty="0"/>
              <a:t>for </a:t>
            </a:r>
            <a:r>
              <a:rPr lang="en-US" altLang="zh-TW" sz="3200" dirty="0">
                <a:solidFill>
                  <a:srgbClr val="FF0000"/>
                </a:solidFill>
              </a:rPr>
              <a:t>4G </a:t>
            </a:r>
            <a:r>
              <a:rPr lang="en-US" altLang="zh-TW" sz="3200" dirty="0" err="1">
                <a:solidFill>
                  <a:srgbClr val="FF0000"/>
                </a:solidFill>
              </a:rPr>
              <a:t>HOs</a:t>
            </a:r>
            <a:r>
              <a:rPr lang="en-US" altLang="zh-TW" sz="3200" dirty="0" err="1" smtClean="0"/>
              <a:t>.</a:t>
            </a:r>
            <a:r>
              <a:rPr lang="en-US" altLang="zh-TW" sz="3200" dirty="0" smtClean="0"/>
              <a:t> (NSA </a:t>
            </a:r>
            <a:r>
              <a:rPr lang="en-US" altLang="zh-TW" sz="3200" dirty="0"/>
              <a:t>uses 4G as control plane and 5G as data plane, both NSA-4C and 5G-NR HOs are triggered on the UE</a:t>
            </a:r>
            <a:r>
              <a:rPr lang="en-US" altLang="zh-TW" sz="3200" dirty="0" smtClean="0"/>
              <a:t>.)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SA 5G </a:t>
            </a:r>
            <a:r>
              <a:rPr lang="en-US" altLang="zh-TW" sz="3200" dirty="0"/>
              <a:t>experiences an HO every </a:t>
            </a:r>
            <a:r>
              <a:rPr lang="en-US" altLang="zh-TW" sz="3200" dirty="0">
                <a:solidFill>
                  <a:srgbClr val="FF0000"/>
                </a:solidFill>
              </a:rPr>
              <a:t>0.9 </a:t>
            </a:r>
            <a:r>
              <a:rPr lang="en-US" altLang="zh-TW" sz="3200" dirty="0" smtClean="0">
                <a:solidFill>
                  <a:srgbClr val="FF0000"/>
                </a:solidFill>
              </a:rPr>
              <a:t>km</a:t>
            </a:r>
            <a:r>
              <a:rPr lang="en-US" altLang="zh-TW" sz="3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zh-TW" sz="3200" dirty="0" err="1"/>
              <a:t>mmWave</a:t>
            </a:r>
            <a:r>
              <a:rPr lang="en-US" altLang="zh-TW" sz="3200" dirty="0"/>
              <a:t> 5G sees a HO every 0.13 km, mid-band every 0.35 km, and low-band every 0.4 </a:t>
            </a:r>
            <a:r>
              <a:rPr lang="en-US" altLang="zh-TW" sz="3200" dirty="0" smtClean="0"/>
              <a:t>km.</a:t>
            </a:r>
          </a:p>
          <a:p>
            <a:endParaRPr lang="en-US" altLang="zh-TW" sz="3200" dirty="0" smtClean="0">
              <a:solidFill>
                <a:schemeClr val="tx1"/>
              </a:solidFill>
            </a:endParaRPr>
          </a:p>
        </p:txBody>
      </p:sp>
      <p:sp>
        <p:nvSpPr>
          <p:cNvPr id="9" name="文字版面配置區 2"/>
          <p:cNvSpPr txBox="1">
            <a:spLocks/>
          </p:cNvSpPr>
          <p:nvPr/>
        </p:nvSpPr>
        <p:spPr>
          <a:xfrm>
            <a:off x="1059173" y="524656"/>
            <a:ext cx="16208409" cy="109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lang="zh-TW" altLang="en-US" sz="7500" b="0" i="0" u="none" strike="noStrike" cap="none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Tenor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 altLang="zh-TW" sz="5400" dirty="0" smtClean="0"/>
              <a:t>Handover Frequency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208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>
          <a:xfrm>
            <a:off x="8079698" y="1815548"/>
            <a:ext cx="9187883" cy="7063409"/>
          </a:xfrm>
        </p:spPr>
        <p:txBody>
          <a:bodyPr>
            <a:normAutofit/>
          </a:bodyPr>
          <a:lstStyle/>
          <a:p>
            <a:r>
              <a:rPr lang="it-IT" altLang="zh-TW" sz="3200" dirty="0">
                <a:solidFill>
                  <a:srgbClr val="FF0000"/>
                </a:solidFill>
              </a:rPr>
              <a:t>HO Preparation </a:t>
            </a:r>
            <a:r>
              <a:rPr lang="it-IT" altLang="zh-TW" sz="3200" dirty="0" smtClean="0">
                <a:solidFill>
                  <a:srgbClr val="FF0000"/>
                </a:solidFill>
              </a:rPr>
              <a:t>Stage </a:t>
            </a:r>
            <a:r>
              <a:rPr lang="zh-TW" altLang="it-IT" sz="3200" dirty="0" smtClean="0">
                <a:solidFill>
                  <a:srgbClr val="FF0000"/>
                </a:solidFill>
              </a:rPr>
              <a:t>𝑇</a:t>
            </a:r>
            <a:r>
              <a:rPr lang="it-IT" altLang="zh-TW" sz="3200" dirty="0" smtClean="0">
                <a:solidFill>
                  <a:srgbClr val="FF0000"/>
                </a:solidFill>
              </a:rPr>
              <a:t>1 </a:t>
            </a:r>
            <a:r>
              <a:rPr lang="en-US" altLang="zh-TW" sz="3200" dirty="0" smtClean="0"/>
              <a:t>accounts </a:t>
            </a:r>
            <a:r>
              <a:rPr lang="en-US" altLang="zh-TW" sz="3200" dirty="0"/>
              <a:t>for 41% of the overall HO duration in NSA 5G</a:t>
            </a:r>
            <a:r>
              <a:rPr lang="en-US" altLang="zh-TW" sz="3200" dirty="0" smtClean="0"/>
              <a:t>.</a:t>
            </a:r>
          </a:p>
          <a:p>
            <a:r>
              <a:rPr lang="en-US" altLang="zh-TW" sz="3200" dirty="0"/>
              <a:t>SA 5G </a:t>
            </a:r>
            <a:r>
              <a:rPr lang="en-US" altLang="zh-TW" sz="3200" dirty="0" smtClean="0"/>
              <a:t>experiences </a:t>
            </a:r>
            <a:r>
              <a:rPr lang="en-US" altLang="zh-TW" sz="3200" dirty="0"/>
              <a:t>large variance in the time spent on </a:t>
            </a:r>
            <a:r>
              <a:rPr lang="zh-TW" altLang="en-US" sz="3200" dirty="0"/>
              <a:t>𝑇</a:t>
            </a:r>
            <a:r>
              <a:rPr lang="en-US" altLang="zh-TW" sz="3200" dirty="0"/>
              <a:t>1</a:t>
            </a:r>
            <a:r>
              <a:rPr lang="en-US" altLang="zh-TW" sz="3200" dirty="0" smtClean="0"/>
              <a:t>.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HO Execution </a:t>
            </a:r>
            <a:r>
              <a:rPr lang="en-US" altLang="zh-TW" sz="3200" dirty="0" smtClean="0">
                <a:solidFill>
                  <a:srgbClr val="FF0000"/>
                </a:solidFill>
              </a:rPr>
              <a:t>Stage </a:t>
            </a:r>
            <a:r>
              <a:rPr lang="zh-TW" altLang="en-US" sz="3200" dirty="0" smtClean="0">
                <a:solidFill>
                  <a:srgbClr val="FF0000"/>
                </a:solidFill>
              </a:rPr>
              <a:t>𝑇</a:t>
            </a:r>
            <a:r>
              <a:rPr lang="en-US" altLang="zh-TW" sz="3200" dirty="0">
                <a:solidFill>
                  <a:srgbClr val="FF0000"/>
                </a:solidFill>
              </a:rPr>
              <a:t>2</a:t>
            </a:r>
            <a:r>
              <a:rPr lang="en-US" altLang="zh-TW" sz="3200" dirty="0"/>
              <a:t> has more direct impacts on upper-layer performance, and it accounts for ∼59</a:t>
            </a:r>
            <a:r>
              <a:rPr lang="en-US" altLang="zh-TW" sz="3200" dirty="0" smtClean="0"/>
              <a:t>%.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NSA 5G leads to a higher </a:t>
            </a:r>
            <a:r>
              <a:rPr lang="zh-TW" altLang="en-US" sz="3200" dirty="0">
                <a:solidFill>
                  <a:srgbClr val="FF0000"/>
                </a:solidFill>
              </a:rPr>
              <a:t>𝑇</a:t>
            </a:r>
            <a:r>
              <a:rPr lang="en-US" altLang="zh-TW" sz="3200" dirty="0">
                <a:solidFill>
                  <a:srgbClr val="FF0000"/>
                </a:solidFill>
              </a:rPr>
              <a:t>2 </a:t>
            </a:r>
            <a:r>
              <a:rPr lang="en-US" altLang="zh-TW" sz="3200" dirty="0"/>
              <a:t>that is 1.4-5.4× compared to </a:t>
            </a:r>
            <a:r>
              <a:rPr lang="en-US" altLang="zh-TW" sz="3200" dirty="0" smtClean="0"/>
              <a:t>LTE.</a:t>
            </a:r>
          </a:p>
          <a:p>
            <a:r>
              <a:rPr lang="en-US" altLang="zh-TW" sz="3200" dirty="0"/>
              <a:t>Within NSA 5G</a:t>
            </a:r>
            <a:r>
              <a:rPr lang="en-US" altLang="zh-TW" sz="3200" dirty="0">
                <a:solidFill>
                  <a:srgbClr val="FF0000"/>
                </a:solidFill>
              </a:rPr>
              <a:t>, </a:t>
            </a:r>
            <a:r>
              <a:rPr lang="en-US" altLang="zh-TW" sz="3200" dirty="0" err="1">
                <a:solidFill>
                  <a:srgbClr val="FF0000"/>
                </a:solidFill>
              </a:rPr>
              <a:t>mmWave</a:t>
            </a:r>
            <a:r>
              <a:rPr lang="en-US" altLang="zh-TW" sz="3200" dirty="0">
                <a:solidFill>
                  <a:srgbClr val="FF0000"/>
                </a:solidFill>
              </a:rPr>
              <a:t> band incurs 42∼45 % larger </a:t>
            </a:r>
            <a:r>
              <a:rPr lang="zh-TW" altLang="en-US" sz="3200" dirty="0">
                <a:solidFill>
                  <a:srgbClr val="FF0000"/>
                </a:solidFill>
              </a:rPr>
              <a:t>𝑇</a:t>
            </a:r>
            <a:r>
              <a:rPr lang="en-US" altLang="zh-TW" sz="3200" dirty="0">
                <a:solidFill>
                  <a:srgbClr val="FF0000"/>
                </a:solidFill>
              </a:rPr>
              <a:t>2 time than </a:t>
            </a:r>
            <a:r>
              <a:rPr lang="en-US" altLang="zh-TW" sz="3200" dirty="0" smtClean="0">
                <a:solidFill>
                  <a:srgbClr val="FF0000"/>
                </a:solidFill>
              </a:rPr>
              <a:t>low-band </a:t>
            </a:r>
            <a:r>
              <a:rPr lang="en-US" altLang="zh-TW" sz="3200" dirty="0" smtClean="0">
                <a:solidFill>
                  <a:schemeClr val="tx1"/>
                </a:solidFill>
              </a:rPr>
              <a:t>(</a:t>
            </a:r>
            <a:r>
              <a:rPr lang="en-US" altLang="zh-TW" sz="3200" dirty="0" smtClean="0"/>
              <a:t>complex </a:t>
            </a:r>
            <a:r>
              <a:rPr lang="en-US" altLang="zh-TW" sz="3200" dirty="0"/>
              <a:t>beam tracking, searching, selection, etc</a:t>
            </a:r>
            <a:r>
              <a:rPr lang="en-US" altLang="zh-TW" sz="3200" dirty="0" smtClean="0"/>
              <a:t>.</a:t>
            </a:r>
            <a:r>
              <a:rPr lang="en-US" altLang="zh-TW" sz="3200" dirty="0" smtClean="0">
                <a:solidFill>
                  <a:schemeClr val="tx1"/>
                </a:solidFill>
              </a:rPr>
              <a:t>).</a:t>
            </a:r>
            <a:endParaRPr lang="en-US" altLang="zh-TW" sz="3200" dirty="0" smtClean="0">
              <a:solidFill>
                <a:schemeClr val="tx1"/>
              </a:solidFill>
            </a:endParaRPr>
          </a:p>
          <a:p>
            <a:endParaRPr lang="en-US" altLang="zh-TW" sz="3200" dirty="0" smtClean="0"/>
          </a:p>
        </p:txBody>
      </p:sp>
      <p:sp>
        <p:nvSpPr>
          <p:cNvPr id="9" name="文字版面配置區 2"/>
          <p:cNvSpPr txBox="1">
            <a:spLocks/>
          </p:cNvSpPr>
          <p:nvPr/>
        </p:nvSpPr>
        <p:spPr>
          <a:xfrm>
            <a:off x="1059173" y="524656"/>
            <a:ext cx="16208409" cy="109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lang="zh-TW" altLang="en-US" sz="7500" b="0" i="0" u="none" strike="noStrike" cap="none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Tenor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 altLang="zh-TW" sz="5400" dirty="0" smtClean="0"/>
              <a:t>Handover Duration</a:t>
            </a:r>
            <a:endParaRPr lang="zh-TW" altLang="en-US" sz="5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09" y="1723871"/>
            <a:ext cx="6123939" cy="72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For </a:t>
            </a:r>
            <a:r>
              <a:rPr lang="en-US" altLang="zh-TW" sz="3600" dirty="0"/>
              <a:t>NSA HOs where the (origin or destination) </a:t>
            </a:r>
            <a:r>
              <a:rPr lang="en-US" altLang="zh-TW" sz="3600" dirty="0" err="1"/>
              <a:t>gNB</a:t>
            </a:r>
            <a:r>
              <a:rPr lang="en-US" altLang="zh-TW" sz="3600" dirty="0"/>
              <a:t> and </a:t>
            </a:r>
            <a:r>
              <a:rPr lang="en-US" altLang="zh-TW" sz="3600" dirty="0" err="1"/>
              <a:t>eNB</a:t>
            </a:r>
            <a:r>
              <a:rPr lang="en-US" altLang="zh-TW" sz="3600" dirty="0"/>
              <a:t> are </a:t>
            </a:r>
            <a:r>
              <a:rPr lang="en-US" altLang="zh-TW" sz="3600" dirty="0" smtClean="0"/>
              <a:t>co-located (</a:t>
            </a:r>
            <a:r>
              <a:rPr lang="en-US" altLang="zh-TW" sz="3600" dirty="0" smtClean="0">
                <a:solidFill>
                  <a:srgbClr val="FF0000"/>
                </a:solidFill>
              </a:rPr>
              <a:t>PCI not same</a:t>
            </a:r>
            <a:r>
              <a:rPr lang="en-US" altLang="zh-TW" sz="3600" dirty="0" smtClean="0"/>
              <a:t>), </a:t>
            </a:r>
            <a:r>
              <a:rPr lang="en-US" altLang="zh-TW" sz="3600" dirty="0"/>
              <a:t>their duration is significantly shorter than HOs whose </a:t>
            </a:r>
            <a:r>
              <a:rPr lang="en-US" altLang="zh-TW" sz="3600" dirty="0" err="1"/>
              <a:t>gNB</a:t>
            </a:r>
            <a:r>
              <a:rPr lang="en-US" altLang="zh-TW" sz="3600" dirty="0"/>
              <a:t> and </a:t>
            </a:r>
            <a:r>
              <a:rPr lang="en-US" altLang="zh-TW" sz="3600" dirty="0" err="1"/>
              <a:t>eNB</a:t>
            </a:r>
            <a:r>
              <a:rPr lang="en-US" altLang="zh-TW" sz="3600" dirty="0"/>
              <a:t> are not co-located</a:t>
            </a:r>
            <a:r>
              <a:rPr lang="en-US" altLang="zh-TW" sz="3600" dirty="0" smtClean="0"/>
              <a:t>.</a:t>
            </a:r>
          </a:p>
        </p:txBody>
      </p:sp>
      <p:sp>
        <p:nvSpPr>
          <p:cNvPr id="9" name="文字版面配置區 2"/>
          <p:cNvSpPr txBox="1">
            <a:spLocks/>
          </p:cNvSpPr>
          <p:nvPr/>
        </p:nvSpPr>
        <p:spPr>
          <a:xfrm>
            <a:off x="1059173" y="524656"/>
            <a:ext cx="16208409" cy="109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lang="zh-TW" altLang="en-US" sz="7500" b="0" i="0" u="none" strike="noStrike" cap="none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Tenor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 altLang="zh-TW" sz="5400" dirty="0"/>
              <a:t>Impact of </a:t>
            </a:r>
            <a:r>
              <a:rPr lang="en-US" altLang="zh-TW" sz="5400" dirty="0" err="1"/>
              <a:t>eNB</a:t>
            </a:r>
            <a:r>
              <a:rPr lang="en-US" altLang="zh-TW" sz="5400" dirty="0"/>
              <a:t> and </a:t>
            </a:r>
            <a:r>
              <a:rPr lang="en-US" altLang="zh-TW" sz="5400" dirty="0" err="1"/>
              <a:t>gNB</a:t>
            </a:r>
            <a:r>
              <a:rPr lang="en-US" altLang="zh-TW" sz="5400" dirty="0"/>
              <a:t> Co-location</a:t>
            </a:r>
            <a:endParaRPr lang="zh-TW" altLang="en-US" sz="5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322" y="4287184"/>
            <a:ext cx="9592108" cy="403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1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HOs in NSA 5G consume </a:t>
            </a:r>
            <a:r>
              <a:rPr lang="en-US" altLang="zh-TW" sz="3200" dirty="0">
                <a:solidFill>
                  <a:srgbClr val="FF0000"/>
                </a:solidFill>
              </a:rPr>
              <a:t>1.2-2.3× more energy </a:t>
            </a:r>
            <a:r>
              <a:rPr lang="en-US" altLang="zh-TW" sz="3200" dirty="0"/>
              <a:t>when compared to HOs in 4G/LTE. </a:t>
            </a:r>
            <a:r>
              <a:rPr lang="en-US" altLang="zh-TW" sz="3200" dirty="0" smtClean="0"/>
              <a:t>(Both </a:t>
            </a:r>
            <a:r>
              <a:rPr lang="en-US" altLang="zh-TW" sz="3200" dirty="0"/>
              <a:t>4G and 5G radio are involved in the HO process</a:t>
            </a:r>
            <a:r>
              <a:rPr lang="en-US" altLang="zh-TW" sz="3200" dirty="0" smtClean="0"/>
              <a:t>.) 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A</a:t>
            </a:r>
            <a:r>
              <a:rPr lang="en-US" altLang="zh-TW" sz="3200" dirty="0" smtClean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single </a:t>
            </a:r>
            <a:r>
              <a:rPr lang="en-US" altLang="zh-TW" sz="3200" dirty="0" err="1">
                <a:solidFill>
                  <a:srgbClr val="FF0000"/>
                </a:solidFill>
              </a:rPr>
              <a:t>mmWave</a:t>
            </a:r>
            <a:r>
              <a:rPr lang="en-US" altLang="zh-TW" sz="3200" dirty="0">
                <a:solidFill>
                  <a:srgbClr val="FF0000"/>
                </a:solidFill>
              </a:rPr>
              <a:t> HO in NSA 5G is 54% more energy efficient than a single low-band HO</a:t>
            </a:r>
            <a:r>
              <a:rPr lang="en-US" altLang="zh-TW" sz="3200" dirty="0"/>
              <a:t>. This is likely because the </a:t>
            </a:r>
            <a:r>
              <a:rPr lang="en-US" altLang="zh-TW" sz="3200" dirty="0">
                <a:solidFill>
                  <a:srgbClr val="FF0000"/>
                </a:solidFill>
              </a:rPr>
              <a:t>improved RACH procedure </a:t>
            </a:r>
            <a:r>
              <a:rPr lang="en-US" altLang="zh-TW" sz="3200" dirty="0"/>
              <a:t>in </a:t>
            </a:r>
            <a:r>
              <a:rPr lang="en-US" altLang="zh-TW" sz="3200" dirty="0" err="1" smtClean="0"/>
              <a:t>mmWave</a:t>
            </a:r>
            <a:r>
              <a:rPr lang="en-US" altLang="zh-TW" sz="3200" dirty="0" smtClean="0"/>
              <a:t> [7].</a:t>
            </a:r>
          </a:p>
        </p:txBody>
      </p:sp>
      <p:sp>
        <p:nvSpPr>
          <p:cNvPr id="9" name="文字版面配置區 2"/>
          <p:cNvSpPr txBox="1">
            <a:spLocks/>
          </p:cNvSpPr>
          <p:nvPr/>
        </p:nvSpPr>
        <p:spPr>
          <a:xfrm>
            <a:off x="1059173" y="524656"/>
            <a:ext cx="16208409" cy="109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lang="zh-TW" altLang="en-US" sz="7500" b="0" i="0" u="none" strike="noStrike" cap="none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Tenor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 altLang="zh-TW" sz="5400" dirty="0" smtClean="0"/>
              <a:t>Power Consumption</a:t>
            </a:r>
            <a:endParaRPr lang="zh-TW" altLang="en-US" sz="5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218" y="4218296"/>
            <a:ext cx="9236315" cy="451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1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T</a:t>
            </a:r>
            <a:r>
              <a:rPr lang="en-US" altLang="zh-TW" sz="3200" dirty="0" smtClean="0"/>
              <a:t>he </a:t>
            </a:r>
            <a:r>
              <a:rPr lang="en-US" altLang="zh-TW" sz="3200" dirty="0"/>
              <a:t>average </a:t>
            </a:r>
            <a:r>
              <a:rPr lang="en-US" altLang="zh-TW" sz="3200" dirty="0">
                <a:solidFill>
                  <a:srgbClr val="FF0000"/>
                </a:solidFill>
              </a:rPr>
              <a:t>post-HO throughput reduces by 14% compared to the average pre-HO </a:t>
            </a:r>
            <a:r>
              <a:rPr lang="en-US" altLang="zh-TW" sz="3200" dirty="0" smtClean="0">
                <a:solidFill>
                  <a:srgbClr val="FF0000"/>
                </a:solidFill>
              </a:rPr>
              <a:t>throughput</a:t>
            </a:r>
            <a:r>
              <a:rPr lang="en-US" altLang="zh-TW" sz="3200" dirty="0" smtClean="0"/>
              <a:t>.</a:t>
            </a:r>
          </a:p>
          <a:p>
            <a:r>
              <a:rPr lang="en-US" altLang="zh-TW" sz="3200" dirty="0" smtClean="0"/>
              <a:t>Explain: NSA </a:t>
            </a:r>
            <a:r>
              <a:rPr lang="en-US" altLang="zh-TW" sz="3200" dirty="0"/>
              <a:t>5G does not support direct HOs between </a:t>
            </a:r>
            <a:r>
              <a:rPr lang="en-US" altLang="zh-TW" sz="3200" dirty="0" err="1"/>
              <a:t>gNBs</a:t>
            </a:r>
            <a:r>
              <a:rPr lang="en-US" altLang="zh-TW" sz="3200" dirty="0" smtClean="0"/>
              <a:t>. </a:t>
            </a:r>
          </a:p>
        </p:txBody>
      </p:sp>
      <p:sp>
        <p:nvSpPr>
          <p:cNvPr id="9" name="文字版面配置區 2"/>
          <p:cNvSpPr txBox="1">
            <a:spLocks/>
          </p:cNvSpPr>
          <p:nvPr/>
        </p:nvSpPr>
        <p:spPr>
          <a:xfrm>
            <a:off x="1059173" y="524656"/>
            <a:ext cx="16208409" cy="109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lang="zh-TW" altLang="en-US" sz="7500" b="0" i="0" u="none" strike="noStrike" cap="none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Tenor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 altLang="zh-TW" sz="5400" dirty="0"/>
              <a:t>Impact of 5G HOs on Bandwidth</a:t>
            </a:r>
            <a:endParaRPr lang="zh-TW" altLang="en-US" sz="5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087" y="4258927"/>
            <a:ext cx="9447299" cy="390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4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2550" indent="0">
              <a:buNone/>
            </a:pPr>
            <a:r>
              <a:rPr lang="en-US" altLang="zh-TW" dirty="0" smtClean="0">
                <a:latin typeface="+mn-lt"/>
                <a:ea typeface="+mn-ea"/>
                <a:cs typeface="Assistant" panose="02020500000000000000" charset="-79"/>
              </a:rPr>
              <a:t>Ⅰ. Background</a:t>
            </a:r>
          </a:p>
          <a:p>
            <a:pPr marL="82550" indent="0">
              <a:buNone/>
            </a:pPr>
            <a:r>
              <a:rPr lang="en-US" altLang="zh-TW" dirty="0" smtClean="0">
                <a:latin typeface="+mn-lt"/>
                <a:ea typeface="+mn-ea"/>
                <a:cs typeface="Assistant" panose="02020500000000000000" charset="-79"/>
              </a:rPr>
              <a:t>Ⅱ. Tools</a:t>
            </a:r>
            <a:r>
              <a:rPr lang="zh-TW" altLang="en-US" dirty="0" smtClean="0">
                <a:latin typeface="+mn-lt"/>
                <a:ea typeface="+mn-ea"/>
                <a:cs typeface="Assistant" panose="02020500000000000000" charset="-79"/>
              </a:rPr>
              <a:t> </a:t>
            </a:r>
            <a:r>
              <a:rPr lang="en-US" altLang="zh-TW" dirty="0" smtClean="0">
                <a:latin typeface="+mn-lt"/>
                <a:ea typeface="+mn-ea"/>
                <a:cs typeface="Assistant" panose="02020500000000000000" charset="-79"/>
              </a:rPr>
              <a:t>and Methods</a:t>
            </a:r>
          </a:p>
          <a:p>
            <a:pPr marL="82550" indent="0">
              <a:buNone/>
            </a:pPr>
            <a:r>
              <a:rPr lang="en-US" altLang="zh-TW" dirty="0" smtClean="0">
                <a:latin typeface="+mn-lt"/>
                <a:ea typeface="+mn-ea"/>
                <a:cs typeface="Assistant" panose="02020500000000000000" charset="-79"/>
              </a:rPr>
              <a:t>Ⅲ. </a:t>
            </a:r>
            <a:r>
              <a:rPr lang="en-US" altLang="zh-TW" dirty="0" smtClean="0">
                <a:ea typeface="+mn-ea"/>
                <a:cs typeface="Assistant" panose="02020500000000000000" charset="-79"/>
              </a:rPr>
              <a:t>Observations</a:t>
            </a:r>
            <a:endParaRPr lang="en-US" altLang="zh-TW" dirty="0" smtClean="0">
              <a:latin typeface="+mn-lt"/>
              <a:ea typeface="+mn-ea"/>
              <a:cs typeface="Assistant" panose="02020500000000000000" charset="-79"/>
            </a:endParaRPr>
          </a:p>
          <a:p>
            <a:pPr marL="82550" indent="0">
              <a:buNone/>
            </a:pPr>
            <a:r>
              <a:rPr lang="en-US" altLang="zh-TW" dirty="0" smtClean="0">
                <a:latin typeface="+mn-lt"/>
                <a:ea typeface="+mn-ea"/>
                <a:cs typeface="Assistant" panose="02020500000000000000" charset="-79"/>
              </a:rPr>
              <a:t>Ⅳ. Handover Prediction</a:t>
            </a:r>
          </a:p>
          <a:p>
            <a:pPr marL="82550" indent="0">
              <a:buNone/>
            </a:pPr>
            <a:r>
              <a:rPr lang="en-US" altLang="zh-TW" dirty="0" smtClean="0">
                <a:latin typeface="+mj-lt"/>
                <a:ea typeface="細明體" panose="02020509000000000000" pitchFamily="49" charset="-120"/>
                <a:cs typeface="Assistant" panose="02020500000000000000" charset="-79"/>
              </a:rPr>
              <a:t>Ⅴ. </a:t>
            </a:r>
            <a:r>
              <a:rPr lang="en-US" altLang="zh-TW" dirty="0" smtClean="0">
                <a:cs typeface="Assistant" panose="02020500000000000000" charset="-79"/>
              </a:rPr>
              <a:t>Conclusions</a:t>
            </a:r>
            <a:endParaRPr lang="en-US" altLang="zh-TW" dirty="0" smtClean="0">
              <a:latin typeface="Assistant" panose="02020500000000000000" charset="-79"/>
              <a:ea typeface="微軟正黑體" panose="020B0604030504040204" pitchFamily="34" charset="-120"/>
              <a:cs typeface="Assistant" panose="02020500000000000000" charset="-79"/>
            </a:endParaRPr>
          </a:p>
          <a:p>
            <a:pPr marL="939800" indent="-857250">
              <a:buAutoNum type="romanUcPeriod"/>
            </a:pPr>
            <a:endParaRPr lang="en-US" altLang="zh-TW" dirty="0" smtClean="0"/>
          </a:p>
          <a:p>
            <a:pPr marL="82550" indent="0">
              <a:buNone/>
            </a:pPr>
            <a:endParaRPr lang="en-US" altLang="zh-TW" dirty="0" smtClean="0"/>
          </a:p>
          <a:p>
            <a:pPr marL="82550" indent="0">
              <a:buNone/>
            </a:pPr>
            <a:endParaRPr lang="en-US" altLang="zh-TW" dirty="0" smtClean="0"/>
          </a:p>
          <a:p>
            <a:pPr marL="8255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56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 txBox="1">
            <a:spLocks/>
          </p:cNvSpPr>
          <p:nvPr/>
        </p:nvSpPr>
        <p:spPr>
          <a:xfrm>
            <a:off x="2377100" y="2503357"/>
            <a:ext cx="13823400" cy="406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Tenor Sans"/>
              <a:buNone/>
              <a:defRPr sz="7500" b="0" i="0" u="none" strike="noStrike" cap="none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3800" dirty="0"/>
              <a:t>Ⅳ</a:t>
            </a:r>
            <a:r>
              <a:rPr lang="en-US" altLang="zh-TW" sz="13800" dirty="0" smtClean="0"/>
              <a:t>. </a:t>
            </a:r>
            <a:r>
              <a:rPr lang="en-US" altLang="zh-TW" sz="13800" dirty="0"/>
              <a:t>Handover Prediction</a:t>
            </a:r>
          </a:p>
        </p:txBody>
      </p:sp>
    </p:spTree>
    <p:extLst>
      <p:ext uri="{BB962C8B-B14F-4D97-AF65-F5344CB8AC3E}">
        <p14:creationId xmlns:p14="http://schemas.microsoft.com/office/powerpoint/2010/main" val="14418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Measurement Report Prediction</a:t>
            </a:r>
            <a:endParaRPr lang="en-US" altLang="zh-TW" sz="40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 smtClean="0"/>
              <a:t>Collect </a:t>
            </a:r>
            <a:r>
              <a:rPr lang="en-US" altLang="zh-TW" sz="4000" dirty="0" smtClean="0">
                <a:solidFill>
                  <a:srgbClr val="FF0000"/>
                </a:solidFill>
              </a:rPr>
              <a:t>HO event configurations </a:t>
            </a:r>
            <a:r>
              <a:rPr lang="en-US" altLang="zh-TW" sz="4000" dirty="0" smtClean="0"/>
              <a:t>(threshold, offset , time-to-trigger etc.).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>
                <a:solidFill>
                  <a:srgbClr val="FF0000"/>
                </a:solidFill>
              </a:rPr>
              <a:t>Predict future RSRP, </a:t>
            </a:r>
            <a:r>
              <a:rPr lang="en-US" altLang="zh-TW" sz="4000" dirty="0" smtClean="0">
                <a:solidFill>
                  <a:srgbClr val="FF0000"/>
                </a:solidFill>
              </a:rPr>
              <a:t>RSRQ, SINR </a:t>
            </a:r>
            <a:r>
              <a:rPr lang="en-US" altLang="zh-TW" sz="4000" dirty="0" smtClean="0"/>
              <a:t>by a triangular kernel method[46] of serving and neighbor cells.</a:t>
            </a:r>
          </a:p>
          <a:p>
            <a:r>
              <a:rPr lang="en-US" altLang="zh-TW" dirty="0" smtClean="0"/>
              <a:t>Policy-based Handover Logic Learning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 smtClean="0">
                <a:solidFill>
                  <a:schemeClr val="tx1"/>
                </a:solidFill>
              </a:rPr>
              <a:t>The</a:t>
            </a:r>
            <a:r>
              <a:rPr lang="en-US" altLang="zh-TW" sz="4000" dirty="0" smtClean="0">
                <a:solidFill>
                  <a:srgbClr val="FF0000"/>
                </a:solidFill>
              </a:rPr>
              <a:t> decision </a:t>
            </a:r>
            <a:r>
              <a:rPr lang="en-US" altLang="zh-TW" sz="4000" dirty="0" smtClean="0">
                <a:solidFill>
                  <a:srgbClr val="FF0000"/>
                </a:solidFill>
              </a:rPr>
              <a:t>Learner </a:t>
            </a:r>
            <a:r>
              <a:rPr lang="en-US" altLang="zh-TW" sz="4000" dirty="0">
                <a:solidFill>
                  <a:schemeClr val="tx1"/>
                </a:solidFill>
              </a:rPr>
              <a:t>l</a:t>
            </a:r>
            <a:r>
              <a:rPr lang="en-US" altLang="zh-TW" sz="4000" dirty="0" smtClean="0">
                <a:solidFill>
                  <a:schemeClr val="tx1"/>
                </a:solidFill>
              </a:rPr>
              <a:t>earn </a:t>
            </a:r>
            <a:r>
              <a:rPr lang="en-US" altLang="zh-TW" sz="4000" dirty="0">
                <a:solidFill>
                  <a:schemeClr val="tx1"/>
                </a:solidFill>
              </a:rPr>
              <a:t>decision </a:t>
            </a:r>
            <a:r>
              <a:rPr lang="en-US" altLang="zh-TW" sz="4000" dirty="0" smtClean="0">
                <a:solidFill>
                  <a:schemeClr val="tx1"/>
                </a:solidFill>
              </a:rPr>
              <a:t>logic</a:t>
            </a:r>
            <a:r>
              <a:rPr lang="en-US" altLang="zh-TW" sz="4000" dirty="0" smtClean="0"/>
              <a:t>, called </a:t>
            </a:r>
            <a:r>
              <a:rPr lang="en-US" altLang="zh-TW" sz="4000" dirty="0"/>
              <a:t>a </a:t>
            </a:r>
            <a:r>
              <a:rPr lang="en-US" altLang="zh-TW" sz="4000" dirty="0" smtClean="0"/>
              <a:t>pattern, </a:t>
            </a:r>
            <a:r>
              <a:rPr lang="en-US" altLang="zh-TW" sz="4000" dirty="0"/>
              <a:t>which is a unique sequence of MRs repeatedly triggering a specific type of </a:t>
            </a:r>
            <a:r>
              <a:rPr lang="en-US" altLang="zh-TW" sz="4000" dirty="0" smtClean="0"/>
              <a:t>HO [33, 58].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 smtClean="0"/>
              <a:t>Increment </a:t>
            </a:r>
            <a:r>
              <a:rPr lang="en-US" altLang="zh-TW" sz="4000" dirty="0"/>
              <a:t>the support </a:t>
            </a:r>
            <a:r>
              <a:rPr lang="en-US" altLang="zh-TW" sz="4000" dirty="0" smtClean="0"/>
              <a:t>counts </a:t>
            </a:r>
            <a:r>
              <a:rPr lang="en-US" altLang="zh-TW" sz="4000" dirty="0"/>
              <a:t>of a pattern if an old sequence is </a:t>
            </a:r>
            <a:r>
              <a:rPr lang="en-US" altLang="zh-TW" sz="4000" dirty="0" smtClean="0"/>
              <a:t>observed.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4000" dirty="0" smtClean="0"/>
              <a:t>Add </a:t>
            </a:r>
            <a:r>
              <a:rPr lang="en-US" altLang="zh-TW" sz="4000" dirty="0"/>
              <a:t>a pattern if a new sequence is </a:t>
            </a:r>
            <a:r>
              <a:rPr lang="en-US" altLang="zh-TW" sz="4000" dirty="0" smtClean="0"/>
              <a:t>encountered.</a:t>
            </a:r>
          </a:p>
        </p:txBody>
      </p:sp>
      <p:sp>
        <p:nvSpPr>
          <p:cNvPr id="9" name="文字版面配置區 2"/>
          <p:cNvSpPr txBox="1">
            <a:spLocks/>
          </p:cNvSpPr>
          <p:nvPr/>
        </p:nvSpPr>
        <p:spPr>
          <a:xfrm>
            <a:off x="1059173" y="524656"/>
            <a:ext cx="16208409" cy="109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lang="zh-TW" altLang="en-US" sz="7500" b="0" i="0" u="none" strike="noStrike" cap="none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Tenor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 altLang="zh-TW" sz="5400" dirty="0" smtClean="0"/>
              <a:t>Design (1/2)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438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9" name="文字版面配置區 2"/>
          <p:cNvSpPr txBox="1">
            <a:spLocks/>
          </p:cNvSpPr>
          <p:nvPr/>
        </p:nvSpPr>
        <p:spPr>
          <a:xfrm>
            <a:off x="1059173" y="524656"/>
            <a:ext cx="16208409" cy="109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lang="zh-TW" altLang="en-US" sz="7500" b="0" i="0" u="none" strike="noStrike" cap="none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Tenor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 altLang="zh-TW" sz="5400" dirty="0"/>
              <a:t>Design </a:t>
            </a:r>
            <a:r>
              <a:rPr lang="en-US" altLang="zh-TW" sz="5400" dirty="0" smtClean="0"/>
              <a:t>(2/2</a:t>
            </a:r>
            <a:r>
              <a:rPr lang="en-US" altLang="zh-TW" sz="5400" dirty="0"/>
              <a:t>)</a:t>
            </a:r>
            <a:endParaRPr lang="zh-TW" altLang="en-US" sz="5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924" y="2833143"/>
            <a:ext cx="11039111" cy="532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The </a:t>
            </a:r>
            <a:r>
              <a:rPr lang="en-US" altLang="zh-TW" sz="3600" dirty="0"/>
              <a:t>report predictor module enables us to </a:t>
            </a:r>
            <a:r>
              <a:rPr lang="en-US" altLang="zh-TW" sz="3600" dirty="0">
                <a:solidFill>
                  <a:srgbClr val="FF0000"/>
                </a:solidFill>
              </a:rPr>
              <a:t>predict the HO before a MR </a:t>
            </a:r>
            <a:r>
              <a:rPr lang="en-US" altLang="zh-TW" sz="3600" dirty="0"/>
              <a:t>has been raised</a:t>
            </a:r>
            <a:r>
              <a:rPr lang="en-US" altLang="zh-TW" sz="3600" dirty="0" smtClean="0"/>
              <a:t>. </a:t>
            </a:r>
          </a:p>
          <a:p>
            <a:r>
              <a:rPr lang="en-US" altLang="zh-TW" sz="3600" dirty="0" smtClean="0"/>
              <a:t>On </a:t>
            </a:r>
            <a:r>
              <a:rPr lang="en-US" altLang="zh-TW" sz="3600" dirty="0"/>
              <a:t>average, it allows us to predict HOs </a:t>
            </a:r>
            <a:r>
              <a:rPr lang="en-US" altLang="zh-TW" sz="3600" dirty="0">
                <a:solidFill>
                  <a:srgbClr val="FF0000"/>
                </a:solidFill>
              </a:rPr>
              <a:t>931 </a:t>
            </a:r>
            <a:r>
              <a:rPr lang="en-US" altLang="zh-TW" sz="3600" dirty="0" err="1">
                <a:solidFill>
                  <a:srgbClr val="FF0000"/>
                </a:solidFill>
              </a:rPr>
              <a:t>ms</a:t>
            </a:r>
            <a:r>
              <a:rPr lang="en-US" altLang="zh-TW" sz="3600" dirty="0">
                <a:solidFill>
                  <a:srgbClr val="FF0000"/>
                </a:solidFill>
              </a:rPr>
              <a:t> earlier</a:t>
            </a:r>
            <a:r>
              <a:rPr lang="en-US" altLang="zh-TW" sz="3600" dirty="0"/>
              <a:t> with a slight 1.2% loss in </a:t>
            </a:r>
            <a:r>
              <a:rPr lang="en-US" altLang="zh-TW" sz="3600" dirty="0" smtClean="0"/>
              <a:t>accuracy.</a:t>
            </a:r>
          </a:p>
        </p:txBody>
      </p:sp>
      <p:sp>
        <p:nvSpPr>
          <p:cNvPr id="9" name="文字版面配置區 2"/>
          <p:cNvSpPr txBox="1">
            <a:spLocks/>
          </p:cNvSpPr>
          <p:nvPr/>
        </p:nvSpPr>
        <p:spPr>
          <a:xfrm>
            <a:off x="1059173" y="524656"/>
            <a:ext cx="16208409" cy="109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lang="zh-TW" altLang="en-US" sz="7500" b="0" i="0" u="none" strike="noStrike" cap="none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Tenor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 altLang="zh-TW" sz="5400" dirty="0" smtClean="0"/>
              <a:t>Performance Evaluation</a:t>
            </a:r>
            <a:endParaRPr lang="zh-TW" altLang="en-US" sz="5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16" y="4874792"/>
            <a:ext cx="9269013" cy="358443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907" y="4664811"/>
            <a:ext cx="7868403" cy="365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Simulation: </a:t>
            </a:r>
            <a:r>
              <a:rPr lang="en-US" altLang="zh-TW" sz="3200" dirty="0" smtClean="0">
                <a:solidFill>
                  <a:srgbClr val="FF0000"/>
                </a:solidFill>
              </a:rPr>
              <a:t>collecting </a:t>
            </a:r>
            <a:r>
              <a:rPr lang="en-US" altLang="zh-TW" sz="3200" dirty="0">
                <a:solidFill>
                  <a:srgbClr val="FF0000"/>
                </a:solidFill>
              </a:rPr>
              <a:t>bandwidth traces</a:t>
            </a:r>
            <a:r>
              <a:rPr lang="en-US" altLang="zh-TW" sz="3200" dirty="0"/>
              <a:t> by saturating the downlink channel of a mobile device while </a:t>
            </a:r>
            <a:r>
              <a:rPr lang="en-US" altLang="zh-TW" sz="3200" dirty="0" smtClean="0"/>
              <a:t>driving</a:t>
            </a:r>
            <a:r>
              <a:rPr lang="en-US" altLang="zh-TW" sz="3200" dirty="0"/>
              <a:t> </a:t>
            </a:r>
            <a:r>
              <a:rPr lang="en-US" altLang="zh-TW" sz="3200" dirty="0" smtClean="0"/>
              <a:t>and</a:t>
            </a:r>
            <a:r>
              <a:rPr lang="en-US" altLang="zh-TW" sz="3200" dirty="0" smtClean="0">
                <a:solidFill>
                  <a:srgbClr val="FF0000"/>
                </a:solidFill>
              </a:rPr>
              <a:t> feeding </a:t>
            </a:r>
            <a:r>
              <a:rPr lang="en-US" altLang="zh-TW" sz="3200" dirty="0">
                <a:solidFill>
                  <a:srgbClr val="FF0000"/>
                </a:solidFill>
              </a:rPr>
              <a:t>these traces into </a:t>
            </a:r>
            <a:r>
              <a:rPr lang="en-US" altLang="zh-TW" sz="3200" dirty="0" err="1">
                <a:solidFill>
                  <a:srgbClr val="FF0000"/>
                </a:solidFill>
              </a:rPr>
              <a:t>Mahimahi</a:t>
            </a:r>
            <a:r>
              <a:rPr lang="en-US" altLang="zh-TW" sz="3200" dirty="0">
                <a:solidFill>
                  <a:srgbClr val="FF0000"/>
                </a:solidFill>
              </a:rPr>
              <a:t> network emulation tool</a:t>
            </a:r>
            <a:r>
              <a:rPr lang="en-US" altLang="zh-TW" sz="3200" dirty="0"/>
              <a:t> [55</a:t>
            </a:r>
            <a:r>
              <a:rPr lang="en-US" altLang="zh-TW" sz="3200" dirty="0" smtClean="0"/>
              <a:t>].</a:t>
            </a:r>
          </a:p>
          <a:p>
            <a:r>
              <a:rPr lang="en-US" altLang="zh-TW" sz="3200" dirty="0"/>
              <a:t>Modified Rate Adaption </a:t>
            </a:r>
            <a:r>
              <a:rPr lang="en-US" altLang="zh-TW" sz="3200" dirty="0" smtClean="0"/>
              <a:t>Algorithm</a:t>
            </a:r>
            <a:r>
              <a:rPr lang="en-US" altLang="zh-TW" sz="3200" dirty="0"/>
              <a:t>: </a:t>
            </a:r>
            <a:r>
              <a:rPr lang="en-US" altLang="zh-TW" sz="3200" dirty="0">
                <a:solidFill>
                  <a:srgbClr val="FF0000"/>
                </a:solidFill>
              </a:rPr>
              <a:t>correct the throughput prediction generated by their rate adaption algorithms</a:t>
            </a:r>
            <a:r>
              <a:rPr lang="en-US" altLang="zh-TW" sz="3200" dirty="0"/>
              <a:t>. </a:t>
            </a:r>
            <a:r>
              <a:rPr lang="en-US" altLang="zh-TW" sz="3200" dirty="0" smtClean="0"/>
              <a:t>(scale </a:t>
            </a:r>
            <a:r>
              <a:rPr lang="en-US" altLang="zh-TW" sz="3200" dirty="0"/>
              <a:t>up or down the predicted throughput by multiplying it with the ℎ</a:t>
            </a:r>
            <a:r>
              <a:rPr lang="zh-TW" altLang="en-US" sz="3200" dirty="0"/>
              <a:t>𝑜</a:t>
            </a:r>
            <a:r>
              <a:rPr lang="en-US" altLang="zh-TW" sz="3200" dirty="0"/>
              <a:t>_</a:t>
            </a:r>
            <a:r>
              <a:rPr lang="zh-TW" altLang="en-US" sz="3200" dirty="0"/>
              <a:t>𝑠𝑐𝑜𝑟𝑒 </a:t>
            </a:r>
            <a:r>
              <a:rPr lang="en-US" altLang="zh-TW" sz="3200" dirty="0"/>
              <a:t>received from </a:t>
            </a:r>
            <a:r>
              <a:rPr lang="en-US" altLang="zh-TW" sz="3200" dirty="0" err="1"/>
              <a:t>Prognos</a:t>
            </a:r>
            <a:r>
              <a:rPr lang="en-US" altLang="zh-TW" sz="3200" dirty="0" smtClean="0"/>
              <a:t>.) </a:t>
            </a:r>
          </a:p>
        </p:txBody>
      </p:sp>
      <p:sp>
        <p:nvSpPr>
          <p:cNvPr id="9" name="文字版面配置區 2"/>
          <p:cNvSpPr txBox="1">
            <a:spLocks/>
          </p:cNvSpPr>
          <p:nvPr/>
        </p:nvSpPr>
        <p:spPr>
          <a:xfrm>
            <a:off x="1059173" y="524656"/>
            <a:ext cx="16208409" cy="109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lang="zh-TW" altLang="en-US" sz="7500" b="0" i="0" u="none" strike="noStrike" cap="none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Tenor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 altLang="zh-TW" sz="5400" dirty="0" smtClean="0"/>
              <a:t>Use Cases</a:t>
            </a:r>
            <a:endParaRPr lang="zh-TW" altLang="en-US" sz="5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93" y="5186597"/>
            <a:ext cx="12975723" cy="370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377100" y="3591874"/>
            <a:ext cx="13823400" cy="2973818"/>
          </a:xfrm>
        </p:spPr>
        <p:txBody>
          <a:bodyPr/>
          <a:lstStyle/>
          <a:p>
            <a:pPr algn="ctr"/>
            <a:r>
              <a:rPr lang="en-US" altLang="zh-TW" sz="13800" dirty="0" smtClean="0"/>
              <a:t>V. Conclusions</a:t>
            </a:r>
            <a:endParaRPr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35484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/>
              <a:t>This paper is about 5G SA/NSA, LTE measurement under mobility.</a:t>
            </a:r>
          </a:p>
          <a:p>
            <a:r>
              <a:rPr lang="en-US" altLang="zh-TW" dirty="0" smtClean="0"/>
              <a:t>Good statistic chart to present idea and infer the reason of the phenomenon from </a:t>
            </a:r>
            <a:r>
              <a:rPr lang="en-US" altLang="zh-TW" dirty="0" smtClean="0"/>
              <a:t>wireless </a:t>
            </a:r>
            <a:r>
              <a:rPr lang="en-US" altLang="zh-TW" dirty="0"/>
              <a:t>network </a:t>
            </a:r>
            <a:r>
              <a:rPr lang="en-US" altLang="zh-TW" dirty="0" smtClean="0"/>
              <a:t>knowledge.</a:t>
            </a:r>
          </a:p>
          <a:p>
            <a:r>
              <a:rPr lang="en-US" altLang="zh-TW" dirty="0" smtClean="0"/>
              <a:t> According to the appropriate application scenario to design their HO prediction model.</a:t>
            </a:r>
            <a:endParaRPr lang="en-US" altLang="zh-TW" dirty="0" smtClean="0"/>
          </a:p>
        </p:txBody>
      </p:sp>
      <p:sp>
        <p:nvSpPr>
          <p:cNvPr id="9" name="文字版面配置區 2"/>
          <p:cNvSpPr txBox="1">
            <a:spLocks/>
          </p:cNvSpPr>
          <p:nvPr/>
        </p:nvSpPr>
        <p:spPr>
          <a:xfrm>
            <a:off x="1059173" y="524656"/>
            <a:ext cx="16208409" cy="109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lang="zh-TW" altLang="en-US" sz="7500" b="0" i="0" u="none" strike="noStrike" cap="none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Tenor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 altLang="zh-TW" sz="5400" dirty="0" smtClean="0"/>
              <a:t>Conclusions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5572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4;p31"/>
          <p:cNvSpPr txBox="1"/>
          <p:nvPr/>
        </p:nvSpPr>
        <p:spPr>
          <a:xfrm>
            <a:off x="3135454" y="3687115"/>
            <a:ext cx="120564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dirty="0" smtClean="0">
                <a:solidFill>
                  <a:srgbClr val="F6F6F6"/>
                </a:solidFill>
                <a:latin typeface="Tenor Sans"/>
                <a:ea typeface="Tenor Sans"/>
                <a:cs typeface="Tenor Sans"/>
                <a:sym typeface="Tenor Sans"/>
              </a:rPr>
              <a:t>Q&amp;A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00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377100" y="3591874"/>
            <a:ext cx="13823400" cy="2973818"/>
          </a:xfrm>
        </p:spPr>
        <p:txBody>
          <a:bodyPr/>
          <a:lstStyle/>
          <a:p>
            <a:pPr algn="ctr"/>
            <a:r>
              <a:rPr lang="en-US" altLang="zh-TW" sz="13800" dirty="0"/>
              <a:t>Ⅰ</a:t>
            </a:r>
            <a:r>
              <a:rPr lang="en-US" altLang="zh-TW" sz="13800" dirty="0" smtClean="0"/>
              <a:t>. Background</a:t>
            </a:r>
            <a:endParaRPr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114169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>
          <a:xfrm>
            <a:off x="1059173" y="1815548"/>
            <a:ext cx="8714414" cy="7063409"/>
          </a:xfrm>
        </p:spPr>
        <p:txBody>
          <a:bodyPr/>
          <a:lstStyle/>
          <a:p>
            <a:r>
              <a:rPr lang="en-US" altLang="zh-TW" dirty="0" smtClean="0"/>
              <a:t>UE in RRC connected mode use </a:t>
            </a:r>
            <a:r>
              <a:rPr lang="en-US" altLang="zh-TW" dirty="0" smtClean="0">
                <a:solidFill>
                  <a:srgbClr val="FF0000"/>
                </a:solidFill>
              </a:rPr>
              <a:t>handover (HO)</a:t>
            </a:r>
            <a:r>
              <a:rPr lang="en-US" altLang="zh-TW" dirty="0" smtClean="0"/>
              <a:t> to complete mobility management. </a:t>
            </a:r>
          </a:p>
        </p:txBody>
      </p:sp>
      <p:sp>
        <p:nvSpPr>
          <p:cNvPr id="9" name="文字版面配置區 2"/>
          <p:cNvSpPr txBox="1">
            <a:spLocks/>
          </p:cNvSpPr>
          <p:nvPr/>
        </p:nvSpPr>
        <p:spPr>
          <a:xfrm>
            <a:off x="1059173" y="524656"/>
            <a:ext cx="16208409" cy="109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lang="zh-TW" altLang="en-US" sz="7500" b="0" i="0" u="none" strike="noStrike" cap="none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Tenor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 altLang="zh-TW" sz="5400" dirty="0" smtClean="0"/>
              <a:t>Mobility Management</a:t>
            </a:r>
            <a:endParaRPr lang="zh-TW" altLang="en-US" sz="5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51" y="4642440"/>
            <a:ext cx="9091794" cy="413158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667" y="934396"/>
            <a:ext cx="7038117" cy="782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3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>
          <a:xfrm>
            <a:off x="1059172" y="1815548"/>
            <a:ext cx="15654861" cy="7063409"/>
          </a:xfrm>
        </p:spPr>
        <p:txBody>
          <a:bodyPr/>
          <a:lstStyle/>
          <a:p>
            <a:r>
              <a:rPr lang="en-US" altLang="zh-TW" sz="4000" dirty="0" smtClean="0"/>
              <a:t>The 5G HOs observed in the paper is similar to our observations on the Taipei MRT. </a:t>
            </a:r>
          </a:p>
          <a:p>
            <a:endParaRPr lang="en-US" altLang="zh-TW" dirty="0" smtClean="0"/>
          </a:p>
        </p:txBody>
      </p:sp>
      <p:sp>
        <p:nvSpPr>
          <p:cNvPr id="9" name="文字版面配置區 2"/>
          <p:cNvSpPr txBox="1">
            <a:spLocks/>
          </p:cNvSpPr>
          <p:nvPr/>
        </p:nvSpPr>
        <p:spPr>
          <a:xfrm>
            <a:off x="1059173" y="524656"/>
            <a:ext cx="16208409" cy="109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lang="zh-TW" altLang="en-US" sz="7500" b="0" i="0" u="none" strike="noStrike" cap="none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Tenor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 altLang="zh-TW" sz="5400" dirty="0" smtClean="0"/>
              <a:t>5G Handovers</a:t>
            </a:r>
            <a:r>
              <a:rPr lang="zh-TW" altLang="en-US" sz="5400" dirty="0" smtClean="0"/>
              <a:t> </a:t>
            </a:r>
            <a:r>
              <a:rPr lang="en-US" altLang="zh-TW" sz="5400" dirty="0" smtClean="0"/>
              <a:t>(1/2)</a:t>
            </a:r>
            <a:endParaRPr lang="zh-TW" altLang="en-US" sz="5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69" y="3612630"/>
            <a:ext cx="8751778" cy="4921252"/>
          </a:xfrm>
          <a:prstGeom prst="rect">
            <a:avLst/>
          </a:prstGeom>
        </p:spPr>
      </p:pic>
      <p:graphicFrame>
        <p:nvGraphicFramePr>
          <p:cNvPr id="7" name="內容版面配置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219473"/>
              </p:ext>
            </p:extLst>
          </p:nvPr>
        </p:nvGraphicFramePr>
        <p:xfrm>
          <a:off x="10398078" y="3662002"/>
          <a:ext cx="7245346" cy="48119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720057">
                  <a:extLst>
                    <a:ext uri="{9D8B030D-6E8A-4147-A177-3AD203B41FA5}">
                      <a16:colId xmlns:a16="http://schemas.microsoft.com/office/drawing/2014/main" val="649308851"/>
                    </a:ext>
                  </a:extLst>
                </a:gridCol>
                <a:gridCol w="4525289">
                  <a:extLst>
                    <a:ext uri="{9D8B030D-6E8A-4147-A177-3AD203B41FA5}">
                      <a16:colId xmlns:a16="http://schemas.microsoft.com/office/drawing/2014/main" val="3889910102"/>
                    </a:ext>
                  </a:extLst>
                </a:gridCol>
              </a:tblGrid>
              <a:tr h="70635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HO</a:t>
                      </a:r>
                      <a:r>
                        <a:rPr lang="zh-TW" altLang="en-US" sz="2400" dirty="0" smtClean="0"/>
                        <a:t> </a:t>
                      </a:r>
                      <a:r>
                        <a:rPr lang="en-US" altLang="zh-TW" sz="2400" dirty="0" smtClean="0"/>
                        <a:t>Type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Description 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512964"/>
                  </a:ext>
                </a:extLst>
              </a:tr>
              <a:tr h="70635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eNB</a:t>
                      </a:r>
                      <a:r>
                        <a:rPr lang="en-US" altLang="zh-TW" sz="2400" dirty="0" smtClean="0"/>
                        <a:t> Handover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(eNB1) -&gt; (eNB2)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959521"/>
                  </a:ext>
                </a:extLst>
              </a:tr>
              <a:tr h="70635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MN HO with SN unchanged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(eNB1, </a:t>
                      </a:r>
                      <a:r>
                        <a:rPr lang="en-US" altLang="zh-TW" sz="2400" dirty="0" err="1" smtClean="0"/>
                        <a:t>gNB</a:t>
                      </a:r>
                      <a:r>
                        <a:rPr lang="en-US" altLang="zh-TW" sz="2400" dirty="0" smtClean="0"/>
                        <a:t>) -&gt; (eNB2,</a:t>
                      </a:r>
                      <a:r>
                        <a:rPr lang="en-US" altLang="zh-TW" sz="2400" baseline="0" dirty="0" smtClean="0"/>
                        <a:t> </a:t>
                      </a:r>
                      <a:r>
                        <a:rPr lang="en-US" altLang="zh-TW" sz="2400" baseline="0" dirty="0" err="1" smtClean="0"/>
                        <a:t>gNB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379523"/>
                  </a:ext>
                </a:extLst>
              </a:tr>
              <a:tr h="70635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MN HO to </a:t>
                      </a:r>
                      <a:r>
                        <a:rPr lang="en-US" altLang="zh-TW" sz="2400" dirty="0" err="1" smtClean="0"/>
                        <a:t>eNB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(eNB1, </a:t>
                      </a:r>
                      <a:r>
                        <a:rPr lang="en-US" altLang="zh-TW" sz="2400" dirty="0" err="1" smtClean="0"/>
                        <a:t>gNB</a:t>
                      </a:r>
                      <a:r>
                        <a:rPr lang="en-US" altLang="zh-TW" sz="2400" dirty="0" smtClean="0"/>
                        <a:t>) -&gt; (eNB2)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239392"/>
                  </a:ext>
                </a:extLst>
              </a:tr>
              <a:tr h="70635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SN setup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(</a:t>
                      </a:r>
                      <a:r>
                        <a:rPr lang="en-US" altLang="zh-TW" sz="2400" dirty="0" err="1" smtClean="0"/>
                        <a:t>eNB</a:t>
                      </a:r>
                      <a:r>
                        <a:rPr lang="en-US" altLang="zh-TW" sz="2400" dirty="0" smtClean="0"/>
                        <a:t>) -&gt; (</a:t>
                      </a:r>
                      <a:r>
                        <a:rPr lang="en-US" altLang="zh-TW" sz="2400" dirty="0" err="1" smtClean="0"/>
                        <a:t>eNB</a:t>
                      </a:r>
                      <a:r>
                        <a:rPr lang="en-US" altLang="zh-TW" sz="2400" dirty="0" smtClean="0"/>
                        <a:t>, </a:t>
                      </a:r>
                      <a:r>
                        <a:rPr lang="en-US" altLang="zh-TW" sz="2400" dirty="0" err="1" smtClean="0"/>
                        <a:t>gNB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746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SN release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(</a:t>
                      </a:r>
                      <a:r>
                        <a:rPr lang="en-US" altLang="zh-TW" sz="2400" dirty="0" err="1" smtClean="0"/>
                        <a:t>eNB</a:t>
                      </a:r>
                      <a:r>
                        <a:rPr lang="en-US" altLang="zh-TW" sz="2400" dirty="0" smtClean="0"/>
                        <a:t>, </a:t>
                      </a:r>
                      <a:r>
                        <a:rPr lang="en-US" altLang="zh-TW" sz="2400" dirty="0" err="1" smtClean="0"/>
                        <a:t>gNB</a:t>
                      </a:r>
                      <a:r>
                        <a:rPr lang="en-US" altLang="zh-TW" sz="2400" dirty="0" smtClean="0"/>
                        <a:t>) -&gt; (</a:t>
                      </a:r>
                      <a:r>
                        <a:rPr lang="en-US" altLang="zh-TW" sz="2400" dirty="0" err="1" smtClean="0"/>
                        <a:t>eNB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229667"/>
                  </a:ext>
                </a:extLst>
              </a:tr>
              <a:tr h="70635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SN HO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(</a:t>
                      </a:r>
                      <a:r>
                        <a:rPr lang="en-US" altLang="zh-TW" sz="2400" dirty="0" err="1" smtClean="0"/>
                        <a:t>eNB</a:t>
                      </a:r>
                      <a:r>
                        <a:rPr lang="en-US" altLang="zh-TW" sz="2400" dirty="0" smtClean="0"/>
                        <a:t>, gNB1) -&gt; (</a:t>
                      </a:r>
                      <a:r>
                        <a:rPr lang="en-US" altLang="zh-TW" sz="2400" dirty="0" err="1" smtClean="0"/>
                        <a:t>eNB</a:t>
                      </a:r>
                      <a:r>
                        <a:rPr lang="en-US" altLang="zh-TW" sz="2400" dirty="0" smtClean="0"/>
                        <a:t>, gNB2)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88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4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>
          <a:xfrm>
            <a:off x="1059172" y="1815548"/>
            <a:ext cx="15729812" cy="7063409"/>
          </a:xfrm>
        </p:spPr>
        <p:txBody>
          <a:bodyPr/>
          <a:lstStyle/>
          <a:p>
            <a:r>
              <a:rPr lang="en-US" altLang="zh-TW" dirty="0" smtClean="0"/>
              <a:t>Both </a:t>
            </a:r>
            <a:r>
              <a:rPr lang="en-US" altLang="zh-TW" dirty="0" smtClean="0">
                <a:solidFill>
                  <a:srgbClr val="FF0000"/>
                </a:solidFill>
              </a:rPr>
              <a:t>LTE </a:t>
            </a:r>
            <a:r>
              <a:rPr lang="en-US" altLang="zh-TW" dirty="0" err="1" smtClean="0">
                <a:solidFill>
                  <a:srgbClr val="FF0000"/>
                </a:solidFill>
              </a:rPr>
              <a:t>eNB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FF0000"/>
                </a:solidFill>
              </a:rPr>
              <a:t>5G </a:t>
            </a:r>
            <a:r>
              <a:rPr lang="en-US" altLang="zh-TW" dirty="0" err="1" smtClean="0">
                <a:solidFill>
                  <a:srgbClr val="FF0000"/>
                </a:solidFill>
              </a:rPr>
              <a:t>gNB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have to handover under NSA architecture, resulting in more frequent handover.</a:t>
            </a:r>
          </a:p>
        </p:txBody>
      </p:sp>
      <p:sp>
        <p:nvSpPr>
          <p:cNvPr id="9" name="文字版面配置區 2"/>
          <p:cNvSpPr txBox="1">
            <a:spLocks/>
          </p:cNvSpPr>
          <p:nvPr/>
        </p:nvSpPr>
        <p:spPr>
          <a:xfrm>
            <a:off x="1059173" y="524656"/>
            <a:ext cx="16208409" cy="109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lang="zh-TW" altLang="en-US" sz="7500" b="0" i="0" u="none" strike="noStrike" cap="none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Tenor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 altLang="zh-TW" sz="5400" dirty="0"/>
              <a:t>5G Handovers</a:t>
            </a:r>
            <a:r>
              <a:rPr lang="zh-TW" altLang="en-US" sz="5400" dirty="0"/>
              <a:t> </a:t>
            </a:r>
            <a:r>
              <a:rPr lang="en-US" altLang="zh-TW" sz="5400" dirty="0" smtClean="0"/>
              <a:t>(2/2</a:t>
            </a:r>
            <a:r>
              <a:rPr lang="en-US" altLang="zh-TW" sz="5400" dirty="0"/>
              <a:t>)</a:t>
            </a:r>
            <a:endParaRPr lang="zh-TW" altLang="en-US" sz="5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657" y="3789933"/>
            <a:ext cx="10865439" cy="45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4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377100" y="2503357"/>
            <a:ext cx="13823400" cy="4062335"/>
          </a:xfrm>
        </p:spPr>
        <p:txBody>
          <a:bodyPr/>
          <a:lstStyle/>
          <a:p>
            <a:pPr algn="ctr"/>
            <a:r>
              <a:rPr lang="en-US" altLang="zh-TW" sz="13800" dirty="0" smtClean="0"/>
              <a:t>Ⅱ. Tools </a:t>
            </a:r>
            <a:r>
              <a:rPr lang="en-US" altLang="zh-TW" sz="13800" dirty="0"/>
              <a:t>and </a:t>
            </a:r>
            <a:r>
              <a:rPr lang="en-US" altLang="zh-TW" sz="13800" dirty="0" smtClean="0"/>
              <a:t>Methods</a:t>
            </a:r>
            <a:endParaRPr lang="en-US" altLang="zh-TW" sz="13800" dirty="0"/>
          </a:p>
        </p:txBody>
      </p:sp>
    </p:spTree>
    <p:extLst>
      <p:ext uri="{BB962C8B-B14F-4D97-AF65-F5344CB8AC3E}">
        <p14:creationId xmlns:p14="http://schemas.microsoft.com/office/powerpoint/2010/main" val="222412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內容版面配置區 2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18124999"/>
              </p:ext>
            </p:extLst>
          </p:nvPr>
        </p:nvGraphicFramePr>
        <p:xfrm>
          <a:off x="1194118" y="2055942"/>
          <a:ext cx="16208376" cy="6316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9941">
                  <a:extLst>
                    <a:ext uri="{9D8B030D-6E8A-4147-A177-3AD203B41FA5}">
                      <a16:colId xmlns:a16="http://schemas.microsoft.com/office/drawing/2014/main" val="4083921550"/>
                    </a:ext>
                  </a:extLst>
                </a:gridCol>
                <a:gridCol w="8348435">
                  <a:extLst>
                    <a:ext uri="{9D8B030D-6E8A-4147-A177-3AD203B41FA5}">
                      <a16:colId xmlns:a16="http://schemas.microsoft.com/office/drawing/2014/main" val="154077354"/>
                    </a:ext>
                  </a:extLst>
                </a:gridCol>
              </a:tblGrid>
              <a:tr h="8265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Tools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Purpose</a:t>
                      </a:r>
                      <a:endParaRPr lang="zh-TW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42266"/>
                  </a:ext>
                </a:extLst>
              </a:tr>
              <a:tr h="8265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5G specific APIs (Android</a:t>
                      </a:r>
                      <a:r>
                        <a:rPr lang="en-US" altLang="zh-TW" sz="3200" baseline="0" dirty="0" smtClean="0"/>
                        <a:t> </a:t>
                      </a:r>
                      <a:r>
                        <a:rPr lang="en-US" altLang="zh-TW" sz="3200" dirty="0" err="1" smtClean="0"/>
                        <a:t>TelephonyManager</a:t>
                      </a:r>
                      <a:r>
                        <a:rPr lang="en-US" altLang="zh-TW" sz="3200" dirty="0" smtClean="0"/>
                        <a:t>)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Identify the </a:t>
                      </a:r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radio band </a:t>
                      </a:r>
                      <a:r>
                        <a:rPr lang="en-US" altLang="zh-TW" sz="3200" dirty="0" smtClean="0"/>
                        <a:t>(low-band vs. </a:t>
                      </a:r>
                      <a:r>
                        <a:rPr lang="en-US" altLang="zh-TW" sz="3200" dirty="0" err="1" smtClean="0"/>
                        <a:t>mmWave</a:t>
                      </a:r>
                      <a:r>
                        <a:rPr lang="en-US" altLang="zh-TW" sz="3200" dirty="0" smtClean="0"/>
                        <a:t>),</a:t>
                      </a:r>
                      <a:r>
                        <a:rPr lang="en-US" altLang="zh-TW" sz="3200" baseline="0" dirty="0" smtClean="0"/>
                        <a:t> </a:t>
                      </a:r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geolocation</a:t>
                      </a:r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 radio technology </a:t>
                      </a:r>
                      <a:r>
                        <a:rPr lang="en-US" altLang="zh-TW" sz="3200" dirty="0" smtClean="0"/>
                        <a:t>(4G/LTE vs. 5G), </a:t>
                      </a:r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ping</a:t>
                      </a:r>
                      <a:r>
                        <a:rPr lang="en-US" altLang="zh-TW" sz="3200" dirty="0" smtClean="0"/>
                        <a:t> measurements, etc.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596789"/>
                  </a:ext>
                </a:extLst>
              </a:tr>
              <a:tr h="8265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Samsung Galaxy S21 Ultra (S21U) and Samsung Galaxy S20 Ultra (S20U)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5G UE devices.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429511"/>
                  </a:ext>
                </a:extLst>
              </a:tr>
              <a:tr h="8265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err="1" smtClean="0"/>
                        <a:t>Accuver</a:t>
                      </a:r>
                      <a:r>
                        <a:rPr lang="en-US" altLang="zh-TW" sz="3200" dirty="0" smtClean="0"/>
                        <a:t> XCAL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Read Qualcomm </a:t>
                      </a:r>
                      <a:r>
                        <a:rPr lang="en-US" altLang="zh-TW" sz="3200" i="1" dirty="0" err="1" smtClean="0"/>
                        <a:t>Diag</a:t>
                      </a:r>
                      <a:r>
                        <a:rPr lang="en-US" altLang="zh-TW" sz="3200" dirty="0" smtClean="0"/>
                        <a:t> message. Physical layer radio KPIs (e.g., </a:t>
                      </a:r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PCI, RRS </a:t>
                      </a:r>
                      <a:r>
                        <a:rPr lang="en-US" altLang="zh-TW" sz="3200" dirty="0" smtClean="0"/>
                        <a:t>values) and RRC (such as </a:t>
                      </a:r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HO commands, event configurations, measurement reports</a:t>
                      </a:r>
                      <a:r>
                        <a:rPr lang="en-US" altLang="zh-TW" sz="3200" dirty="0" smtClean="0"/>
                        <a:t>, etc.)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039173"/>
                  </a:ext>
                </a:extLst>
              </a:tr>
              <a:tr h="8265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Monsoon Power Monitor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Power measurements.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055583"/>
                  </a:ext>
                </a:extLst>
              </a:tr>
            </a:tbl>
          </a:graphicData>
        </a:graphic>
      </p:graphicFrame>
      <p:sp>
        <p:nvSpPr>
          <p:cNvPr id="9" name="文字版面配置區 2"/>
          <p:cNvSpPr txBox="1">
            <a:spLocks/>
          </p:cNvSpPr>
          <p:nvPr/>
        </p:nvSpPr>
        <p:spPr>
          <a:xfrm>
            <a:off x="1059173" y="524656"/>
            <a:ext cx="16208409" cy="109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lang="zh-TW" altLang="en-US" sz="7500" b="0" i="0" u="none" strike="noStrike" cap="none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Tenor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 altLang="zh-TW" sz="5400" dirty="0" smtClean="0"/>
              <a:t>Tools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66904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內容版面配置區 2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17774192"/>
              </p:ext>
            </p:extLst>
          </p:nvPr>
        </p:nvGraphicFramePr>
        <p:xfrm>
          <a:off x="4453746" y="3015312"/>
          <a:ext cx="941926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9631">
                  <a:extLst>
                    <a:ext uri="{9D8B030D-6E8A-4147-A177-3AD203B41FA5}">
                      <a16:colId xmlns:a16="http://schemas.microsoft.com/office/drawing/2014/main" val="1546856600"/>
                    </a:ext>
                  </a:extLst>
                </a:gridCol>
                <a:gridCol w="4709631">
                  <a:extLst>
                    <a:ext uri="{9D8B030D-6E8A-4147-A177-3AD203B41FA5}">
                      <a16:colId xmlns:a16="http://schemas.microsoft.com/office/drawing/2014/main" val="384401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Application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Method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07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real-time volumetric video streaming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err="1" smtClean="0"/>
                        <a:t>ViVo</a:t>
                      </a:r>
                      <a:r>
                        <a:rPr lang="en-US" altLang="zh-TW" sz="3200" dirty="0" smtClean="0"/>
                        <a:t> [40]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86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cloud gaming 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Steam Remote Play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46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live</a:t>
                      </a:r>
                      <a:r>
                        <a:rPr lang="en-US" altLang="zh-TW" sz="3200" baseline="0" dirty="0" smtClean="0"/>
                        <a:t> video conferencing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Zoom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1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UDP/TCP Experiments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err="1" smtClean="0"/>
                        <a:t>iPerf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25485"/>
                  </a:ext>
                </a:extLst>
              </a:tr>
            </a:tbl>
          </a:graphicData>
        </a:graphic>
      </p:graphicFrame>
      <p:sp>
        <p:nvSpPr>
          <p:cNvPr id="9" name="文字版面配置區 2"/>
          <p:cNvSpPr txBox="1">
            <a:spLocks/>
          </p:cNvSpPr>
          <p:nvPr/>
        </p:nvSpPr>
        <p:spPr>
          <a:xfrm>
            <a:off x="1059173" y="524656"/>
            <a:ext cx="16208409" cy="109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lang="zh-TW" altLang="en-US" sz="7500" b="0" i="0" u="none" strike="noStrike" cap="none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Tenor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■"/>
              <a:def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 altLang="zh-TW" sz="5400" dirty="0" smtClean="0"/>
              <a:t>Experiment Test</a:t>
            </a:r>
            <a:endParaRPr lang="zh-TW" altLang="en-US" sz="5400" dirty="0"/>
          </a:p>
        </p:txBody>
      </p:sp>
      <p:sp>
        <p:nvSpPr>
          <p:cNvPr id="4" name="矩形 3"/>
          <p:cNvSpPr/>
          <p:nvPr/>
        </p:nvSpPr>
        <p:spPr>
          <a:xfrm>
            <a:off x="1209073" y="7554548"/>
            <a:ext cx="162084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[40] Bo Han, Yu Liu, and Feng Qian</a:t>
            </a:r>
            <a:r>
              <a:rPr lang="en-US" altLang="zh-TW" sz="2000" dirty="0"/>
              <a:t>. 2020. </a:t>
            </a:r>
            <a:r>
              <a:rPr lang="en-US" altLang="zh-TW" sz="2000" dirty="0" err="1"/>
              <a:t>ViVo</a:t>
            </a:r>
            <a:r>
              <a:rPr lang="en-US" altLang="zh-TW" sz="2000" dirty="0"/>
              <a:t>: Visibility-aware mobile volumetric video streaming. In Proceedings of the 26th Annual International Conference on Mobile Computing and Networking. 1–13</a:t>
            </a:r>
            <a:r>
              <a:rPr lang="en-US" altLang="zh-TW" sz="2000" dirty="0" smtClean="0"/>
              <a:t>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517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and White Simple Basic Company Roadmap Presentation">
  <a:themeElements>
    <a:clrScheme name="Office">
      <a:dk1>
        <a:srgbClr val="000000"/>
      </a:dk1>
      <a:lt1>
        <a:srgbClr val="FFFFFF"/>
      </a:lt1>
      <a:dk2>
        <a:srgbClr val="0C48BB"/>
      </a:dk2>
      <a:lt2>
        <a:srgbClr val="EEECE1"/>
      </a:lt2>
      <a:accent1>
        <a:srgbClr val="4F81BD"/>
      </a:accent1>
      <a:accent2>
        <a:srgbClr val="F6F6F6"/>
      </a:accent2>
      <a:accent3>
        <a:srgbClr val="B4E3EF"/>
      </a:accent3>
      <a:accent4>
        <a:srgbClr val="0C48BB"/>
      </a:accent4>
      <a:accent5>
        <a:srgbClr val="6488D2"/>
      </a:accent5>
      <a:accent6>
        <a:srgbClr val="D8D8D8"/>
      </a:accent6>
      <a:hlink>
        <a:srgbClr val="0C48BB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1165</Words>
  <Application>Microsoft Office PowerPoint</Application>
  <PresentationFormat>自訂</PresentationFormat>
  <Paragraphs>110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6" baseType="lpstr">
      <vt:lpstr>Calibri</vt:lpstr>
      <vt:lpstr>Assistant</vt:lpstr>
      <vt:lpstr>細明體</vt:lpstr>
      <vt:lpstr>新細明體</vt:lpstr>
      <vt:lpstr>Arial</vt:lpstr>
      <vt:lpstr>Wingdings</vt:lpstr>
      <vt:lpstr>微軟正黑體</vt:lpstr>
      <vt:lpstr>Tenor Sans</vt:lpstr>
      <vt:lpstr>Blue and White Simple Basic Company Roadmap Presentation</vt:lpstr>
      <vt:lpstr>Paper Review: Vivisecting Mobility Management in 5G Cellular Networks</vt:lpstr>
      <vt:lpstr>Outline</vt:lpstr>
      <vt:lpstr>Ⅰ. Background</vt:lpstr>
      <vt:lpstr>PowerPoint 簡報</vt:lpstr>
      <vt:lpstr>PowerPoint 簡報</vt:lpstr>
      <vt:lpstr>PowerPoint 簡報</vt:lpstr>
      <vt:lpstr>Ⅱ. Tools and Methods</vt:lpstr>
      <vt:lpstr>PowerPoint 簡報</vt:lpstr>
      <vt:lpstr>PowerPoint 簡報</vt:lpstr>
      <vt:lpstr>Ⅲ. Observations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V. Conclusions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roadmap</dc:title>
  <cp:lastModifiedBy>USER</cp:lastModifiedBy>
  <cp:revision>111</cp:revision>
  <dcterms:modified xsi:type="dcterms:W3CDTF">2023-09-28T03:53:14Z</dcterms:modified>
</cp:coreProperties>
</file>