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DO.NET" id="{C7308D29-CBE4-4E3B-9E68-63AEE2D849C8}">
          <p14:sldIdLst>
            <p14:sldId id="256"/>
            <p14:sldId id="257"/>
          </p14:sldIdLst>
        </p14:section>
        <p14:section name="Entity Framework" id="{43878D97-DAD0-4020-9BC1-A4863072CB5D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934" autoAdjust="0"/>
  </p:normalViewPr>
  <p:slideViewPr>
    <p:cSldViewPr snapToGrid="0">
      <p:cViewPr varScale="1">
        <p:scale>
          <a:sx n="59" d="100"/>
          <a:sy n="59" d="100"/>
        </p:scale>
        <p:origin x="9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46F23-02EF-4704-88F9-474644CC3FEE}" type="datetimeFigureOut">
              <a:rPr lang="en-US" smtClean="0"/>
              <a:t>12-Mar-17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0A342-33DD-45BC-B6B0-C043583FF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51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0A342-33DD-45BC-B6B0-C043583FFD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35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18D0A13-DF37-433A-BA23-15E0908055D8}" type="datetimeFigureOut">
              <a:rPr lang="en-US" smtClean="0"/>
              <a:t>12-Mar-17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2722069-7965-480F-B6A8-E9BEE2C6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7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0A13-DF37-433A-BA23-15E0908055D8}" type="datetimeFigureOut">
              <a:rPr lang="en-US" smtClean="0"/>
              <a:t>12-Mar-17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2069-7965-480F-B6A8-E9BEE2C6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9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0A13-DF37-433A-BA23-15E0908055D8}" type="datetimeFigureOut">
              <a:rPr lang="en-US" smtClean="0"/>
              <a:t>12-Mar-17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2069-7965-480F-B6A8-E9BEE2C6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0A13-DF37-433A-BA23-15E0908055D8}" type="datetimeFigureOut">
              <a:rPr lang="en-US" smtClean="0"/>
              <a:t>12-Mar-17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2069-7965-480F-B6A8-E9BEE2C669B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1144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0A13-DF37-433A-BA23-15E0908055D8}" type="datetimeFigureOut">
              <a:rPr lang="en-US" smtClean="0"/>
              <a:t>12-Mar-17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2069-7965-480F-B6A8-E9BEE2C6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44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0A13-DF37-433A-BA23-15E0908055D8}" type="datetimeFigureOut">
              <a:rPr lang="en-US" smtClean="0"/>
              <a:t>12-Mar-17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2069-7965-480F-B6A8-E9BEE2C6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77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0A13-DF37-433A-BA23-15E0908055D8}" type="datetimeFigureOut">
              <a:rPr lang="en-US" smtClean="0"/>
              <a:t>12-Mar-17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2069-7965-480F-B6A8-E9BEE2C6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97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0A13-DF37-433A-BA23-15E0908055D8}" type="datetimeFigureOut">
              <a:rPr lang="en-US" smtClean="0"/>
              <a:t>12-Mar-17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2069-7965-480F-B6A8-E9BEE2C6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15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0A13-DF37-433A-BA23-15E0908055D8}" type="datetimeFigureOut">
              <a:rPr lang="en-US" smtClean="0"/>
              <a:t>12-Mar-17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2069-7965-480F-B6A8-E9BEE2C6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7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0A13-DF37-433A-BA23-15E0908055D8}" type="datetimeFigureOut">
              <a:rPr lang="en-US" smtClean="0"/>
              <a:t>12-Mar-17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2069-7965-480F-B6A8-E9BEE2C6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4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0A13-DF37-433A-BA23-15E0908055D8}" type="datetimeFigureOut">
              <a:rPr lang="en-US" smtClean="0"/>
              <a:t>12-Mar-17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2069-7965-480F-B6A8-E9BEE2C6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7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0A13-DF37-433A-BA23-15E0908055D8}" type="datetimeFigureOut">
              <a:rPr lang="en-US" smtClean="0"/>
              <a:t>12-Mar-17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2069-7965-480F-B6A8-E9BEE2C6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0A13-DF37-433A-BA23-15E0908055D8}" type="datetimeFigureOut">
              <a:rPr lang="en-US" smtClean="0"/>
              <a:t>12-Mar-17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2069-7965-480F-B6A8-E9BEE2C6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6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0A13-DF37-433A-BA23-15E0908055D8}" type="datetimeFigureOut">
              <a:rPr lang="en-US" smtClean="0"/>
              <a:t>12-Mar-17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2069-7965-480F-B6A8-E9BEE2C6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8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0A13-DF37-433A-BA23-15E0908055D8}" type="datetimeFigureOut">
              <a:rPr lang="en-US" smtClean="0"/>
              <a:t>12-Mar-17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2069-7965-480F-B6A8-E9BEE2C6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4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0A13-DF37-433A-BA23-15E0908055D8}" type="datetimeFigureOut">
              <a:rPr lang="en-US" smtClean="0"/>
              <a:t>12-Mar-17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2069-7965-480F-B6A8-E9BEE2C6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2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0A13-DF37-433A-BA23-15E0908055D8}" type="datetimeFigureOut">
              <a:rPr lang="en-US" smtClean="0"/>
              <a:t>12-Mar-17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2069-7965-480F-B6A8-E9BEE2C6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9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0A13-DF37-433A-BA23-15E0908055D8}" type="datetimeFigureOut">
              <a:rPr lang="en-US" smtClean="0"/>
              <a:t>12-Mar-17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22069-7965-480F-B6A8-E9BEE2C6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7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Entity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4619" y="540270"/>
            <a:ext cx="9952522" cy="605429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  <a:latin typeface="Algerian" panose="04020705040A02060702" pitchFamily="82" charset="0"/>
              </a:rPr>
              <a:t>What is ado.net?</a:t>
            </a:r>
            <a:endParaRPr lang="en-US" dirty="0"/>
          </a:p>
          <a:p>
            <a:r>
              <a:rPr lang="en-US" dirty="0">
                <a:latin typeface="Maiandra GD" panose="020E0502030308020204" pitchFamily="34" charset="0"/>
              </a:rPr>
              <a:t>you can think of ADO.NET, as a set of classes (Framework), that can be used to interact with data sources like Databases and XML files. </a:t>
            </a:r>
          </a:p>
          <a:p>
            <a:r>
              <a:rPr lang="en-US" dirty="0">
                <a:latin typeface="Maiandra GD" panose="020E0502030308020204" pitchFamily="34" charset="0"/>
              </a:rPr>
              <a:t>retrieved data can be consumed in any .NET application. </a:t>
            </a:r>
          </a:p>
          <a:p>
            <a:r>
              <a:rPr lang="en-US" sz="2400" dirty="0">
                <a:solidFill>
                  <a:srgbClr val="FFFF00"/>
                </a:solidFill>
                <a:latin typeface="Imprint MT Shadow" panose="04020605060303030202" pitchFamily="82" charset="0"/>
              </a:rPr>
              <a:t>ADO</a:t>
            </a:r>
            <a:r>
              <a:rPr lang="en-US" sz="2400" dirty="0">
                <a:solidFill>
                  <a:srgbClr val="FFFF00"/>
                </a:solidFill>
                <a:latin typeface="Buxton Sketch" panose="03080500000500000004" pitchFamily="66" charset="0"/>
              </a:rPr>
              <a:t> </a:t>
            </a:r>
            <a:r>
              <a:rPr lang="en-US" dirty="0">
                <a:latin typeface="Maiandra GD" panose="020E0502030308020204" pitchFamily="34" charset="0"/>
              </a:rPr>
              <a:t>stands for </a:t>
            </a:r>
            <a:r>
              <a:rPr lang="en-US" sz="2400" dirty="0">
                <a:solidFill>
                  <a:srgbClr val="FFFF00"/>
                </a:solidFill>
                <a:latin typeface="Imprint MT Shadow" panose="04020605060303030202" pitchFamily="82" charset="0"/>
              </a:rPr>
              <a:t>Microsoft ActiveX Data Objects</a:t>
            </a:r>
            <a:r>
              <a:rPr lang="en-US" sz="2400" dirty="0">
                <a:latin typeface="Buxton Sketch" panose="03080500000500000004" pitchFamily="66" charset="0"/>
              </a:rPr>
              <a:t>:</a:t>
            </a:r>
          </a:p>
          <a:p>
            <a:r>
              <a:rPr lang="en-US" dirty="0">
                <a:latin typeface="Maiandra GD" panose="020E0502030308020204" pitchFamily="34" charset="0"/>
              </a:rPr>
              <a:t>Several common objects are needed:</a:t>
            </a:r>
          </a:p>
          <a:p>
            <a:r>
              <a:rPr lang="en-US" sz="2400" b="1" dirty="0">
                <a:latin typeface="Buxton Sketch" panose="03080500000500000004" pitchFamily="66" charset="0"/>
              </a:rPr>
              <a:t>	</a:t>
            </a:r>
            <a:r>
              <a:rPr lang="en-US" b="1" dirty="0">
                <a:latin typeface="Maiandra GD" panose="020E0502030308020204" pitchFamily="34" charset="0"/>
              </a:rPr>
              <a:t>1.</a:t>
            </a:r>
            <a:r>
              <a:rPr lang="en-US" dirty="0">
                <a:latin typeface="Maiandra GD" panose="020E0502030308020204" pitchFamily="34" charset="0"/>
              </a:rPr>
              <a:t> Connection – to connect to the database</a:t>
            </a:r>
            <a:br>
              <a:rPr lang="en-US" dirty="0">
                <a:latin typeface="Maiandra GD" panose="020E0502030308020204" pitchFamily="34" charset="0"/>
              </a:rPr>
            </a:br>
            <a:r>
              <a:rPr lang="en-US" dirty="0">
                <a:latin typeface="Maiandra GD" panose="020E0502030308020204" pitchFamily="34" charset="0"/>
              </a:rPr>
              <a:t>	</a:t>
            </a:r>
            <a:r>
              <a:rPr lang="en-US" b="1" dirty="0">
                <a:latin typeface="Maiandra GD" panose="020E0502030308020204" pitchFamily="34" charset="0"/>
              </a:rPr>
              <a:t>2.</a:t>
            </a:r>
            <a:r>
              <a:rPr lang="en-US" dirty="0">
                <a:latin typeface="Maiandra GD" panose="020E0502030308020204" pitchFamily="34" charset="0"/>
              </a:rPr>
              <a:t> Command – to run an </a:t>
            </a:r>
            <a:r>
              <a:rPr lang="en-US" dirty="0" err="1">
                <a:latin typeface="Maiandra GD" panose="020E0502030308020204" pitchFamily="34" charset="0"/>
              </a:rPr>
              <a:t>sql</a:t>
            </a:r>
            <a:r>
              <a:rPr lang="en-US" dirty="0">
                <a:latin typeface="Maiandra GD" panose="020E0502030308020204" pitchFamily="34" charset="0"/>
              </a:rPr>
              <a:t> command/Query</a:t>
            </a:r>
            <a:br>
              <a:rPr lang="en-US" dirty="0">
                <a:latin typeface="Maiandra GD" panose="020E0502030308020204" pitchFamily="34" charset="0"/>
              </a:rPr>
            </a:br>
            <a:r>
              <a:rPr lang="en-US" dirty="0">
                <a:latin typeface="Maiandra GD" panose="020E0502030308020204" pitchFamily="34" charset="0"/>
              </a:rPr>
              <a:t>	</a:t>
            </a:r>
            <a:r>
              <a:rPr lang="en-US" b="1" dirty="0">
                <a:latin typeface="Maiandra GD" panose="020E0502030308020204" pitchFamily="34" charset="0"/>
              </a:rPr>
              <a:t>3.</a:t>
            </a:r>
            <a:r>
              <a:rPr lang="en-US" dirty="0">
                <a:latin typeface="Maiandra GD" panose="020E0502030308020204" pitchFamily="34" charset="0"/>
              </a:rPr>
              <a:t> </a:t>
            </a:r>
            <a:r>
              <a:rPr lang="en-US" dirty="0" err="1">
                <a:latin typeface="Maiandra GD" panose="020E0502030308020204" pitchFamily="34" charset="0"/>
              </a:rPr>
              <a:t>DataReader</a:t>
            </a:r>
            <a:r>
              <a:rPr lang="en-US" dirty="0">
                <a:latin typeface="Maiandra GD" panose="020E0502030308020204" pitchFamily="34" charset="0"/>
              </a:rPr>
              <a:t> – to retrieve data from </a:t>
            </a:r>
            <a:r>
              <a:rPr lang="en-US" dirty="0" err="1">
                <a:latin typeface="Maiandra GD" panose="020E0502030308020204" pitchFamily="34" charset="0"/>
              </a:rPr>
              <a:t>db</a:t>
            </a:r>
            <a:br>
              <a:rPr lang="en-US" dirty="0">
                <a:latin typeface="Maiandra GD" panose="020E0502030308020204" pitchFamily="34" charset="0"/>
              </a:rPr>
            </a:br>
            <a:r>
              <a:rPr lang="en-US" dirty="0">
                <a:latin typeface="Maiandra GD" panose="020E0502030308020204" pitchFamily="34" charset="0"/>
              </a:rPr>
              <a:t>	</a:t>
            </a:r>
            <a:r>
              <a:rPr lang="en-US" b="1" dirty="0">
                <a:latin typeface="Maiandra GD" panose="020E0502030308020204" pitchFamily="34" charset="0"/>
              </a:rPr>
              <a:t>4.</a:t>
            </a:r>
            <a:r>
              <a:rPr lang="en-US" dirty="0">
                <a:latin typeface="Maiandra GD" panose="020E0502030308020204" pitchFamily="34" charset="0"/>
              </a:rPr>
              <a:t> </a:t>
            </a:r>
            <a:r>
              <a:rPr lang="en-US" dirty="0" err="1">
                <a:latin typeface="Maiandra GD" panose="020E0502030308020204" pitchFamily="34" charset="0"/>
              </a:rPr>
              <a:t>DataAdapter</a:t>
            </a:r>
            <a:br>
              <a:rPr lang="en-US" dirty="0">
                <a:latin typeface="Maiandra GD" panose="020E0502030308020204" pitchFamily="34" charset="0"/>
              </a:rPr>
            </a:br>
            <a:r>
              <a:rPr lang="en-US" dirty="0">
                <a:latin typeface="Maiandra GD" panose="020E0502030308020204" pitchFamily="34" charset="0"/>
              </a:rPr>
              <a:t>	</a:t>
            </a:r>
            <a:r>
              <a:rPr lang="en-US" b="1" dirty="0">
                <a:latin typeface="Maiandra GD" panose="020E0502030308020204" pitchFamily="34" charset="0"/>
              </a:rPr>
              <a:t>5.</a:t>
            </a:r>
            <a:r>
              <a:rPr lang="en-US" dirty="0">
                <a:latin typeface="Maiandra GD" panose="020E0502030308020204" pitchFamily="34" charset="0"/>
              </a:rPr>
              <a:t> </a:t>
            </a:r>
            <a:r>
              <a:rPr lang="en-US" dirty="0" err="1">
                <a:latin typeface="Maiandra GD" panose="020E0502030308020204" pitchFamily="34" charset="0"/>
              </a:rPr>
              <a:t>DataSet</a:t>
            </a:r>
            <a:endParaRPr lang="en-US" dirty="0">
              <a:latin typeface="Maiandra GD" panose="020E0502030308020204" pitchFamily="34" charset="0"/>
            </a:endParaRPr>
          </a:p>
          <a:p>
            <a:r>
              <a:rPr lang="en-US" sz="1400" dirty="0">
                <a:latin typeface="Maiandra GD" panose="020E0502030308020204" pitchFamily="34" charset="0"/>
              </a:rPr>
              <a:t>* dataset/ </a:t>
            </a:r>
            <a:r>
              <a:rPr lang="en-US" sz="1400" dirty="0" err="1">
                <a:latin typeface="Maiandra GD" panose="020E0502030308020204" pitchFamily="34" charset="0"/>
              </a:rPr>
              <a:t>dataAdapter</a:t>
            </a:r>
            <a:r>
              <a:rPr lang="en-US" sz="1400" dirty="0">
                <a:latin typeface="Maiandra GD" panose="020E0502030308020204" pitchFamily="34" charset="0"/>
              </a:rPr>
              <a:t> are legacy technologies and not in use after </a:t>
            </a:r>
            <a:r>
              <a:rPr lang="en-US" sz="1400" dirty="0" err="1">
                <a:latin typeface="Maiandra GD" panose="020E0502030308020204" pitchFamily="34" charset="0"/>
              </a:rPr>
              <a:t>.Net</a:t>
            </a:r>
            <a:r>
              <a:rPr lang="en-US" sz="1400" dirty="0">
                <a:latin typeface="Maiandra GD" panose="020E0502030308020204" pitchFamily="34" charset="0"/>
              </a:rPr>
              <a:t> 3.5</a:t>
            </a:r>
          </a:p>
        </p:txBody>
      </p:sp>
    </p:spTree>
    <p:extLst>
      <p:ext uri="{BB962C8B-B14F-4D97-AF65-F5344CB8AC3E}">
        <p14:creationId xmlns:p14="http://schemas.microsoft.com/office/powerpoint/2010/main" val="62596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01056" y="474042"/>
            <a:ext cx="9326880" cy="4244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sz="2000" cap="all" dirty="0">
                <a:solidFill>
                  <a:srgbClr val="82FFFF"/>
                </a:solidFill>
                <a:latin typeface="Maiandra GD" panose="020E0502030308020204" pitchFamily="34" charset="0"/>
              </a:rPr>
              <a:t>Databases like </a:t>
            </a:r>
            <a:r>
              <a:rPr lang="en-US" sz="2400" cap="all" dirty="0" err="1">
                <a:solidFill>
                  <a:srgbClr val="FFFF00"/>
                </a:solidFill>
                <a:latin typeface="Imprint MT Shadow" panose="04020605060303030202" pitchFamily="82" charset="0"/>
              </a:rPr>
              <a:t>ms</a:t>
            </a:r>
            <a:r>
              <a:rPr lang="en-US" sz="2400" cap="all" dirty="0">
                <a:solidFill>
                  <a:srgbClr val="FFFF00"/>
                </a:solidFill>
                <a:latin typeface="Imprint MT Shadow" panose="04020605060303030202" pitchFamily="82" charset="0"/>
              </a:rPr>
              <a:t> SQL </a:t>
            </a:r>
            <a:r>
              <a:rPr lang="en-US" sz="2000" cap="all" dirty="0">
                <a:solidFill>
                  <a:srgbClr val="82FFFF"/>
                </a:solidFill>
                <a:latin typeface="Maiandra GD" panose="020E0502030308020204" pitchFamily="34" charset="0"/>
              </a:rPr>
              <a:t>only understand SQL ( </a:t>
            </a:r>
            <a:r>
              <a:rPr lang="en-US" sz="2000" b="1" i="1" dirty="0">
                <a:solidFill>
                  <a:schemeClr val="tx2"/>
                </a:solidFill>
                <a:latin typeface="Maiandra GD" panose="020E0502030308020204" pitchFamily="34" charset="0"/>
              </a:rPr>
              <a:t>S</a:t>
            </a:r>
            <a:r>
              <a:rPr lang="en-US" sz="2000" i="1" dirty="0">
                <a:solidFill>
                  <a:schemeClr val="tx2"/>
                </a:solidFill>
                <a:latin typeface="Maiandra GD" panose="020E0502030308020204" pitchFamily="34" charset="0"/>
              </a:rPr>
              <a:t>TRUCTURED QUERY LANGUAGE  </a:t>
            </a:r>
            <a:r>
              <a:rPr lang="en-US" sz="2000" cap="all" dirty="0">
                <a:solidFill>
                  <a:srgbClr val="82FFFF"/>
                </a:solidFill>
                <a:latin typeface="Maiandra GD" panose="020E0502030308020204" pitchFamily="34" charset="0"/>
              </a:rPr>
              <a:t>).</a:t>
            </a:r>
          </a:p>
          <a:p>
            <a:pPr lvl="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sz="2000" cap="all" dirty="0">
                <a:solidFill>
                  <a:srgbClr val="82FFFF"/>
                </a:solidFill>
                <a:latin typeface="Maiandra GD" panose="020E0502030308020204" pitchFamily="34" charset="0"/>
              </a:rPr>
              <a:t>If a .NET application ( </a:t>
            </a:r>
            <a:r>
              <a:rPr lang="en-US" sz="2000" i="1" cap="all" dirty="0">
                <a:solidFill>
                  <a:srgbClr val="82FFFF"/>
                </a:solidFill>
                <a:latin typeface="Maiandra GD" panose="020E0502030308020204" pitchFamily="34" charset="0"/>
              </a:rPr>
              <a:t>Web, Windows, Console etc.. </a:t>
            </a:r>
            <a:r>
              <a:rPr lang="en-US" sz="2000" cap="all" dirty="0">
                <a:solidFill>
                  <a:srgbClr val="82FFFF"/>
                </a:solidFill>
                <a:latin typeface="Maiandra GD" panose="020E0502030308020204" pitchFamily="34" charset="0"/>
              </a:rPr>
              <a:t>) has to retrieve data, then the application needs to:</a:t>
            </a:r>
          </a:p>
          <a:p>
            <a:pPr lvl="0">
              <a:lnSpc>
                <a:spcPct val="120000"/>
              </a:lnSpc>
              <a:spcBef>
                <a:spcPts val="1000"/>
              </a:spcBef>
              <a:buSzPct val="125000"/>
            </a:pPr>
            <a:endParaRPr lang="en-US" sz="2000" cap="all" dirty="0">
              <a:solidFill>
                <a:srgbClr val="82FFFF"/>
              </a:solidFill>
              <a:latin typeface="Maiandra GD" panose="020E0502030308020204" pitchFamily="34" charset="0"/>
            </a:endParaRPr>
          </a:p>
          <a:p>
            <a:pPr lvl="0">
              <a:lnSpc>
                <a:spcPct val="120000"/>
              </a:lnSpc>
              <a:spcBef>
                <a:spcPts val="1000"/>
              </a:spcBef>
              <a:buSzPct val="125000"/>
            </a:pPr>
            <a:br>
              <a:rPr lang="en-US" sz="2000" cap="all" dirty="0">
                <a:solidFill>
                  <a:srgbClr val="82FFFF"/>
                </a:solidFill>
                <a:latin typeface="Maiandra GD" panose="020E0502030308020204" pitchFamily="34" charset="0"/>
              </a:rPr>
            </a:br>
            <a:r>
              <a:rPr lang="en-US" sz="2000" b="1" cap="all" dirty="0">
                <a:solidFill>
                  <a:srgbClr val="82FFFF"/>
                </a:solidFill>
                <a:latin typeface="Maiandra GD" panose="020E0502030308020204" pitchFamily="34" charset="0"/>
              </a:rPr>
              <a:t>1.</a:t>
            </a:r>
            <a:r>
              <a:rPr lang="en-US" sz="2000" cap="all" dirty="0">
                <a:solidFill>
                  <a:srgbClr val="82FFFF"/>
                </a:solidFill>
                <a:latin typeface="Maiandra GD" panose="020E0502030308020204" pitchFamily="34" charset="0"/>
              </a:rPr>
              <a:t> Connect to the Database</a:t>
            </a:r>
            <a:br>
              <a:rPr lang="en-US" sz="2000" cap="all" dirty="0">
                <a:solidFill>
                  <a:srgbClr val="82FFFF"/>
                </a:solidFill>
                <a:latin typeface="Maiandra GD" panose="020E0502030308020204" pitchFamily="34" charset="0"/>
              </a:rPr>
            </a:br>
            <a:r>
              <a:rPr lang="en-US" sz="2000" b="1" cap="all" dirty="0">
                <a:solidFill>
                  <a:srgbClr val="82FFFF"/>
                </a:solidFill>
                <a:latin typeface="Maiandra GD" panose="020E0502030308020204" pitchFamily="34" charset="0"/>
              </a:rPr>
              <a:t>2.</a:t>
            </a:r>
            <a:r>
              <a:rPr lang="en-US" sz="2000" cap="all" dirty="0">
                <a:solidFill>
                  <a:srgbClr val="82FFFF"/>
                </a:solidFill>
                <a:latin typeface="Maiandra GD" panose="020E0502030308020204" pitchFamily="34" charset="0"/>
              </a:rPr>
              <a:t> Prepare an SQL Command</a:t>
            </a:r>
            <a:br>
              <a:rPr lang="en-US" sz="2000" cap="all" dirty="0">
                <a:solidFill>
                  <a:srgbClr val="82FFFF"/>
                </a:solidFill>
                <a:latin typeface="Maiandra GD" panose="020E0502030308020204" pitchFamily="34" charset="0"/>
              </a:rPr>
            </a:br>
            <a:r>
              <a:rPr lang="en-US" sz="2000" b="1" cap="all" dirty="0">
                <a:solidFill>
                  <a:srgbClr val="82FFFF"/>
                </a:solidFill>
                <a:latin typeface="Maiandra GD" panose="020E0502030308020204" pitchFamily="34" charset="0"/>
              </a:rPr>
              <a:t>3.</a:t>
            </a:r>
            <a:r>
              <a:rPr lang="en-US" sz="2000" cap="all" dirty="0">
                <a:solidFill>
                  <a:srgbClr val="82FFFF"/>
                </a:solidFill>
                <a:latin typeface="Maiandra GD" panose="020E0502030308020204" pitchFamily="34" charset="0"/>
              </a:rPr>
              <a:t> Execute the Command</a:t>
            </a:r>
            <a:br>
              <a:rPr lang="en-US" sz="2000" cap="all" dirty="0">
                <a:solidFill>
                  <a:srgbClr val="82FFFF"/>
                </a:solidFill>
                <a:latin typeface="Maiandra GD" panose="020E0502030308020204" pitchFamily="34" charset="0"/>
              </a:rPr>
            </a:br>
            <a:r>
              <a:rPr lang="en-US" sz="2000" b="1" cap="all" dirty="0">
                <a:solidFill>
                  <a:srgbClr val="82FFFF"/>
                </a:solidFill>
                <a:latin typeface="Maiandra GD" panose="020E0502030308020204" pitchFamily="34" charset="0"/>
              </a:rPr>
              <a:t>4.</a:t>
            </a:r>
            <a:r>
              <a:rPr lang="en-US" sz="2000" cap="all" dirty="0">
                <a:solidFill>
                  <a:srgbClr val="82FFFF"/>
                </a:solidFill>
                <a:latin typeface="Maiandra GD" panose="020E0502030308020204" pitchFamily="34" charset="0"/>
              </a:rPr>
              <a:t> Retrieve the results and display some data in the application </a:t>
            </a:r>
          </a:p>
        </p:txBody>
      </p:sp>
    </p:spTree>
    <p:extLst>
      <p:ext uri="{BB962C8B-B14F-4D97-AF65-F5344CB8AC3E}">
        <p14:creationId xmlns:p14="http://schemas.microsoft.com/office/powerpoint/2010/main" val="176224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8678" y="540270"/>
            <a:ext cx="10208463" cy="6054290"/>
          </a:xfrm>
        </p:spPr>
        <p:txBody>
          <a:bodyPr>
            <a:normAutofit fontScale="92500"/>
          </a:bodyPr>
          <a:lstStyle/>
          <a:p>
            <a:r>
              <a:rPr lang="en-US" sz="4000" dirty="0">
                <a:solidFill>
                  <a:srgbClr val="FFFF00"/>
                </a:solidFill>
                <a:latin typeface="Algerian" panose="04020705040A02060702" pitchFamily="82" charset="0"/>
              </a:rPr>
              <a:t>     DB apps with entity framework (</a:t>
            </a:r>
            <a:r>
              <a:rPr lang="en-US" sz="4000" dirty="0" err="1">
                <a:solidFill>
                  <a:srgbClr val="FFFF00"/>
                </a:solidFill>
                <a:latin typeface="Algerian" panose="04020705040A02060702" pitchFamily="82" charset="0"/>
              </a:rPr>
              <a:t>ef</a:t>
            </a:r>
            <a:r>
              <a:rPr lang="en-US" sz="4000" dirty="0">
                <a:solidFill>
                  <a:srgbClr val="FFFF00"/>
                </a:solidFill>
                <a:latin typeface="Algerian" panose="04020705040A02060702" pitchFamily="82" charset="0"/>
              </a:rPr>
              <a:t>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Entity framework is a “</a:t>
            </a:r>
            <a:r>
              <a:rPr lang="en-US" dirty="0" err="1">
                <a:solidFill>
                  <a:schemeClr val="tx1"/>
                </a:solidFill>
                <a:latin typeface="Maiandra GD" panose="020E0502030308020204" pitchFamily="34" charset="0"/>
              </a:rPr>
              <a:t>standart</a:t>
            </a: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” for </a:t>
            </a:r>
            <a:r>
              <a:rPr lang="en-US" dirty="0" err="1">
                <a:solidFill>
                  <a:schemeClr val="tx1"/>
                </a:solidFill>
                <a:latin typeface="Maiandra GD" panose="020E0502030308020204" pitchFamily="34" charset="0"/>
              </a:rPr>
              <a:t>orm</a:t>
            </a: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 technology in </a:t>
            </a:r>
            <a:r>
              <a:rPr lang="en-US" dirty="0" err="1">
                <a:solidFill>
                  <a:schemeClr val="tx1"/>
                </a:solidFill>
                <a:latin typeface="Maiandra GD" panose="020E0502030308020204" pitchFamily="34" charset="0"/>
              </a:rPr>
              <a:t>c#</a:t>
            </a: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 &amp; </a:t>
            </a:r>
            <a:r>
              <a:rPr lang="en-US" dirty="0" err="1">
                <a:solidFill>
                  <a:schemeClr val="tx1"/>
                </a:solidFill>
                <a:latin typeface="Maiandra GD" panose="020E0502030308020204" pitchFamily="34" charset="0"/>
              </a:rPr>
              <a:t>.net</a:t>
            </a:r>
            <a:endParaRPr lang="en-US" dirty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EF ALLOWS US TO “MAP OBJECTS” FROM RELATION DATABASES LIKE MSSQL TO OBJECT-ORIENTED MODEL IN </a:t>
            </a:r>
            <a:r>
              <a:rPr lang="en-US" dirty="0" err="1">
                <a:solidFill>
                  <a:schemeClr val="tx1"/>
                </a:solidFill>
                <a:latin typeface="Maiandra GD" panose="020E0502030308020204" pitchFamily="34" charset="0"/>
              </a:rPr>
              <a:t>c#</a:t>
            </a: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 WITH “DATABASE-FIRST” &amp; “CODE-FIRST” APPROACHES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POWERFULL OBJECT-ORIENTED API</a:t>
            </a:r>
            <a:r>
              <a:rPr lang="bg-BG" dirty="0">
                <a:solidFill>
                  <a:schemeClr val="tx1"/>
                </a:solidFill>
                <a:latin typeface="Maiandra GD" panose="020E0502030308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for requests to The </a:t>
            </a:r>
            <a:r>
              <a:rPr lang="en-US" dirty="0" err="1">
                <a:solidFill>
                  <a:schemeClr val="tx1"/>
                </a:solidFill>
                <a:latin typeface="Maiandra GD" panose="020E0502030308020204" pitchFamily="34" charset="0"/>
              </a:rPr>
              <a:t>db</a:t>
            </a:r>
            <a:endParaRPr lang="en-US" dirty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crud performance</a:t>
            </a:r>
            <a:endParaRPr lang="bg-BG" dirty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ORM is simply the concept of processing data from a relational database and modeling it in a format that is more readily usable by your code. </a:t>
            </a:r>
            <a:endParaRPr lang="bg-BG" dirty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Instead of looping through rows in a table you model each row as an object and loop through a collection of objects, called </a:t>
            </a: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hlinkClick r:id="rId2"/>
              </a:rPr>
              <a:t>entities</a:t>
            </a: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.</a:t>
            </a:r>
            <a:br>
              <a:rPr lang="en-US" dirty="0">
                <a:solidFill>
                  <a:srgbClr val="00B0F0"/>
                </a:solidFill>
                <a:latin typeface="Maiandra GD" panose="020E0502030308020204" pitchFamily="34" charset="0"/>
              </a:rPr>
            </a:br>
            <a:endParaRPr lang="en-US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718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135</TotalTime>
  <Words>187</Words>
  <Application>Microsoft Office PowerPoint</Application>
  <PresentationFormat>Widescreen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Algerian</vt:lpstr>
      <vt:lpstr>Arial</vt:lpstr>
      <vt:lpstr>Buxton Sketch</vt:lpstr>
      <vt:lpstr>Calibri</vt:lpstr>
      <vt:lpstr>Imprint MT Shadow</vt:lpstr>
      <vt:lpstr>Maiandra GD</vt:lpstr>
      <vt:lpstr>Trebuchet MS</vt:lpstr>
      <vt:lpstr>Tw Cen MT</vt:lpstr>
      <vt:lpstr>Wingdings</vt:lpstr>
      <vt:lpstr>Circuit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Luben Kikov</dc:creator>
  <cp:lastModifiedBy>Luben Kikov</cp:lastModifiedBy>
  <cp:revision>17</cp:revision>
  <dcterms:created xsi:type="dcterms:W3CDTF">2016-07-26T23:18:47Z</dcterms:created>
  <dcterms:modified xsi:type="dcterms:W3CDTF">2017-03-11T22:20:02Z</dcterms:modified>
</cp:coreProperties>
</file>