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7" r:id="rId3"/>
    <p:sldId id="260"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DO.NET" id="{C7308D29-CBE4-4E3B-9E68-63AEE2D849C8}">
          <p14:sldIdLst>
            <p14:sldId id="256"/>
            <p14:sldId id="257"/>
          </p14:sldIdLst>
        </p14:section>
        <p14:section name="Entity Framework" id="{43878D97-DAD0-4020-9BC1-A4863072CB5D}">
          <p14:sldIdLst>
            <p14:sldId id="260"/>
          </p14:sldIdLst>
        </p14:section>
        <p14:section name="Get things done by using GitHub &amp; AppHarbor" id="{83180B10-D4A9-4203-BCE4-E3C8EF1206C9}">
          <p14:sldIdLst>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94767" autoAdjust="0"/>
  </p:normalViewPr>
  <p:slideViewPr>
    <p:cSldViewPr snapToGrid="0">
      <p:cViewPr varScale="1">
        <p:scale>
          <a:sx n="75" d="100"/>
          <a:sy n="75" d="100"/>
        </p:scale>
        <p:origin x="33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B46F23-02EF-4704-88F9-474644CC3FEE}" type="datetimeFigureOut">
              <a:rPr lang="en-US" smtClean="0"/>
              <a:t>22-Apr-17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F0A342-33DD-45BC-B6B0-C043583FFD70}" type="slidenum">
              <a:rPr lang="en-US" smtClean="0"/>
              <a:t>‹#›</a:t>
            </a:fld>
            <a:endParaRPr lang="en-US"/>
          </a:p>
        </p:txBody>
      </p:sp>
    </p:spTree>
    <p:extLst>
      <p:ext uri="{BB962C8B-B14F-4D97-AF65-F5344CB8AC3E}">
        <p14:creationId xmlns:p14="http://schemas.microsoft.com/office/powerpoint/2010/main" val="2036551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echcrunch.com/2012/04/19/an-interview-with-millenium-technology-prize-finalist-linus-torvalds/"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ubversion.tigris.org/" TargetMode="External"/><Relationship Id="rId4" Type="http://schemas.openxmlformats.org/officeDocument/2006/relationships/hyperlink" Target="http://www.nongnu.org/cv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F0A342-33DD-45BC-B6B0-C043583FFD70}" type="slidenum">
              <a:rPr lang="en-US" smtClean="0"/>
              <a:t>1</a:t>
            </a:fld>
            <a:endParaRPr lang="en-US"/>
          </a:p>
        </p:txBody>
      </p:sp>
    </p:spTree>
    <p:extLst>
      <p:ext uri="{BB962C8B-B14F-4D97-AF65-F5344CB8AC3E}">
        <p14:creationId xmlns:p14="http://schemas.microsoft.com/office/powerpoint/2010/main" val="3580878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F0A342-33DD-45BC-B6B0-C043583FFD70}" type="slidenum">
              <a:rPr lang="en-US" smtClean="0"/>
              <a:t>2</a:t>
            </a:fld>
            <a:endParaRPr lang="en-US"/>
          </a:p>
        </p:txBody>
      </p:sp>
    </p:spTree>
    <p:extLst>
      <p:ext uri="{BB962C8B-B14F-4D97-AF65-F5344CB8AC3E}">
        <p14:creationId xmlns:p14="http://schemas.microsoft.com/office/powerpoint/2010/main" val="4264535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F0A342-33DD-45BC-B6B0-C043583FFD70}" type="slidenum">
              <a:rPr lang="en-US" smtClean="0"/>
              <a:t>3</a:t>
            </a:fld>
            <a:endParaRPr lang="en-US"/>
          </a:p>
        </p:txBody>
      </p:sp>
    </p:spTree>
    <p:extLst>
      <p:ext uri="{BB962C8B-B14F-4D97-AF65-F5344CB8AC3E}">
        <p14:creationId xmlns:p14="http://schemas.microsoft.com/office/powerpoint/2010/main" val="1244387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At the heart of GitHub is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an open source project started by </a:t>
            </a:r>
            <a:r>
              <a:rPr lang="en-US" sz="1200" b="0" i="0" u="none" strike="noStrike" kern="1200" dirty="0">
                <a:solidFill>
                  <a:schemeClr val="tx1"/>
                </a:solidFill>
                <a:effectLst/>
                <a:latin typeface="+mn-lt"/>
                <a:ea typeface="+mn-ea"/>
                <a:cs typeface="+mn-cs"/>
                <a:hlinkClick r:id="rId3"/>
              </a:rPr>
              <a:t>Linux creator Linus Torvalds</a:t>
            </a:r>
            <a:r>
              <a:rPr lang="en-US" sz="1200" b="0" i="0" kern="1200" dirty="0">
                <a:solidFill>
                  <a:schemeClr val="tx1"/>
                </a:solidFill>
                <a:effectLst/>
                <a:latin typeface="+mn-lt"/>
                <a:ea typeface="+mn-ea"/>
                <a:cs typeface="+mn-cs"/>
              </a:rPr>
              <a:t>. Matthew McCullough, a trainer at GitHub, explains that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like other version control systems, manages and stores revisions of projects. Although it’s mostly used for code, McCullough says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could be used to manage any other type of file, such as Word documents or Final Cut projects. Think of it as a filing system for every draft of a document.</a:t>
            </a:r>
          </a:p>
          <a:p>
            <a:r>
              <a:rPr lang="en-US" sz="1200" b="0" i="0" kern="1200" dirty="0">
                <a:solidFill>
                  <a:schemeClr val="tx1"/>
                </a:solidFill>
                <a:effectLst/>
                <a:latin typeface="+mn-lt"/>
                <a:ea typeface="+mn-ea"/>
                <a:cs typeface="+mn-cs"/>
              </a:rPr>
              <a:t>Some of </a:t>
            </a:r>
            <a:r>
              <a:rPr lang="en-US" sz="1200" b="0" i="0" kern="1200" dirty="0" err="1">
                <a:solidFill>
                  <a:schemeClr val="tx1"/>
                </a:solidFill>
                <a:effectLst/>
                <a:latin typeface="+mn-lt"/>
                <a:ea typeface="+mn-ea"/>
                <a:cs typeface="+mn-cs"/>
              </a:rPr>
              <a:t>Git’s</a:t>
            </a:r>
            <a:r>
              <a:rPr lang="en-US" sz="1200" b="0" i="0" kern="1200" dirty="0">
                <a:solidFill>
                  <a:schemeClr val="tx1"/>
                </a:solidFill>
                <a:effectLst/>
                <a:latin typeface="+mn-lt"/>
                <a:ea typeface="+mn-ea"/>
                <a:cs typeface="+mn-cs"/>
              </a:rPr>
              <a:t> predecessors, such as </a:t>
            </a:r>
            <a:r>
              <a:rPr lang="en-US" sz="1200" b="0" i="0" u="none" strike="noStrike" kern="1200" dirty="0">
                <a:solidFill>
                  <a:schemeClr val="tx1"/>
                </a:solidFill>
                <a:effectLst/>
                <a:latin typeface="+mn-lt"/>
                <a:ea typeface="+mn-ea"/>
                <a:cs typeface="+mn-cs"/>
                <a:hlinkClick r:id="rId4"/>
              </a:rPr>
              <a:t>CVS</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5"/>
              </a:rPr>
              <a:t>Subversion</a:t>
            </a:r>
            <a:r>
              <a:rPr lang="en-US" sz="1200" b="0" i="0" kern="1200" dirty="0">
                <a:solidFill>
                  <a:schemeClr val="tx1"/>
                </a:solidFill>
                <a:effectLst/>
                <a:latin typeface="+mn-lt"/>
                <a:ea typeface="+mn-ea"/>
                <a:cs typeface="+mn-cs"/>
              </a:rPr>
              <a:t>, have a central “repository” of all the files associated with a project. McCullough explains that when a developer makes changes, those changes are made directly to the central repository. With distributed version control systems like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if you want to make a change to a project you copy the whole repository to your own system. You make your changes on your local copy, then you “check in” the changes to the central server. McCullough says this encourages the sharing of more granular changes since you don’t have to connect to the server every time you make a change.</a:t>
            </a:r>
          </a:p>
          <a:p>
            <a:r>
              <a:rPr lang="en-US" sz="1200" b="0" i="0" kern="1200" dirty="0">
                <a:solidFill>
                  <a:schemeClr val="tx1"/>
                </a:solidFill>
                <a:effectLst/>
                <a:latin typeface="+mn-lt"/>
                <a:ea typeface="+mn-ea"/>
                <a:cs typeface="+mn-cs"/>
              </a:rPr>
              <a:t>GitHub is a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repository hosting service, but it adds many of its own features. While </a:t>
            </a:r>
            <a:r>
              <a:rPr lang="en-US" sz="1200" b="0" i="0" kern="1200" dirty="0" err="1">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is a command line tool, GitHub provides a Web-based graphical interface. It also provides access control and several collaboration features, such as a wikis and basic task management tools for every project.</a:t>
            </a:r>
          </a:p>
          <a:p>
            <a:r>
              <a:rPr lang="en-US" sz="1200" b="0" i="0" kern="1200" dirty="0">
                <a:solidFill>
                  <a:schemeClr val="tx1"/>
                </a:solidFill>
                <a:effectLst/>
                <a:latin typeface="+mn-lt"/>
                <a:ea typeface="+mn-ea"/>
                <a:cs typeface="+mn-cs"/>
              </a:rPr>
              <a:t>The flagship functionality of GitHub is “forking” – copying a repository from one user’s account to another. This enables you to take a project that you don’t have write access to and modify it under your own account. If you make changes you’d like to share, you can send a notification called a “pull request” to the original owner. That user can then, with a click of a button, merge the changes found in your repo with the original repo.</a:t>
            </a:r>
          </a:p>
          <a:p>
            <a:r>
              <a:rPr lang="en-US" sz="1200" b="0" i="0" kern="1200" dirty="0">
                <a:solidFill>
                  <a:schemeClr val="tx1"/>
                </a:solidFill>
                <a:effectLst/>
                <a:latin typeface="+mn-lt"/>
                <a:ea typeface="+mn-ea"/>
                <a:cs typeface="+mn-cs"/>
              </a:rPr>
              <a:t>These three features – fork, pull request and merge – are what make GitHub so powerful. Gregg Pollack of Code School (which just launched a class called </a:t>
            </a:r>
            <a:r>
              <a:rPr lang="en-US" sz="1200" b="0" i="0" u="none" strike="noStrike" kern="1200" dirty="0" err="1">
                <a:solidFill>
                  <a:schemeClr val="tx1"/>
                </a:solidFill>
                <a:effectLst/>
                <a:latin typeface="+mn-lt"/>
                <a:ea typeface="+mn-ea"/>
                <a:cs typeface="+mn-cs"/>
              </a:rPr>
              <a:t>TryGit</a:t>
            </a:r>
            <a:r>
              <a:rPr lang="en-US" sz="1200" b="0" i="0" kern="1200" dirty="0">
                <a:solidFill>
                  <a:schemeClr val="tx1"/>
                </a:solidFill>
                <a:effectLst/>
                <a:latin typeface="+mn-lt"/>
                <a:ea typeface="+mn-ea"/>
                <a:cs typeface="+mn-cs"/>
              </a:rPr>
              <a:t>) explains that before GitHub, if you wanted to contribute to an open source project you had to manually download the project’s source code, make your changes locally, create a list of changes called a “patch” and then e-mail the patch to the project’s maintainer. The maintainer would then have to evaluate this patch, possibly sent by a total stranger, and decide whether to merge the changes.</a:t>
            </a:r>
          </a:p>
          <a:p>
            <a:endParaRPr lang="en-US" dirty="0"/>
          </a:p>
        </p:txBody>
      </p:sp>
      <p:sp>
        <p:nvSpPr>
          <p:cNvPr id="4" name="Slide Number Placeholder 3"/>
          <p:cNvSpPr>
            <a:spLocks noGrp="1"/>
          </p:cNvSpPr>
          <p:nvPr>
            <p:ph type="sldNum" sz="quarter" idx="10"/>
          </p:nvPr>
        </p:nvSpPr>
        <p:spPr/>
        <p:txBody>
          <a:bodyPr/>
          <a:lstStyle/>
          <a:p>
            <a:fld id="{6EF0A342-33DD-45BC-B6B0-C043583FFD70}" type="slidenum">
              <a:rPr lang="en-US" smtClean="0"/>
              <a:t>4</a:t>
            </a:fld>
            <a:endParaRPr lang="en-US"/>
          </a:p>
        </p:txBody>
      </p:sp>
    </p:spTree>
    <p:extLst>
      <p:ext uri="{BB962C8B-B14F-4D97-AF65-F5344CB8AC3E}">
        <p14:creationId xmlns:p14="http://schemas.microsoft.com/office/powerpoint/2010/main" val="9595157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18D0A13-DF37-433A-BA23-15E0908055D8}" type="datetimeFigureOut">
              <a:rPr lang="en-US" smtClean="0"/>
              <a:t>22-Apr-17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2722069-7965-480F-B6A8-E9BEE2C669BF}" type="slidenum">
              <a:rPr lang="en-US" smtClean="0"/>
              <a:t>‹#›</a:t>
            </a:fld>
            <a:endParaRPr lang="en-US"/>
          </a:p>
        </p:txBody>
      </p:sp>
    </p:spTree>
    <p:extLst>
      <p:ext uri="{BB962C8B-B14F-4D97-AF65-F5344CB8AC3E}">
        <p14:creationId xmlns:p14="http://schemas.microsoft.com/office/powerpoint/2010/main" val="2060778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8D0A13-DF37-433A-BA23-15E0908055D8}" type="datetimeFigureOut">
              <a:rPr lang="en-US" smtClean="0"/>
              <a:t>22-Apr-17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722069-7965-480F-B6A8-E9BEE2C669BF}" type="slidenum">
              <a:rPr lang="en-US" smtClean="0"/>
              <a:t>‹#›</a:t>
            </a:fld>
            <a:endParaRPr lang="en-US"/>
          </a:p>
        </p:txBody>
      </p:sp>
    </p:spTree>
    <p:extLst>
      <p:ext uri="{BB962C8B-B14F-4D97-AF65-F5344CB8AC3E}">
        <p14:creationId xmlns:p14="http://schemas.microsoft.com/office/powerpoint/2010/main" val="3791193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8D0A13-DF37-433A-BA23-15E0908055D8}" type="datetimeFigureOut">
              <a:rPr lang="en-US" smtClean="0"/>
              <a:t>22-Apr-17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722069-7965-480F-B6A8-E9BEE2C669BF}" type="slidenum">
              <a:rPr lang="en-US" smtClean="0"/>
              <a:t>‹#›</a:t>
            </a:fld>
            <a:endParaRPr lang="en-US"/>
          </a:p>
        </p:txBody>
      </p:sp>
    </p:spTree>
    <p:extLst>
      <p:ext uri="{BB962C8B-B14F-4D97-AF65-F5344CB8AC3E}">
        <p14:creationId xmlns:p14="http://schemas.microsoft.com/office/powerpoint/2010/main" val="31668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8D0A13-DF37-433A-BA23-15E0908055D8}" type="datetimeFigureOut">
              <a:rPr lang="en-US" smtClean="0"/>
              <a:t>22-Apr-17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722069-7965-480F-B6A8-E9BEE2C669BF}"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61144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8D0A13-DF37-433A-BA23-15E0908055D8}" type="datetimeFigureOut">
              <a:rPr lang="en-US" smtClean="0"/>
              <a:t>22-Apr-17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722069-7965-480F-B6A8-E9BEE2C669BF}" type="slidenum">
              <a:rPr lang="en-US" smtClean="0"/>
              <a:t>‹#›</a:t>
            </a:fld>
            <a:endParaRPr lang="en-US"/>
          </a:p>
        </p:txBody>
      </p:sp>
    </p:spTree>
    <p:extLst>
      <p:ext uri="{BB962C8B-B14F-4D97-AF65-F5344CB8AC3E}">
        <p14:creationId xmlns:p14="http://schemas.microsoft.com/office/powerpoint/2010/main" val="29152443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18D0A13-DF37-433A-BA23-15E0908055D8}" type="datetimeFigureOut">
              <a:rPr lang="en-US" smtClean="0"/>
              <a:t>22-Apr-17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722069-7965-480F-B6A8-E9BEE2C669BF}" type="slidenum">
              <a:rPr lang="en-US" smtClean="0"/>
              <a:t>‹#›</a:t>
            </a:fld>
            <a:endParaRPr lang="en-US"/>
          </a:p>
        </p:txBody>
      </p:sp>
    </p:spTree>
    <p:extLst>
      <p:ext uri="{BB962C8B-B14F-4D97-AF65-F5344CB8AC3E}">
        <p14:creationId xmlns:p14="http://schemas.microsoft.com/office/powerpoint/2010/main" val="3541577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18D0A13-DF37-433A-BA23-15E0908055D8}" type="datetimeFigureOut">
              <a:rPr lang="en-US" smtClean="0"/>
              <a:t>22-Apr-17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722069-7965-480F-B6A8-E9BEE2C669BF}" type="slidenum">
              <a:rPr lang="en-US" smtClean="0"/>
              <a:t>‹#›</a:t>
            </a:fld>
            <a:endParaRPr lang="en-US"/>
          </a:p>
        </p:txBody>
      </p:sp>
    </p:spTree>
    <p:extLst>
      <p:ext uri="{BB962C8B-B14F-4D97-AF65-F5344CB8AC3E}">
        <p14:creationId xmlns:p14="http://schemas.microsoft.com/office/powerpoint/2010/main" val="3293897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8D0A13-DF37-433A-BA23-15E0908055D8}" type="datetimeFigureOut">
              <a:rPr lang="en-US" smtClean="0"/>
              <a:t>22-Apr-17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22069-7965-480F-B6A8-E9BEE2C669BF}" type="slidenum">
              <a:rPr lang="en-US" smtClean="0"/>
              <a:t>‹#›</a:t>
            </a:fld>
            <a:endParaRPr lang="en-US"/>
          </a:p>
        </p:txBody>
      </p:sp>
    </p:spTree>
    <p:extLst>
      <p:ext uri="{BB962C8B-B14F-4D97-AF65-F5344CB8AC3E}">
        <p14:creationId xmlns:p14="http://schemas.microsoft.com/office/powerpoint/2010/main" val="17668152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8D0A13-DF37-433A-BA23-15E0908055D8}" type="datetimeFigureOut">
              <a:rPr lang="en-US" smtClean="0"/>
              <a:t>22-Apr-17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22069-7965-480F-B6A8-E9BEE2C669BF}" type="slidenum">
              <a:rPr lang="en-US" smtClean="0"/>
              <a:t>‹#›</a:t>
            </a:fld>
            <a:endParaRPr lang="en-US"/>
          </a:p>
        </p:txBody>
      </p:sp>
    </p:spTree>
    <p:extLst>
      <p:ext uri="{BB962C8B-B14F-4D97-AF65-F5344CB8AC3E}">
        <p14:creationId xmlns:p14="http://schemas.microsoft.com/office/powerpoint/2010/main" val="3398878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8D0A13-DF37-433A-BA23-15E0908055D8}" type="datetimeFigureOut">
              <a:rPr lang="en-US" smtClean="0"/>
              <a:t>22-Apr-17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22069-7965-480F-B6A8-E9BEE2C669BF}" type="slidenum">
              <a:rPr lang="en-US" smtClean="0"/>
              <a:t>‹#›</a:t>
            </a:fld>
            <a:endParaRPr lang="en-US"/>
          </a:p>
        </p:txBody>
      </p:sp>
    </p:spTree>
    <p:extLst>
      <p:ext uri="{BB962C8B-B14F-4D97-AF65-F5344CB8AC3E}">
        <p14:creationId xmlns:p14="http://schemas.microsoft.com/office/powerpoint/2010/main" val="1097842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8D0A13-DF37-433A-BA23-15E0908055D8}" type="datetimeFigureOut">
              <a:rPr lang="en-US" smtClean="0"/>
              <a:t>22-Apr-17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22069-7965-480F-B6A8-E9BEE2C669BF}" type="slidenum">
              <a:rPr lang="en-US" smtClean="0"/>
              <a:t>‹#›</a:t>
            </a:fld>
            <a:endParaRPr lang="en-US"/>
          </a:p>
        </p:txBody>
      </p:sp>
    </p:spTree>
    <p:extLst>
      <p:ext uri="{BB962C8B-B14F-4D97-AF65-F5344CB8AC3E}">
        <p14:creationId xmlns:p14="http://schemas.microsoft.com/office/powerpoint/2010/main" val="3452676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8D0A13-DF37-433A-BA23-15E0908055D8}" type="datetimeFigureOut">
              <a:rPr lang="en-US" smtClean="0"/>
              <a:t>22-Apr-17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722069-7965-480F-B6A8-E9BEE2C669BF}" type="slidenum">
              <a:rPr lang="en-US" smtClean="0"/>
              <a:t>‹#›</a:t>
            </a:fld>
            <a:endParaRPr lang="en-US"/>
          </a:p>
        </p:txBody>
      </p:sp>
    </p:spTree>
    <p:extLst>
      <p:ext uri="{BB962C8B-B14F-4D97-AF65-F5344CB8AC3E}">
        <p14:creationId xmlns:p14="http://schemas.microsoft.com/office/powerpoint/2010/main" val="3522374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8D0A13-DF37-433A-BA23-15E0908055D8}" type="datetimeFigureOut">
              <a:rPr lang="en-US" smtClean="0"/>
              <a:t>22-Apr-17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722069-7965-480F-B6A8-E9BEE2C669BF}" type="slidenum">
              <a:rPr lang="en-US" smtClean="0"/>
              <a:t>‹#›</a:t>
            </a:fld>
            <a:endParaRPr lang="en-US"/>
          </a:p>
        </p:txBody>
      </p:sp>
    </p:spTree>
    <p:extLst>
      <p:ext uri="{BB962C8B-B14F-4D97-AF65-F5344CB8AC3E}">
        <p14:creationId xmlns:p14="http://schemas.microsoft.com/office/powerpoint/2010/main" val="3829161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8D0A13-DF37-433A-BA23-15E0908055D8}" type="datetimeFigureOut">
              <a:rPr lang="en-US" smtClean="0"/>
              <a:t>22-Apr-17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722069-7965-480F-B6A8-E9BEE2C669BF}" type="slidenum">
              <a:rPr lang="en-US" smtClean="0"/>
              <a:t>‹#›</a:t>
            </a:fld>
            <a:endParaRPr lang="en-US"/>
          </a:p>
        </p:txBody>
      </p:sp>
    </p:spTree>
    <p:extLst>
      <p:ext uri="{BB962C8B-B14F-4D97-AF65-F5344CB8AC3E}">
        <p14:creationId xmlns:p14="http://schemas.microsoft.com/office/powerpoint/2010/main" val="2897388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8D0A13-DF37-433A-BA23-15E0908055D8}" type="datetimeFigureOut">
              <a:rPr lang="en-US" smtClean="0"/>
              <a:t>22-Apr-17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722069-7965-480F-B6A8-E9BEE2C669BF}" type="slidenum">
              <a:rPr lang="en-US" smtClean="0"/>
              <a:t>‹#›</a:t>
            </a:fld>
            <a:endParaRPr lang="en-US"/>
          </a:p>
        </p:txBody>
      </p:sp>
    </p:spTree>
    <p:extLst>
      <p:ext uri="{BB962C8B-B14F-4D97-AF65-F5344CB8AC3E}">
        <p14:creationId xmlns:p14="http://schemas.microsoft.com/office/powerpoint/2010/main" val="1159342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8D0A13-DF37-433A-BA23-15E0908055D8}" type="datetimeFigureOut">
              <a:rPr lang="en-US" smtClean="0"/>
              <a:t>22-Apr-17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722069-7965-480F-B6A8-E9BEE2C669BF}" type="slidenum">
              <a:rPr lang="en-US" smtClean="0"/>
              <a:t>‹#›</a:t>
            </a:fld>
            <a:endParaRPr lang="en-US"/>
          </a:p>
        </p:txBody>
      </p:sp>
    </p:spTree>
    <p:extLst>
      <p:ext uri="{BB962C8B-B14F-4D97-AF65-F5344CB8AC3E}">
        <p14:creationId xmlns:p14="http://schemas.microsoft.com/office/powerpoint/2010/main" val="1895922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8D0A13-DF37-433A-BA23-15E0908055D8}" type="datetimeFigureOut">
              <a:rPr lang="en-US" smtClean="0"/>
              <a:t>22-Apr-17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722069-7965-480F-B6A8-E9BEE2C669BF}" type="slidenum">
              <a:rPr lang="en-US" smtClean="0"/>
              <a:t>‹#›</a:t>
            </a:fld>
            <a:endParaRPr lang="en-US"/>
          </a:p>
        </p:txBody>
      </p:sp>
    </p:spTree>
    <p:extLst>
      <p:ext uri="{BB962C8B-B14F-4D97-AF65-F5344CB8AC3E}">
        <p14:creationId xmlns:p14="http://schemas.microsoft.com/office/powerpoint/2010/main" val="3676899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18D0A13-DF37-433A-BA23-15E0908055D8}" type="datetimeFigureOut">
              <a:rPr lang="en-US" smtClean="0"/>
              <a:t>22-Apr-17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2722069-7965-480F-B6A8-E9BEE2C669BF}" type="slidenum">
              <a:rPr lang="en-US" smtClean="0"/>
              <a:t>‹#›</a:t>
            </a:fld>
            <a:endParaRPr lang="en-US"/>
          </a:p>
        </p:txBody>
      </p:sp>
    </p:spTree>
    <p:extLst>
      <p:ext uri="{BB962C8B-B14F-4D97-AF65-F5344CB8AC3E}">
        <p14:creationId xmlns:p14="http://schemas.microsoft.com/office/powerpoint/2010/main" val="1398979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Entity"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04619" y="540270"/>
            <a:ext cx="9952522" cy="6054290"/>
          </a:xfrm>
        </p:spPr>
        <p:txBody>
          <a:bodyPr>
            <a:normAutofit/>
          </a:bodyPr>
          <a:lstStyle/>
          <a:p>
            <a:r>
              <a:rPr lang="en-US" sz="4400" dirty="0">
                <a:solidFill>
                  <a:srgbClr val="FFFF00"/>
                </a:solidFill>
                <a:latin typeface="Algerian" panose="04020705040A02060702" pitchFamily="82" charset="0"/>
              </a:rPr>
              <a:t>What is ado.net?</a:t>
            </a:r>
            <a:endParaRPr lang="en-US" dirty="0"/>
          </a:p>
          <a:p>
            <a:r>
              <a:rPr lang="en-US" dirty="0">
                <a:latin typeface="Maiandra GD" panose="020E0502030308020204" pitchFamily="34" charset="0"/>
              </a:rPr>
              <a:t>you can think of ADO.NET, as a set of classes (Framework), that can be used to interact with data sources like Databases and XML files. </a:t>
            </a:r>
          </a:p>
          <a:p>
            <a:r>
              <a:rPr lang="en-US" dirty="0">
                <a:latin typeface="Maiandra GD" panose="020E0502030308020204" pitchFamily="34" charset="0"/>
              </a:rPr>
              <a:t>retrieved data can be consumed in any .NET application. </a:t>
            </a:r>
          </a:p>
          <a:p>
            <a:r>
              <a:rPr lang="en-US" sz="2400" dirty="0">
                <a:solidFill>
                  <a:srgbClr val="FFFF00"/>
                </a:solidFill>
                <a:latin typeface="Imprint MT Shadow" panose="04020605060303030202" pitchFamily="82" charset="0"/>
              </a:rPr>
              <a:t>ADO</a:t>
            </a:r>
            <a:r>
              <a:rPr lang="en-US" sz="2400" dirty="0">
                <a:solidFill>
                  <a:srgbClr val="FFFF00"/>
                </a:solidFill>
                <a:latin typeface="Buxton Sketch" panose="03080500000500000004" pitchFamily="66" charset="0"/>
              </a:rPr>
              <a:t> </a:t>
            </a:r>
            <a:r>
              <a:rPr lang="en-US" dirty="0">
                <a:latin typeface="Maiandra GD" panose="020E0502030308020204" pitchFamily="34" charset="0"/>
              </a:rPr>
              <a:t>stands for </a:t>
            </a:r>
            <a:r>
              <a:rPr lang="en-US" sz="2400" dirty="0">
                <a:solidFill>
                  <a:srgbClr val="FFFF00"/>
                </a:solidFill>
                <a:latin typeface="Imprint MT Shadow" panose="04020605060303030202" pitchFamily="82" charset="0"/>
              </a:rPr>
              <a:t>Microsoft ActiveX Data Objects</a:t>
            </a:r>
            <a:r>
              <a:rPr lang="en-US" sz="2400" dirty="0">
                <a:latin typeface="Buxton Sketch" panose="03080500000500000004" pitchFamily="66" charset="0"/>
              </a:rPr>
              <a:t>:</a:t>
            </a:r>
          </a:p>
          <a:p>
            <a:r>
              <a:rPr lang="en-US" dirty="0">
                <a:latin typeface="Maiandra GD" panose="020E0502030308020204" pitchFamily="34" charset="0"/>
              </a:rPr>
              <a:t>Several common objects are needed:</a:t>
            </a:r>
          </a:p>
          <a:p>
            <a:r>
              <a:rPr lang="en-US" sz="2400" b="1" dirty="0">
                <a:latin typeface="Buxton Sketch" panose="03080500000500000004" pitchFamily="66" charset="0"/>
              </a:rPr>
              <a:t>	</a:t>
            </a:r>
            <a:r>
              <a:rPr lang="en-US" b="1" dirty="0">
                <a:latin typeface="Maiandra GD" panose="020E0502030308020204" pitchFamily="34" charset="0"/>
              </a:rPr>
              <a:t>1.</a:t>
            </a:r>
            <a:r>
              <a:rPr lang="en-US" dirty="0">
                <a:latin typeface="Maiandra GD" panose="020E0502030308020204" pitchFamily="34" charset="0"/>
              </a:rPr>
              <a:t> Connection – to connect to the database</a:t>
            </a:r>
            <a:br>
              <a:rPr lang="en-US" dirty="0">
                <a:latin typeface="Maiandra GD" panose="020E0502030308020204" pitchFamily="34" charset="0"/>
              </a:rPr>
            </a:br>
            <a:r>
              <a:rPr lang="en-US" dirty="0">
                <a:latin typeface="Maiandra GD" panose="020E0502030308020204" pitchFamily="34" charset="0"/>
              </a:rPr>
              <a:t>	</a:t>
            </a:r>
            <a:r>
              <a:rPr lang="en-US" b="1" dirty="0">
                <a:latin typeface="Maiandra GD" panose="020E0502030308020204" pitchFamily="34" charset="0"/>
              </a:rPr>
              <a:t>2.</a:t>
            </a:r>
            <a:r>
              <a:rPr lang="en-US" dirty="0">
                <a:latin typeface="Maiandra GD" panose="020E0502030308020204" pitchFamily="34" charset="0"/>
              </a:rPr>
              <a:t> Command – to run an </a:t>
            </a:r>
            <a:r>
              <a:rPr lang="en-US" dirty="0" err="1">
                <a:latin typeface="Maiandra GD" panose="020E0502030308020204" pitchFamily="34" charset="0"/>
              </a:rPr>
              <a:t>sql</a:t>
            </a:r>
            <a:r>
              <a:rPr lang="en-US" dirty="0">
                <a:latin typeface="Maiandra GD" panose="020E0502030308020204" pitchFamily="34" charset="0"/>
              </a:rPr>
              <a:t> command/Query</a:t>
            </a:r>
            <a:br>
              <a:rPr lang="en-US" dirty="0">
                <a:latin typeface="Maiandra GD" panose="020E0502030308020204" pitchFamily="34" charset="0"/>
              </a:rPr>
            </a:br>
            <a:r>
              <a:rPr lang="en-US" dirty="0">
                <a:latin typeface="Maiandra GD" panose="020E0502030308020204" pitchFamily="34" charset="0"/>
              </a:rPr>
              <a:t>	</a:t>
            </a:r>
            <a:r>
              <a:rPr lang="en-US" b="1" dirty="0">
                <a:latin typeface="Maiandra GD" panose="020E0502030308020204" pitchFamily="34" charset="0"/>
              </a:rPr>
              <a:t>3.</a:t>
            </a:r>
            <a:r>
              <a:rPr lang="en-US" dirty="0">
                <a:latin typeface="Maiandra GD" panose="020E0502030308020204" pitchFamily="34" charset="0"/>
              </a:rPr>
              <a:t> </a:t>
            </a:r>
            <a:r>
              <a:rPr lang="en-US" dirty="0" err="1">
                <a:latin typeface="Maiandra GD" panose="020E0502030308020204" pitchFamily="34" charset="0"/>
              </a:rPr>
              <a:t>DataReader</a:t>
            </a:r>
            <a:r>
              <a:rPr lang="en-US" dirty="0">
                <a:latin typeface="Maiandra GD" panose="020E0502030308020204" pitchFamily="34" charset="0"/>
              </a:rPr>
              <a:t> – to retrieve data from </a:t>
            </a:r>
            <a:r>
              <a:rPr lang="en-US" dirty="0" err="1">
                <a:latin typeface="Maiandra GD" panose="020E0502030308020204" pitchFamily="34" charset="0"/>
              </a:rPr>
              <a:t>db</a:t>
            </a:r>
            <a:br>
              <a:rPr lang="en-US" dirty="0">
                <a:latin typeface="Maiandra GD" panose="020E0502030308020204" pitchFamily="34" charset="0"/>
              </a:rPr>
            </a:br>
            <a:r>
              <a:rPr lang="en-US" dirty="0">
                <a:latin typeface="Maiandra GD" panose="020E0502030308020204" pitchFamily="34" charset="0"/>
              </a:rPr>
              <a:t>	</a:t>
            </a:r>
            <a:r>
              <a:rPr lang="en-US" b="1" dirty="0">
                <a:latin typeface="Maiandra GD" panose="020E0502030308020204" pitchFamily="34" charset="0"/>
              </a:rPr>
              <a:t>4.</a:t>
            </a:r>
            <a:r>
              <a:rPr lang="en-US" dirty="0">
                <a:latin typeface="Maiandra GD" panose="020E0502030308020204" pitchFamily="34" charset="0"/>
              </a:rPr>
              <a:t> </a:t>
            </a:r>
            <a:r>
              <a:rPr lang="en-US" dirty="0" err="1">
                <a:latin typeface="Maiandra GD" panose="020E0502030308020204" pitchFamily="34" charset="0"/>
              </a:rPr>
              <a:t>DataAdapter</a:t>
            </a:r>
            <a:br>
              <a:rPr lang="en-US" dirty="0">
                <a:latin typeface="Maiandra GD" panose="020E0502030308020204" pitchFamily="34" charset="0"/>
              </a:rPr>
            </a:br>
            <a:r>
              <a:rPr lang="en-US" dirty="0">
                <a:latin typeface="Maiandra GD" panose="020E0502030308020204" pitchFamily="34" charset="0"/>
              </a:rPr>
              <a:t>	</a:t>
            </a:r>
            <a:r>
              <a:rPr lang="en-US" b="1" dirty="0">
                <a:latin typeface="Maiandra GD" panose="020E0502030308020204" pitchFamily="34" charset="0"/>
              </a:rPr>
              <a:t>5.</a:t>
            </a:r>
            <a:r>
              <a:rPr lang="en-US" dirty="0">
                <a:latin typeface="Maiandra GD" panose="020E0502030308020204" pitchFamily="34" charset="0"/>
              </a:rPr>
              <a:t> </a:t>
            </a:r>
            <a:r>
              <a:rPr lang="en-US" dirty="0" err="1">
                <a:latin typeface="Maiandra GD" panose="020E0502030308020204" pitchFamily="34" charset="0"/>
              </a:rPr>
              <a:t>DataSet</a:t>
            </a:r>
            <a:endParaRPr lang="en-US" dirty="0">
              <a:latin typeface="Maiandra GD" panose="020E0502030308020204" pitchFamily="34" charset="0"/>
            </a:endParaRPr>
          </a:p>
          <a:p>
            <a:r>
              <a:rPr lang="en-US" sz="1400" dirty="0">
                <a:latin typeface="Maiandra GD" panose="020E0502030308020204" pitchFamily="34" charset="0"/>
              </a:rPr>
              <a:t>* dataset/ </a:t>
            </a:r>
            <a:r>
              <a:rPr lang="en-US" sz="1400" dirty="0" err="1">
                <a:latin typeface="Maiandra GD" panose="020E0502030308020204" pitchFamily="34" charset="0"/>
              </a:rPr>
              <a:t>dataAdapter</a:t>
            </a:r>
            <a:r>
              <a:rPr lang="en-US" sz="1400" dirty="0">
                <a:latin typeface="Maiandra GD" panose="020E0502030308020204" pitchFamily="34" charset="0"/>
              </a:rPr>
              <a:t> are legacy technologies and not in use after </a:t>
            </a:r>
            <a:r>
              <a:rPr lang="en-US" sz="1400" dirty="0" err="1">
                <a:latin typeface="Maiandra GD" panose="020E0502030308020204" pitchFamily="34" charset="0"/>
              </a:rPr>
              <a:t>.Net</a:t>
            </a:r>
            <a:r>
              <a:rPr lang="en-US" sz="1400" dirty="0">
                <a:latin typeface="Maiandra GD" panose="020E0502030308020204" pitchFamily="34" charset="0"/>
              </a:rPr>
              <a:t> 3.5</a:t>
            </a:r>
          </a:p>
        </p:txBody>
      </p:sp>
    </p:spTree>
    <p:extLst>
      <p:ext uri="{BB962C8B-B14F-4D97-AF65-F5344CB8AC3E}">
        <p14:creationId xmlns:p14="http://schemas.microsoft.com/office/powerpoint/2010/main" val="625966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1901056" y="474042"/>
            <a:ext cx="9326880" cy="4244239"/>
          </a:xfrm>
          <a:prstGeom prst="rect">
            <a:avLst/>
          </a:prstGeom>
        </p:spPr>
        <p:txBody>
          <a:bodyPr wrap="square">
            <a:spAutoFit/>
          </a:bodyPr>
          <a:lstStyle/>
          <a:p>
            <a:pPr lvl="0">
              <a:lnSpc>
                <a:spcPct val="120000"/>
              </a:lnSpc>
              <a:spcBef>
                <a:spcPts val="1000"/>
              </a:spcBef>
              <a:buSzPct val="125000"/>
            </a:pPr>
            <a:r>
              <a:rPr lang="en-US" sz="2000" cap="all" dirty="0">
                <a:solidFill>
                  <a:srgbClr val="82FFFF"/>
                </a:solidFill>
                <a:latin typeface="Maiandra GD" panose="020E0502030308020204" pitchFamily="34" charset="0"/>
              </a:rPr>
              <a:t>Databases like </a:t>
            </a:r>
            <a:r>
              <a:rPr lang="en-US" sz="2400" cap="all" dirty="0" err="1">
                <a:solidFill>
                  <a:srgbClr val="FFFF00"/>
                </a:solidFill>
                <a:latin typeface="Imprint MT Shadow" panose="04020605060303030202" pitchFamily="82" charset="0"/>
              </a:rPr>
              <a:t>ms</a:t>
            </a:r>
            <a:r>
              <a:rPr lang="en-US" sz="2400" cap="all" dirty="0">
                <a:solidFill>
                  <a:srgbClr val="FFFF00"/>
                </a:solidFill>
                <a:latin typeface="Imprint MT Shadow" panose="04020605060303030202" pitchFamily="82" charset="0"/>
              </a:rPr>
              <a:t> SQL </a:t>
            </a:r>
            <a:r>
              <a:rPr lang="en-US" sz="2000" cap="all" dirty="0">
                <a:solidFill>
                  <a:srgbClr val="82FFFF"/>
                </a:solidFill>
                <a:latin typeface="Maiandra GD" panose="020E0502030308020204" pitchFamily="34" charset="0"/>
              </a:rPr>
              <a:t>only understand SQL ( </a:t>
            </a:r>
            <a:r>
              <a:rPr lang="en-US" sz="2000" b="1" i="1" dirty="0">
                <a:solidFill>
                  <a:schemeClr val="tx2"/>
                </a:solidFill>
                <a:latin typeface="Maiandra GD" panose="020E0502030308020204" pitchFamily="34" charset="0"/>
              </a:rPr>
              <a:t>S</a:t>
            </a:r>
            <a:r>
              <a:rPr lang="en-US" sz="2000" i="1" dirty="0">
                <a:solidFill>
                  <a:schemeClr val="tx2"/>
                </a:solidFill>
                <a:latin typeface="Maiandra GD" panose="020E0502030308020204" pitchFamily="34" charset="0"/>
              </a:rPr>
              <a:t>TRUCTURED QUERY LANGUAGE  </a:t>
            </a:r>
            <a:r>
              <a:rPr lang="en-US" sz="2000" cap="all" dirty="0">
                <a:solidFill>
                  <a:srgbClr val="82FFFF"/>
                </a:solidFill>
                <a:latin typeface="Maiandra GD" panose="020E0502030308020204" pitchFamily="34" charset="0"/>
              </a:rPr>
              <a:t>).</a:t>
            </a:r>
          </a:p>
          <a:p>
            <a:pPr lvl="0">
              <a:lnSpc>
                <a:spcPct val="120000"/>
              </a:lnSpc>
              <a:spcBef>
                <a:spcPts val="1000"/>
              </a:spcBef>
              <a:buSzPct val="125000"/>
            </a:pPr>
            <a:r>
              <a:rPr lang="en-US" sz="2000" cap="all" dirty="0">
                <a:solidFill>
                  <a:srgbClr val="82FFFF"/>
                </a:solidFill>
                <a:latin typeface="Maiandra GD" panose="020E0502030308020204" pitchFamily="34" charset="0"/>
              </a:rPr>
              <a:t>If a .NET application ( </a:t>
            </a:r>
            <a:r>
              <a:rPr lang="en-US" sz="2000" i="1" cap="all" dirty="0">
                <a:solidFill>
                  <a:srgbClr val="82FFFF"/>
                </a:solidFill>
                <a:latin typeface="Maiandra GD" panose="020E0502030308020204" pitchFamily="34" charset="0"/>
              </a:rPr>
              <a:t>Web, Windows, Console etc.. </a:t>
            </a:r>
            <a:r>
              <a:rPr lang="en-US" sz="2000" cap="all" dirty="0">
                <a:solidFill>
                  <a:srgbClr val="82FFFF"/>
                </a:solidFill>
                <a:latin typeface="Maiandra GD" panose="020E0502030308020204" pitchFamily="34" charset="0"/>
              </a:rPr>
              <a:t>) has to retrieve data, then the application needs to:</a:t>
            </a:r>
          </a:p>
          <a:p>
            <a:pPr lvl="0">
              <a:lnSpc>
                <a:spcPct val="120000"/>
              </a:lnSpc>
              <a:spcBef>
                <a:spcPts val="1000"/>
              </a:spcBef>
              <a:buSzPct val="125000"/>
            </a:pPr>
            <a:endParaRPr lang="en-US" sz="2000" cap="all" dirty="0">
              <a:solidFill>
                <a:srgbClr val="82FFFF"/>
              </a:solidFill>
              <a:latin typeface="Maiandra GD" panose="020E0502030308020204" pitchFamily="34" charset="0"/>
            </a:endParaRPr>
          </a:p>
          <a:p>
            <a:pPr lvl="0">
              <a:lnSpc>
                <a:spcPct val="120000"/>
              </a:lnSpc>
              <a:spcBef>
                <a:spcPts val="1000"/>
              </a:spcBef>
              <a:buSzPct val="125000"/>
            </a:pPr>
            <a:br>
              <a:rPr lang="en-US" sz="2000" cap="all" dirty="0">
                <a:solidFill>
                  <a:srgbClr val="82FFFF"/>
                </a:solidFill>
                <a:latin typeface="Maiandra GD" panose="020E0502030308020204" pitchFamily="34" charset="0"/>
              </a:rPr>
            </a:br>
            <a:r>
              <a:rPr lang="en-US" sz="2000" b="1" cap="all" dirty="0">
                <a:solidFill>
                  <a:srgbClr val="82FFFF"/>
                </a:solidFill>
                <a:latin typeface="Maiandra GD" panose="020E0502030308020204" pitchFamily="34" charset="0"/>
              </a:rPr>
              <a:t>1.</a:t>
            </a:r>
            <a:r>
              <a:rPr lang="en-US" sz="2000" cap="all" dirty="0">
                <a:solidFill>
                  <a:srgbClr val="82FFFF"/>
                </a:solidFill>
                <a:latin typeface="Maiandra GD" panose="020E0502030308020204" pitchFamily="34" charset="0"/>
              </a:rPr>
              <a:t> Connect to the Database</a:t>
            </a:r>
            <a:br>
              <a:rPr lang="en-US" sz="2000" cap="all" dirty="0">
                <a:solidFill>
                  <a:srgbClr val="82FFFF"/>
                </a:solidFill>
                <a:latin typeface="Maiandra GD" panose="020E0502030308020204" pitchFamily="34" charset="0"/>
              </a:rPr>
            </a:br>
            <a:r>
              <a:rPr lang="en-US" sz="2000" b="1" cap="all" dirty="0">
                <a:solidFill>
                  <a:srgbClr val="82FFFF"/>
                </a:solidFill>
                <a:latin typeface="Maiandra GD" panose="020E0502030308020204" pitchFamily="34" charset="0"/>
              </a:rPr>
              <a:t>2.</a:t>
            </a:r>
            <a:r>
              <a:rPr lang="en-US" sz="2000" cap="all" dirty="0">
                <a:solidFill>
                  <a:srgbClr val="82FFFF"/>
                </a:solidFill>
                <a:latin typeface="Maiandra GD" panose="020E0502030308020204" pitchFamily="34" charset="0"/>
              </a:rPr>
              <a:t> Prepare an SQL Command</a:t>
            </a:r>
            <a:br>
              <a:rPr lang="en-US" sz="2000" cap="all" dirty="0">
                <a:solidFill>
                  <a:srgbClr val="82FFFF"/>
                </a:solidFill>
                <a:latin typeface="Maiandra GD" panose="020E0502030308020204" pitchFamily="34" charset="0"/>
              </a:rPr>
            </a:br>
            <a:r>
              <a:rPr lang="en-US" sz="2000" b="1" cap="all" dirty="0">
                <a:solidFill>
                  <a:srgbClr val="82FFFF"/>
                </a:solidFill>
                <a:latin typeface="Maiandra GD" panose="020E0502030308020204" pitchFamily="34" charset="0"/>
              </a:rPr>
              <a:t>3.</a:t>
            </a:r>
            <a:r>
              <a:rPr lang="en-US" sz="2000" cap="all" dirty="0">
                <a:solidFill>
                  <a:srgbClr val="82FFFF"/>
                </a:solidFill>
                <a:latin typeface="Maiandra GD" panose="020E0502030308020204" pitchFamily="34" charset="0"/>
              </a:rPr>
              <a:t> Execute the Command</a:t>
            </a:r>
            <a:br>
              <a:rPr lang="en-US" sz="2000" cap="all" dirty="0">
                <a:solidFill>
                  <a:srgbClr val="82FFFF"/>
                </a:solidFill>
                <a:latin typeface="Maiandra GD" panose="020E0502030308020204" pitchFamily="34" charset="0"/>
              </a:rPr>
            </a:br>
            <a:r>
              <a:rPr lang="en-US" sz="2000" b="1" cap="all" dirty="0">
                <a:solidFill>
                  <a:srgbClr val="82FFFF"/>
                </a:solidFill>
                <a:latin typeface="Maiandra GD" panose="020E0502030308020204" pitchFamily="34" charset="0"/>
              </a:rPr>
              <a:t>4.</a:t>
            </a:r>
            <a:r>
              <a:rPr lang="en-US" sz="2000" cap="all" dirty="0">
                <a:solidFill>
                  <a:srgbClr val="82FFFF"/>
                </a:solidFill>
                <a:latin typeface="Maiandra GD" panose="020E0502030308020204" pitchFamily="34" charset="0"/>
              </a:rPr>
              <a:t> Retrieve the results and display some data in the application </a:t>
            </a:r>
          </a:p>
        </p:txBody>
      </p:sp>
    </p:spTree>
    <p:extLst>
      <p:ext uri="{BB962C8B-B14F-4D97-AF65-F5344CB8AC3E}">
        <p14:creationId xmlns:p14="http://schemas.microsoft.com/office/powerpoint/2010/main" val="1762249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48678" y="540270"/>
            <a:ext cx="10208463" cy="6054290"/>
          </a:xfrm>
        </p:spPr>
        <p:txBody>
          <a:bodyPr>
            <a:normAutofit fontScale="92500"/>
          </a:bodyPr>
          <a:lstStyle/>
          <a:p>
            <a:r>
              <a:rPr lang="en-US" sz="4000" dirty="0">
                <a:solidFill>
                  <a:srgbClr val="FFFF00"/>
                </a:solidFill>
                <a:latin typeface="Algerian" panose="04020705040A02060702" pitchFamily="82" charset="0"/>
              </a:rPr>
              <a:t>     DB apps with entity framework (</a:t>
            </a:r>
            <a:r>
              <a:rPr lang="en-US" sz="4000" dirty="0" err="1">
                <a:solidFill>
                  <a:srgbClr val="FFFF00"/>
                </a:solidFill>
                <a:latin typeface="Algerian" panose="04020705040A02060702" pitchFamily="82" charset="0"/>
              </a:rPr>
              <a:t>ef</a:t>
            </a:r>
            <a:r>
              <a:rPr lang="en-US" sz="4000" dirty="0">
                <a:solidFill>
                  <a:srgbClr val="FFFF00"/>
                </a:solidFill>
                <a:latin typeface="Algerian" panose="04020705040A02060702" pitchFamily="82" charset="0"/>
              </a:rPr>
              <a:t>)</a:t>
            </a:r>
          </a:p>
          <a:p>
            <a:pPr marL="571500" indent="-571500">
              <a:buFont typeface="Wingdings" panose="05000000000000000000" pitchFamily="2" charset="2"/>
              <a:buChar char="ü"/>
            </a:pPr>
            <a:r>
              <a:rPr lang="en-US" dirty="0">
                <a:solidFill>
                  <a:schemeClr val="tx1"/>
                </a:solidFill>
                <a:latin typeface="Maiandra GD" panose="020E0502030308020204" pitchFamily="34" charset="0"/>
              </a:rPr>
              <a:t>Entity framework is a “</a:t>
            </a:r>
            <a:r>
              <a:rPr lang="en-US" dirty="0" err="1">
                <a:solidFill>
                  <a:schemeClr val="tx1"/>
                </a:solidFill>
                <a:latin typeface="Maiandra GD" panose="020E0502030308020204" pitchFamily="34" charset="0"/>
              </a:rPr>
              <a:t>standart</a:t>
            </a:r>
            <a:r>
              <a:rPr lang="en-US" dirty="0">
                <a:solidFill>
                  <a:schemeClr val="tx1"/>
                </a:solidFill>
                <a:latin typeface="Maiandra GD" panose="020E0502030308020204" pitchFamily="34" charset="0"/>
              </a:rPr>
              <a:t>” for </a:t>
            </a:r>
            <a:r>
              <a:rPr lang="en-US" dirty="0" err="1">
                <a:solidFill>
                  <a:schemeClr val="tx1"/>
                </a:solidFill>
                <a:latin typeface="Maiandra GD" panose="020E0502030308020204" pitchFamily="34" charset="0"/>
              </a:rPr>
              <a:t>orm</a:t>
            </a:r>
            <a:r>
              <a:rPr lang="en-US" dirty="0">
                <a:solidFill>
                  <a:schemeClr val="tx1"/>
                </a:solidFill>
                <a:latin typeface="Maiandra GD" panose="020E0502030308020204" pitchFamily="34" charset="0"/>
              </a:rPr>
              <a:t> technology in </a:t>
            </a:r>
            <a:r>
              <a:rPr lang="en-US" dirty="0" err="1">
                <a:solidFill>
                  <a:schemeClr val="tx1"/>
                </a:solidFill>
                <a:latin typeface="Maiandra GD" panose="020E0502030308020204" pitchFamily="34" charset="0"/>
              </a:rPr>
              <a:t>c#</a:t>
            </a:r>
            <a:r>
              <a:rPr lang="en-US" dirty="0">
                <a:solidFill>
                  <a:schemeClr val="tx1"/>
                </a:solidFill>
                <a:latin typeface="Maiandra GD" panose="020E0502030308020204" pitchFamily="34" charset="0"/>
              </a:rPr>
              <a:t> &amp; </a:t>
            </a:r>
            <a:r>
              <a:rPr lang="en-US" dirty="0" err="1">
                <a:solidFill>
                  <a:schemeClr val="tx1"/>
                </a:solidFill>
                <a:latin typeface="Maiandra GD" panose="020E0502030308020204" pitchFamily="34" charset="0"/>
              </a:rPr>
              <a:t>.net</a:t>
            </a:r>
            <a:endParaRPr lang="en-US" dirty="0">
              <a:solidFill>
                <a:schemeClr val="tx1"/>
              </a:solidFill>
              <a:latin typeface="Maiandra GD" panose="020E0502030308020204" pitchFamily="34" charset="0"/>
            </a:endParaRPr>
          </a:p>
          <a:p>
            <a:pPr marL="571500" indent="-571500">
              <a:buFont typeface="Wingdings" panose="05000000000000000000" pitchFamily="2" charset="2"/>
              <a:buChar char="ü"/>
            </a:pPr>
            <a:r>
              <a:rPr lang="en-US" dirty="0">
                <a:solidFill>
                  <a:schemeClr val="tx1"/>
                </a:solidFill>
                <a:latin typeface="Maiandra GD" panose="020E0502030308020204" pitchFamily="34" charset="0"/>
              </a:rPr>
              <a:t>EF ALLOWS US TO “MAP OBJECTS” FROM RELATION DATABASES LIKE MSSQL TO OBJECT-ORIENTED MODEL IN </a:t>
            </a:r>
            <a:r>
              <a:rPr lang="en-US" dirty="0" err="1">
                <a:solidFill>
                  <a:schemeClr val="tx1"/>
                </a:solidFill>
                <a:latin typeface="Maiandra GD" panose="020E0502030308020204" pitchFamily="34" charset="0"/>
              </a:rPr>
              <a:t>c#</a:t>
            </a:r>
            <a:r>
              <a:rPr lang="en-US" dirty="0">
                <a:solidFill>
                  <a:schemeClr val="tx1"/>
                </a:solidFill>
                <a:latin typeface="Maiandra GD" panose="020E0502030308020204" pitchFamily="34" charset="0"/>
              </a:rPr>
              <a:t> WITH “DATABASE-FIRST” &amp; “CODE-FIRST” APPROACHES</a:t>
            </a:r>
          </a:p>
          <a:p>
            <a:pPr marL="571500" indent="-571500">
              <a:buFont typeface="Wingdings" panose="05000000000000000000" pitchFamily="2" charset="2"/>
              <a:buChar char="ü"/>
            </a:pPr>
            <a:r>
              <a:rPr lang="en-US" dirty="0">
                <a:solidFill>
                  <a:schemeClr val="tx1"/>
                </a:solidFill>
                <a:latin typeface="Maiandra GD" panose="020E0502030308020204" pitchFamily="34" charset="0"/>
              </a:rPr>
              <a:t>POWERFULL OBJECT-ORIENTED API</a:t>
            </a:r>
            <a:r>
              <a:rPr lang="bg-BG" dirty="0">
                <a:solidFill>
                  <a:schemeClr val="tx1"/>
                </a:solidFill>
                <a:latin typeface="Maiandra GD" panose="020E0502030308020204" pitchFamily="34" charset="0"/>
              </a:rPr>
              <a:t> </a:t>
            </a:r>
            <a:r>
              <a:rPr lang="en-US" dirty="0">
                <a:solidFill>
                  <a:schemeClr val="tx1"/>
                </a:solidFill>
                <a:latin typeface="Maiandra GD" panose="020E0502030308020204" pitchFamily="34" charset="0"/>
              </a:rPr>
              <a:t>for requests to The </a:t>
            </a:r>
            <a:r>
              <a:rPr lang="en-US" dirty="0" err="1">
                <a:solidFill>
                  <a:schemeClr val="tx1"/>
                </a:solidFill>
                <a:latin typeface="Maiandra GD" panose="020E0502030308020204" pitchFamily="34" charset="0"/>
              </a:rPr>
              <a:t>db</a:t>
            </a:r>
            <a:endParaRPr lang="en-US" dirty="0">
              <a:solidFill>
                <a:schemeClr val="tx1"/>
              </a:solidFill>
              <a:latin typeface="Maiandra GD" panose="020E0502030308020204" pitchFamily="34" charset="0"/>
            </a:endParaRPr>
          </a:p>
          <a:p>
            <a:pPr marL="571500" indent="-571500">
              <a:buFont typeface="Wingdings" panose="05000000000000000000" pitchFamily="2" charset="2"/>
              <a:buChar char="ü"/>
            </a:pPr>
            <a:r>
              <a:rPr lang="en-US" dirty="0">
                <a:solidFill>
                  <a:schemeClr val="tx1"/>
                </a:solidFill>
                <a:latin typeface="Maiandra GD" panose="020E0502030308020204" pitchFamily="34" charset="0"/>
              </a:rPr>
              <a:t>crud performance</a:t>
            </a:r>
            <a:endParaRPr lang="bg-BG" dirty="0">
              <a:solidFill>
                <a:schemeClr val="tx1"/>
              </a:solidFill>
              <a:latin typeface="Maiandra GD" panose="020E0502030308020204" pitchFamily="34" charset="0"/>
            </a:endParaRPr>
          </a:p>
          <a:p>
            <a:pPr marL="571500" indent="-571500">
              <a:buFont typeface="Wingdings" panose="05000000000000000000" pitchFamily="2" charset="2"/>
              <a:buChar char="ü"/>
            </a:pPr>
            <a:r>
              <a:rPr lang="en-US" dirty="0">
                <a:solidFill>
                  <a:schemeClr val="tx1"/>
                </a:solidFill>
                <a:latin typeface="Maiandra GD" panose="020E0502030308020204" pitchFamily="34" charset="0"/>
              </a:rPr>
              <a:t>ORM is simply the concept of processing data from a relational database and modeling it in a format that is more readily usable by your code. </a:t>
            </a:r>
            <a:endParaRPr lang="bg-BG" dirty="0">
              <a:solidFill>
                <a:schemeClr val="tx1"/>
              </a:solidFill>
              <a:latin typeface="Maiandra GD" panose="020E0502030308020204" pitchFamily="34" charset="0"/>
            </a:endParaRPr>
          </a:p>
          <a:p>
            <a:pPr marL="571500" indent="-571500">
              <a:buFont typeface="Wingdings" panose="05000000000000000000" pitchFamily="2" charset="2"/>
              <a:buChar char="ü"/>
            </a:pPr>
            <a:r>
              <a:rPr lang="en-US" dirty="0">
                <a:solidFill>
                  <a:schemeClr val="tx1"/>
                </a:solidFill>
                <a:latin typeface="Maiandra GD" panose="020E0502030308020204" pitchFamily="34" charset="0"/>
              </a:rPr>
              <a:t>Instead of looping through rows in a table you model each row as an object and loop through a collection of objects, called </a:t>
            </a:r>
            <a:r>
              <a:rPr lang="en-US" dirty="0">
                <a:solidFill>
                  <a:schemeClr val="tx1"/>
                </a:solidFill>
                <a:latin typeface="Maiandra GD" panose="020E0502030308020204" pitchFamily="34" charset="0"/>
                <a:hlinkClick r:id="rId3"/>
              </a:rPr>
              <a:t>entities</a:t>
            </a:r>
            <a:r>
              <a:rPr lang="en-US" dirty="0">
                <a:solidFill>
                  <a:schemeClr val="tx1"/>
                </a:solidFill>
                <a:latin typeface="Maiandra GD" panose="020E0502030308020204" pitchFamily="34" charset="0"/>
              </a:rPr>
              <a:t>.</a:t>
            </a:r>
            <a:br>
              <a:rPr lang="en-US" dirty="0">
                <a:solidFill>
                  <a:srgbClr val="00B0F0"/>
                </a:solidFill>
                <a:latin typeface="Maiandra GD" panose="020E0502030308020204" pitchFamily="34" charset="0"/>
              </a:rPr>
            </a:br>
            <a:endParaRPr lang="en-US" dirty="0">
              <a:solidFill>
                <a:schemeClr val="tx1"/>
              </a:solidFill>
              <a:latin typeface="Maiandra GD" panose="020E0502030308020204" pitchFamily="34" charset="0"/>
            </a:endParaRPr>
          </a:p>
        </p:txBody>
      </p:sp>
    </p:spTree>
    <p:extLst>
      <p:ext uri="{BB962C8B-B14F-4D97-AF65-F5344CB8AC3E}">
        <p14:creationId xmlns:p14="http://schemas.microsoft.com/office/powerpoint/2010/main" val="81671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1000"/>
                                        <p:tgtEl>
                                          <p:spTgt spid="3">
                                            <p:txEl>
                                              <p:pRg st="6" end="6"/>
                                            </p:txEl>
                                          </p:spTgt>
                                        </p:tgtEl>
                                      </p:cBhvr>
                                    </p:animEffect>
                                    <p:anim calcmode="lin" valueType="num">
                                      <p:cBhvr>
                                        <p:cTn id="3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805" y="3894873"/>
            <a:ext cx="1886629" cy="1886629"/>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8813" y="1641599"/>
            <a:ext cx="1512617" cy="1512617"/>
          </a:xfrm>
          <a:prstGeom prst="rect">
            <a:avLst/>
          </a:prstGeom>
        </p:spPr>
      </p:pic>
      <p:sp>
        <p:nvSpPr>
          <p:cNvPr id="12" name="TextBox 11"/>
          <p:cNvSpPr txBox="1"/>
          <p:nvPr/>
        </p:nvSpPr>
        <p:spPr>
          <a:xfrm>
            <a:off x="202946" y="3233621"/>
            <a:ext cx="3224349" cy="461665"/>
          </a:xfrm>
          <a:prstGeom prst="rect">
            <a:avLst/>
          </a:prstGeom>
          <a:noFill/>
        </p:spPr>
        <p:txBody>
          <a:bodyPr wrap="square" rtlCol="0">
            <a:spAutoFit/>
          </a:bodyPr>
          <a:lstStyle/>
          <a:p>
            <a:pPr algn="ctr"/>
            <a:r>
              <a:rPr lang="en-US" sz="2400" b="1" dirty="0">
                <a:solidFill>
                  <a:schemeClr val="bg2"/>
                </a:solidFill>
                <a:latin typeface="Californian FB" panose="0207040306080B030204" pitchFamily="18" charset="0"/>
              </a:rPr>
              <a:t>GitHub</a:t>
            </a:r>
          </a:p>
        </p:txBody>
      </p:sp>
      <p:sp>
        <p:nvSpPr>
          <p:cNvPr id="5" name="TextBox 4"/>
          <p:cNvSpPr txBox="1"/>
          <p:nvPr/>
        </p:nvSpPr>
        <p:spPr>
          <a:xfrm>
            <a:off x="1165412" y="472048"/>
            <a:ext cx="10641106" cy="646331"/>
          </a:xfrm>
          <a:prstGeom prst="rect">
            <a:avLst/>
          </a:prstGeom>
          <a:noFill/>
        </p:spPr>
        <p:txBody>
          <a:bodyPr wrap="square" rtlCol="0">
            <a:spAutoFit/>
          </a:bodyPr>
          <a:lstStyle/>
          <a:p>
            <a:r>
              <a:rPr lang="en-US" sz="3600" b="1">
                <a:solidFill>
                  <a:schemeClr val="bg2"/>
                </a:solidFill>
                <a:latin typeface="Californian FB" panose="0207040306080B030204" pitchFamily="18" charset="0"/>
              </a:rPr>
              <a:t>Getting ‘shits’ </a:t>
            </a:r>
            <a:r>
              <a:rPr lang="en-US" sz="3600" b="1" dirty="0">
                <a:solidFill>
                  <a:schemeClr val="bg2"/>
                </a:solidFill>
                <a:latin typeface="Californian FB" panose="0207040306080B030204" pitchFamily="18" charset="0"/>
              </a:rPr>
              <a:t>done by using GitHub &amp; </a:t>
            </a:r>
            <a:r>
              <a:rPr lang="en-US" sz="3600" b="1" dirty="0" err="1">
                <a:solidFill>
                  <a:schemeClr val="bg2"/>
                </a:solidFill>
                <a:latin typeface="Californian FB" panose="0207040306080B030204" pitchFamily="18" charset="0"/>
              </a:rPr>
              <a:t>AppHarbor</a:t>
            </a:r>
            <a:endParaRPr lang="en-US" sz="3600" b="1" dirty="0">
              <a:solidFill>
                <a:schemeClr val="bg2"/>
              </a:solidFill>
              <a:latin typeface="Californian FB" panose="0207040306080B030204" pitchFamily="18" charset="0"/>
            </a:endParaRPr>
          </a:p>
        </p:txBody>
      </p:sp>
      <p:sp>
        <p:nvSpPr>
          <p:cNvPr id="2" name="TextBox 1"/>
          <p:cNvSpPr txBox="1"/>
          <p:nvPr/>
        </p:nvSpPr>
        <p:spPr>
          <a:xfrm>
            <a:off x="2987966" y="1641599"/>
            <a:ext cx="6509859" cy="400110"/>
          </a:xfrm>
          <a:prstGeom prst="rect">
            <a:avLst/>
          </a:prstGeom>
          <a:noFill/>
        </p:spPr>
        <p:txBody>
          <a:bodyPr wrap="none" rtlCol="0">
            <a:spAutoFit/>
          </a:bodyPr>
          <a:lstStyle/>
          <a:p>
            <a:r>
              <a:rPr lang="en-US" sz="2000" b="1" dirty="0">
                <a:solidFill>
                  <a:schemeClr val="bg2"/>
                </a:solidFill>
              </a:rPr>
              <a:t>GitHub is web-based </a:t>
            </a:r>
            <a:r>
              <a:rPr lang="en-US" sz="2000" b="1" dirty="0" err="1">
                <a:solidFill>
                  <a:schemeClr val="bg2"/>
                </a:solidFill>
              </a:rPr>
              <a:t>Git</a:t>
            </a:r>
            <a:r>
              <a:rPr lang="en-US" sz="2000" b="1" dirty="0">
                <a:solidFill>
                  <a:schemeClr val="bg2"/>
                </a:solidFill>
              </a:rPr>
              <a:t> or version control repository tool. </a:t>
            </a:r>
          </a:p>
        </p:txBody>
      </p:sp>
      <p:sp>
        <p:nvSpPr>
          <p:cNvPr id="3" name="TextBox 2"/>
          <p:cNvSpPr txBox="1"/>
          <p:nvPr/>
        </p:nvSpPr>
        <p:spPr>
          <a:xfrm>
            <a:off x="2987966" y="2145222"/>
            <a:ext cx="8407192" cy="707886"/>
          </a:xfrm>
          <a:prstGeom prst="rect">
            <a:avLst/>
          </a:prstGeom>
          <a:noFill/>
        </p:spPr>
        <p:txBody>
          <a:bodyPr wrap="square" rtlCol="0">
            <a:spAutoFit/>
          </a:bodyPr>
          <a:lstStyle/>
          <a:p>
            <a:r>
              <a:rPr lang="en-US" sz="2000" b="1" dirty="0">
                <a:solidFill>
                  <a:schemeClr val="bg2"/>
                </a:solidFill>
              </a:rPr>
              <a:t>Distributes version control and SCM – source code management functionality of </a:t>
            </a:r>
            <a:r>
              <a:rPr lang="en-US" sz="2000" b="1" dirty="0" err="1">
                <a:solidFill>
                  <a:schemeClr val="bg2"/>
                </a:solidFill>
              </a:rPr>
              <a:t>Git</a:t>
            </a:r>
            <a:r>
              <a:rPr lang="en-US" sz="2000" b="1" dirty="0">
                <a:solidFill>
                  <a:schemeClr val="bg2"/>
                </a:solidFill>
              </a:rPr>
              <a:t>.</a:t>
            </a:r>
            <a:endParaRPr lang="en-US" dirty="0"/>
          </a:p>
        </p:txBody>
      </p:sp>
      <p:sp>
        <p:nvSpPr>
          <p:cNvPr id="8" name="TextBox 7"/>
          <p:cNvSpPr txBox="1"/>
          <p:nvPr/>
        </p:nvSpPr>
        <p:spPr>
          <a:xfrm>
            <a:off x="2987966" y="2956621"/>
            <a:ext cx="8818552" cy="707886"/>
          </a:xfrm>
          <a:prstGeom prst="rect">
            <a:avLst/>
          </a:prstGeom>
          <a:noFill/>
        </p:spPr>
        <p:txBody>
          <a:bodyPr wrap="square" rtlCol="0">
            <a:spAutoFit/>
          </a:bodyPr>
          <a:lstStyle/>
          <a:p>
            <a:r>
              <a:rPr lang="en-US" sz="2000" b="1" dirty="0">
                <a:solidFill>
                  <a:schemeClr val="bg2"/>
                </a:solidFill>
              </a:rPr>
              <a:t>GitHub provides a Web-based graphical interface. </a:t>
            </a:r>
          </a:p>
          <a:p>
            <a:r>
              <a:rPr lang="en-US" sz="2000" b="1" dirty="0">
                <a:solidFill>
                  <a:schemeClr val="bg2"/>
                </a:solidFill>
              </a:rPr>
              <a:t>It also provides access control and several collaboration features.</a:t>
            </a:r>
          </a:p>
        </p:txBody>
      </p:sp>
      <p:sp>
        <p:nvSpPr>
          <p:cNvPr id="13" name="TextBox 12"/>
          <p:cNvSpPr txBox="1"/>
          <p:nvPr/>
        </p:nvSpPr>
        <p:spPr>
          <a:xfrm>
            <a:off x="2987966" y="4125701"/>
            <a:ext cx="8818552" cy="400110"/>
          </a:xfrm>
          <a:prstGeom prst="rect">
            <a:avLst/>
          </a:prstGeom>
          <a:noFill/>
        </p:spPr>
        <p:txBody>
          <a:bodyPr wrap="square" rtlCol="0">
            <a:spAutoFit/>
          </a:bodyPr>
          <a:lstStyle/>
          <a:p>
            <a:r>
              <a:rPr lang="en-US" sz="2000" b="1" dirty="0" err="1">
                <a:solidFill>
                  <a:schemeClr val="bg2"/>
                </a:solidFill>
              </a:rPr>
              <a:t>AppHarBor</a:t>
            </a:r>
            <a:r>
              <a:rPr lang="en-US" sz="2000" b="1" dirty="0">
                <a:solidFill>
                  <a:schemeClr val="bg2"/>
                </a:solidFill>
              </a:rPr>
              <a:t> is fully hosted .NET platform as a service.</a:t>
            </a:r>
          </a:p>
        </p:txBody>
      </p:sp>
      <p:sp>
        <p:nvSpPr>
          <p:cNvPr id="14" name="TextBox 13"/>
          <p:cNvSpPr txBox="1"/>
          <p:nvPr/>
        </p:nvSpPr>
        <p:spPr>
          <a:xfrm>
            <a:off x="2987966" y="4586895"/>
            <a:ext cx="8818552" cy="400110"/>
          </a:xfrm>
          <a:prstGeom prst="rect">
            <a:avLst/>
          </a:prstGeom>
          <a:noFill/>
        </p:spPr>
        <p:txBody>
          <a:bodyPr wrap="square" rtlCol="0">
            <a:spAutoFit/>
          </a:bodyPr>
          <a:lstStyle/>
          <a:p>
            <a:r>
              <a:rPr lang="en-US" sz="2000" b="1" dirty="0">
                <a:solidFill>
                  <a:schemeClr val="bg2"/>
                </a:solidFill>
              </a:rPr>
              <a:t>Instantly deploy and scale .NET applications using version control tools - </a:t>
            </a:r>
            <a:r>
              <a:rPr lang="en-US" sz="2000" b="1" dirty="0" err="1">
                <a:solidFill>
                  <a:schemeClr val="bg2"/>
                </a:solidFill>
              </a:rPr>
              <a:t>Git</a:t>
            </a:r>
            <a:r>
              <a:rPr lang="en-US" sz="2000" b="1" dirty="0">
                <a:solidFill>
                  <a:schemeClr val="bg2"/>
                </a:solidFill>
              </a:rPr>
              <a:t>.</a:t>
            </a:r>
          </a:p>
        </p:txBody>
      </p:sp>
      <p:sp>
        <p:nvSpPr>
          <p:cNvPr id="15" name="TextBox 14"/>
          <p:cNvSpPr txBox="1"/>
          <p:nvPr/>
        </p:nvSpPr>
        <p:spPr>
          <a:xfrm>
            <a:off x="2987966" y="5095577"/>
            <a:ext cx="8818552" cy="400110"/>
          </a:xfrm>
          <a:prstGeom prst="rect">
            <a:avLst/>
          </a:prstGeom>
          <a:noFill/>
        </p:spPr>
        <p:txBody>
          <a:bodyPr wrap="square" rtlCol="0">
            <a:spAutoFit/>
          </a:bodyPr>
          <a:lstStyle/>
          <a:p>
            <a:r>
              <a:rPr lang="en-US" sz="2000" b="1" dirty="0">
                <a:solidFill>
                  <a:schemeClr val="bg2"/>
                </a:solidFill>
              </a:rPr>
              <a:t>Accessing application trough complimentary apphb.com subdomain.</a:t>
            </a:r>
          </a:p>
        </p:txBody>
      </p:sp>
      <p:sp>
        <p:nvSpPr>
          <p:cNvPr id="16" name="TextBox 15"/>
          <p:cNvSpPr txBox="1"/>
          <p:nvPr/>
        </p:nvSpPr>
        <p:spPr>
          <a:xfrm>
            <a:off x="1574790" y="5905601"/>
            <a:ext cx="9336210" cy="523220"/>
          </a:xfrm>
          <a:prstGeom prst="rect">
            <a:avLst/>
          </a:prstGeom>
          <a:noFill/>
        </p:spPr>
        <p:txBody>
          <a:bodyPr wrap="none" rtlCol="0">
            <a:spAutoFit/>
          </a:bodyPr>
          <a:lstStyle/>
          <a:p>
            <a:r>
              <a:rPr lang="en-US" sz="2800" b="1" u="sng" dirty="0">
                <a:solidFill>
                  <a:schemeClr val="bg2"/>
                </a:solidFill>
                <a:latin typeface="Goudy Stout" panose="0202090407030B020401" pitchFamily="18" charset="0"/>
              </a:rPr>
              <a:t>Top deal: both are free!</a:t>
            </a:r>
          </a:p>
        </p:txBody>
      </p:sp>
    </p:spTree>
    <p:extLst>
      <p:ext uri="{BB962C8B-B14F-4D97-AF65-F5344CB8AC3E}">
        <p14:creationId xmlns:p14="http://schemas.microsoft.com/office/powerpoint/2010/main" val="329593527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inVertic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arn(inVertical)">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6"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down)">
                                      <p:cBhvr>
                                        <p:cTn id="37" dur="580">
                                          <p:stCondLst>
                                            <p:cond delay="0"/>
                                          </p:stCondLst>
                                        </p:cTn>
                                        <p:tgtEl>
                                          <p:spTgt spid="16"/>
                                        </p:tgtEl>
                                      </p:cBhvr>
                                    </p:animEffect>
                                    <p:anim calcmode="lin" valueType="num">
                                      <p:cBhvr>
                                        <p:cTn id="3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43" dur="26">
                                          <p:stCondLst>
                                            <p:cond delay="650"/>
                                          </p:stCondLst>
                                        </p:cTn>
                                        <p:tgtEl>
                                          <p:spTgt spid="16"/>
                                        </p:tgtEl>
                                      </p:cBhvr>
                                      <p:to x="100000" y="60000"/>
                                    </p:animScale>
                                    <p:animScale>
                                      <p:cBhvr>
                                        <p:cTn id="44" dur="166" decel="50000">
                                          <p:stCondLst>
                                            <p:cond delay="676"/>
                                          </p:stCondLst>
                                        </p:cTn>
                                        <p:tgtEl>
                                          <p:spTgt spid="16"/>
                                        </p:tgtEl>
                                      </p:cBhvr>
                                      <p:to x="100000" y="100000"/>
                                    </p:animScale>
                                    <p:animScale>
                                      <p:cBhvr>
                                        <p:cTn id="45" dur="26">
                                          <p:stCondLst>
                                            <p:cond delay="1312"/>
                                          </p:stCondLst>
                                        </p:cTn>
                                        <p:tgtEl>
                                          <p:spTgt spid="16"/>
                                        </p:tgtEl>
                                      </p:cBhvr>
                                      <p:to x="100000" y="80000"/>
                                    </p:animScale>
                                    <p:animScale>
                                      <p:cBhvr>
                                        <p:cTn id="46" dur="166" decel="50000">
                                          <p:stCondLst>
                                            <p:cond delay="1338"/>
                                          </p:stCondLst>
                                        </p:cTn>
                                        <p:tgtEl>
                                          <p:spTgt spid="16"/>
                                        </p:tgtEl>
                                      </p:cBhvr>
                                      <p:to x="100000" y="100000"/>
                                    </p:animScale>
                                    <p:animScale>
                                      <p:cBhvr>
                                        <p:cTn id="47" dur="26">
                                          <p:stCondLst>
                                            <p:cond delay="1642"/>
                                          </p:stCondLst>
                                        </p:cTn>
                                        <p:tgtEl>
                                          <p:spTgt spid="16"/>
                                        </p:tgtEl>
                                      </p:cBhvr>
                                      <p:to x="100000" y="90000"/>
                                    </p:animScale>
                                    <p:animScale>
                                      <p:cBhvr>
                                        <p:cTn id="48" dur="166" decel="50000">
                                          <p:stCondLst>
                                            <p:cond delay="1668"/>
                                          </p:stCondLst>
                                        </p:cTn>
                                        <p:tgtEl>
                                          <p:spTgt spid="16"/>
                                        </p:tgtEl>
                                      </p:cBhvr>
                                      <p:to x="100000" y="100000"/>
                                    </p:animScale>
                                    <p:animScale>
                                      <p:cBhvr>
                                        <p:cTn id="49" dur="26">
                                          <p:stCondLst>
                                            <p:cond delay="1808"/>
                                          </p:stCondLst>
                                        </p:cTn>
                                        <p:tgtEl>
                                          <p:spTgt spid="16"/>
                                        </p:tgtEl>
                                      </p:cBhvr>
                                      <p:to x="100000" y="95000"/>
                                    </p:animScale>
                                    <p:animScale>
                                      <p:cBhvr>
                                        <p:cTn id="5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3" grpId="0"/>
      <p:bldP spid="14" grpId="0"/>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9667" y="628653"/>
            <a:ext cx="11091333" cy="584775"/>
          </a:xfrm>
          <a:prstGeom prst="rect">
            <a:avLst/>
          </a:prstGeom>
          <a:noFill/>
        </p:spPr>
        <p:txBody>
          <a:bodyPr wrap="square" rtlCol="0">
            <a:spAutoFit/>
          </a:bodyPr>
          <a:lstStyle/>
          <a:p>
            <a:pPr algn="ctr"/>
            <a:r>
              <a:rPr lang="en-US" sz="3200" dirty="0">
                <a:latin typeface="Goudy Stout" panose="0202090407030B020401" pitchFamily="18" charset="0"/>
              </a:rPr>
              <a:t>First things first (01)</a:t>
            </a:r>
          </a:p>
        </p:txBody>
      </p:sp>
      <p:sp>
        <p:nvSpPr>
          <p:cNvPr id="4" name="TextBox 3"/>
          <p:cNvSpPr txBox="1"/>
          <p:nvPr/>
        </p:nvSpPr>
        <p:spPr>
          <a:xfrm>
            <a:off x="1452024" y="1390781"/>
            <a:ext cx="9381067" cy="338554"/>
          </a:xfrm>
          <a:prstGeom prst="rect">
            <a:avLst/>
          </a:prstGeom>
          <a:noFill/>
        </p:spPr>
        <p:txBody>
          <a:bodyPr wrap="square" rtlCol="0">
            <a:spAutoFit/>
          </a:bodyPr>
          <a:lstStyle/>
          <a:p>
            <a:pPr algn="ctr"/>
            <a:r>
              <a:rPr lang="en-US" sz="1600" dirty="0">
                <a:latin typeface="Goudy Stout" panose="0202090407030B020401" pitchFamily="18" charset="0"/>
              </a:rPr>
              <a:t>√ Setting up development environment  </a:t>
            </a:r>
          </a:p>
        </p:txBody>
      </p:sp>
      <p:sp>
        <p:nvSpPr>
          <p:cNvPr id="5" name="TextBox 4"/>
          <p:cNvSpPr txBox="1"/>
          <p:nvPr/>
        </p:nvSpPr>
        <p:spPr>
          <a:xfrm>
            <a:off x="787382" y="1906688"/>
            <a:ext cx="10710350" cy="2308324"/>
          </a:xfrm>
          <a:prstGeom prst="rect">
            <a:avLst/>
          </a:prstGeom>
          <a:noFill/>
        </p:spPr>
        <p:txBody>
          <a:bodyPr wrap="square" rtlCol="0">
            <a:spAutoFit/>
          </a:bodyPr>
          <a:lstStyle/>
          <a:p>
            <a:pPr marL="285750" indent="-285750" algn="ctr">
              <a:buFontTx/>
              <a:buChar char="-"/>
            </a:pPr>
            <a:r>
              <a:rPr lang="en-US" sz="1600" dirty="0">
                <a:latin typeface="Goudy Stout" panose="0202090407030B020401" pitchFamily="18" charset="0"/>
              </a:rPr>
              <a:t>Visual Studio</a:t>
            </a:r>
          </a:p>
          <a:p>
            <a:pPr marL="285750" indent="-285750" algn="ctr">
              <a:buFontTx/>
              <a:buChar char="-"/>
            </a:pPr>
            <a:endParaRPr lang="en-US" sz="1600" dirty="0">
              <a:latin typeface="Goudy Stout" panose="0202090407030B020401" pitchFamily="18" charset="0"/>
            </a:endParaRPr>
          </a:p>
          <a:p>
            <a:pPr marL="285750" indent="-285750" algn="ctr">
              <a:buFontTx/>
              <a:buChar char="-"/>
            </a:pPr>
            <a:r>
              <a:rPr lang="en-US" sz="1600" dirty="0">
                <a:latin typeface="Goudy Stout" panose="0202090407030B020401" pitchFamily="18" charset="0"/>
              </a:rPr>
              <a:t>GitHub repository</a:t>
            </a:r>
          </a:p>
          <a:p>
            <a:pPr marL="285750" indent="-285750" algn="ctr">
              <a:buFontTx/>
              <a:buChar char="-"/>
            </a:pPr>
            <a:endParaRPr lang="en-US" sz="1600" dirty="0">
              <a:latin typeface="Goudy Stout" panose="0202090407030B020401" pitchFamily="18" charset="0"/>
            </a:endParaRPr>
          </a:p>
          <a:p>
            <a:pPr marL="285750" indent="-285750" algn="ctr">
              <a:buFontTx/>
              <a:buChar char="-"/>
            </a:pPr>
            <a:r>
              <a:rPr lang="en-US" sz="1600" dirty="0" err="1">
                <a:latin typeface="Goudy Stout" panose="0202090407030B020401" pitchFamily="18" charset="0"/>
              </a:rPr>
              <a:t>AppHarbor</a:t>
            </a:r>
            <a:r>
              <a:rPr lang="en-US" sz="1600" dirty="0">
                <a:latin typeface="Goudy Stout" panose="0202090407030B020401" pitchFamily="18" charset="0"/>
              </a:rPr>
              <a:t> project</a:t>
            </a:r>
          </a:p>
          <a:p>
            <a:pPr marL="285750" indent="-285750" algn="ctr">
              <a:buFontTx/>
              <a:buChar char="-"/>
            </a:pPr>
            <a:endParaRPr lang="en-US" sz="1600" dirty="0">
              <a:latin typeface="Goudy Stout" panose="0202090407030B020401" pitchFamily="18" charset="0"/>
            </a:endParaRPr>
          </a:p>
          <a:p>
            <a:pPr marL="285750" indent="-285750" algn="ctr">
              <a:buFontTx/>
              <a:buChar char="-"/>
            </a:pPr>
            <a:r>
              <a:rPr lang="en-US" sz="1600" dirty="0">
                <a:latin typeface="Goudy Stout" panose="0202090407030B020401" pitchFamily="18" charset="0"/>
              </a:rPr>
              <a:t>External SQL Server provider</a:t>
            </a:r>
          </a:p>
          <a:p>
            <a:pPr marL="285750" indent="-285750">
              <a:buFontTx/>
              <a:buChar char="-"/>
            </a:pPr>
            <a:endParaRPr lang="en-US" sz="1600" dirty="0">
              <a:latin typeface="Goudy Stout" panose="0202090407030B020401" pitchFamily="18" charset="0"/>
            </a:endParaRPr>
          </a:p>
          <a:p>
            <a:pPr marL="285750" indent="-285750">
              <a:buFontTx/>
              <a:buChar char="-"/>
            </a:pPr>
            <a:endParaRPr lang="en-US" sz="1600" dirty="0">
              <a:latin typeface="Goudy Stout" panose="0202090407030B020401"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5252" y="4013777"/>
            <a:ext cx="5374609" cy="2166889"/>
          </a:xfrm>
          <a:prstGeom prst="rect">
            <a:avLst/>
          </a:prstGeom>
        </p:spPr>
      </p:pic>
    </p:spTree>
    <p:extLst>
      <p:ext uri="{BB962C8B-B14F-4D97-AF65-F5344CB8AC3E}">
        <p14:creationId xmlns:p14="http://schemas.microsoft.com/office/powerpoint/2010/main" val="199080383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fade">
                                      <p:cBhvr>
                                        <p:cTn id="26" dur="1000"/>
                                        <p:tgtEl>
                                          <p:spTgt spid="5">
                                            <p:txEl>
                                              <p:pRg st="4" end="4"/>
                                            </p:txEl>
                                          </p:spTgt>
                                        </p:tgtEl>
                                      </p:cBhvr>
                                    </p:animEffect>
                                    <p:anim calcmode="lin" valueType="num">
                                      <p:cBhvr>
                                        <p:cTn id="27"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fade">
                                      <p:cBhvr>
                                        <p:cTn id="33" dur="1000"/>
                                        <p:tgtEl>
                                          <p:spTgt spid="5">
                                            <p:txEl>
                                              <p:pRg st="6" end="6"/>
                                            </p:txEl>
                                          </p:spTgt>
                                        </p:tgtEl>
                                      </p:cBhvr>
                                    </p:animEffect>
                                    <p:anim calcmode="lin" valueType="num">
                                      <p:cBhvr>
                                        <p:cTn id="34"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244</TotalTime>
  <Words>317</Words>
  <Application>Microsoft Office PowerPoint</Application>
  <PresentationFormat>Widescreen</PresentationFormat>
  <Paragraphs>46</Paragraphs>
  <Slides>5</Slides>
  <Notes>4</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vt:i4>
      </vt:variant>
    </vt:vector>
  </HeadingPairs>
  <TitlesOfParts>
    <vt:vector size="17" baseType="lpstr">
      <vt:lpstr>Algerian</vt:lpstr>
      <vt:lpstr>Arial</vt:lpstr>
      <vt:lpstr>Buxton Sketch</vt:lpstr>
      <vt:lpstr>Calibri</vt:lpstr>
      <vt:lpstr>Californian FB</vt:lpstr>
      <vt:lpstr>Goudy Stout</vt:lpstr>
      <vt:lpstr>Imprint MT Shadow</vt:lpstr>
      <vt:lpstr>Maiandra GD</vt:lpstr>
      <vt:lpstr>Trebuchet MS</vt:lpstr>
      <vt:lpstr>Tw Cen MT</vt:lpstr>
      <vt:lpstr>Wingdings</vt:lpstr>
      <vt:lpstr>Circuit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Luben Kikov</dc:creator>
  <cp:lastModifiedBy>Luben Kikov</cp:lastModifiedBy>
  <cp:revision>30</cp:revision>
  <dcterms:created xsi:type="dcterms:W3CDTF">2016-07-26T23:18:47Z</dcterms:created>
  <dcterms:modified xsi:type="dcterms:W3CDTF">2017-04-22T15:31:09Z</dcterms:modified>
</cp:coreProperties>
</file>