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571-6708-410B-8ECC-78BB16C70203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549-3315-4AB4-8E7C-FE8332F2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6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571-6708-410B-8ECC-78BB16C70203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549-3315-4AB4-8E7C-FE8332F2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8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571-6708-410B-8ECC-78BB16C70203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549-3315-4AB4-8E7C-FE8332F2559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562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571-6708-410B-8ECC-78BB16C70203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549-3315-4AB4-8E7C-FE8332F2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23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571-6708-410B-8ECC-78BB16C70203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549-3315-4AB4-8E7C-FE8332F2559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3696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571-6708-410B-8ECC-78BB16C70203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549-3315-4AB4-8E7C-FE8332F2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571-6708-410B-8ECC-78BB16C70203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549-3315-4AB4-8E7C-FE8332F2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2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571-6708-410B-8ECC-78BB16C70203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549-3315-4AB4-8E7C-FE8332F2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571-6708-410B-8ECC-78BB16C70203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549-3315-4AB4-8E7C-FE8332F2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571-6708-410B-8ECC-78BB16C70203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549-3315-4AB4-8E7C-FE8332F2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571-6708-410B-8ECC-78BB16C70203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549-3315-4AB4-8E7C-FE8332F2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1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571-6708-410B-8ECC-78BB16C70203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549-3315-4AB4-8E7C-FE8332F2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571-6708-410B-8ECC-78BB16C70203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549-3315-4AB4-8E7C-FE8332F2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571-6708-410B-8ECC-78BB16C70203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549-3315-4AB4-8E7C-FE8332F2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571-6708-410B-8ECC-78BB16C70203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549-3315-4AB4-8E7C-FE8332F2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5549-3315-4AB4-8E7C-FE8332F2559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0571-6708-410B-8ECC-78BB16C70203}" type="datetimeFigureOut">
              <a:rPr lang="en-US" smtClean="0"/>
              <a:t>10/5/2016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0571-6708-410B-8ECC-78BB16C70203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825549-3315-4AB4-8E7C-FE8332F2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3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0441" y="94890"/>
            <a:ext cx="6678284" cy="805063"/>
          </a:xfrm>
        </p:spPr>
        <p:txBody>
          <a:bodyPr/>
          <a:lstStyle/>
          <a:p>
            <a:pPr algn="ctr"/>
            <a:r>
              <a:rPr lang="bg-BG" dirty="0" smtClean="0"/>
              <a:t>Бройни системи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441" y="1349646"/>
            <a:ext cx="6678284" cy="400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9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Възникване на бройните системи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8365"/>
            <a:ext cx="7224462" cy="4547764"/>
          </a:xfrm>
        </p:spPr>
      </p:pic>
    </p:spTree>
    <p:extLst>
      <p:ext uri="{BB962C8B-B14F-4D97-AF65-F5344CB8AC3E}">
        <p14:creationId xmlns:p14="http://schemas.microsoft.com/office/powerpoint/2010/main" val="2675428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Основна информация за бройните системи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bg-BG" dirty="0"/>
              <a:t>Какво е бройна система?</a:t>
            </a:r>
          </a:p>
          <a:p>
            <a:pPr marL="457200" lvl="1" indent="0">
              <a:buNone/>
            </a:pPr>
            <a:r>
              <a:rPr lang="bg-BG" dirty="0"/>
              <a:t>Това е начин за представяне на числа, чрез краен брой графични значи наречени цифри</a:t>
            </a:r>
            <a:r>
              <a:rPr lang="bg-BG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Видове бройни системи</a:t>
            </a:r>
          </a:p>
          <a:p>
            <a:pPr lvl="1">
              <a:buFont typeface="+mj-lt"/>
              <a:buAutoNum type="arabicPeriod"/>
            </a:pPr>
            <a:r>
              <a:rPr lang="bg-BG" dirty="0" smtClean="0"/>
              <a:t>Позиционни</a:t>
            </a:r>
          </a:p>
          <a:p>
            <a:pPr lvl="1">
              <a:buFont typeface="+mj-lt"/>
              <a:buAutoNum type="arabicPeriod"/>
            </a:pPr>
            <a:r>
              <a:rPr lang="bg-BG" dirty="0" smtClean="0"/>
              <a:t>Непозиционни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Какво съдържа бройната система?</a:t>
            </a:r>
          </a:p>
          <a:p>
            <a:pPr marL="800100" lvl="1" indent="-342900">
              <a:buFont typeface="+mj-lt"/>
              <a:buAutoNum type="arabicPeriod"/>
            </a:pPr>
            <a:r>
              <a:rPr lang="bg-BG" dirty="0" smtClean="0"/>
              <a:t>Всяка бройна система съдържа краен брой от символи или казано иначе нейна азбука</a:t>
            </a:r>
          </a:p>
          <a:p>
            <a:pPr marL="800100" lvl="1" indent="-342900">
              <a:buFont typeface="+mj-lt"/>
              <a:buAutoNum type="arabicPeriod"/>
            </a:pPr>
            <a:r>
              <a:rPr lang="bg-BG" sz="1600" dirty="0" smtClean="0"/>
              <a:t>Правила за представяне на числата</a:t>
            </a:r>
          </a:p>
          <a:p>
            <a:pPr marL="800100" lvl="2" indent="0">
              <a:buNone/>
            </a:pPr>
            <a:r>
              <a:rPr lang="bg-BG" sz="1900" dirty="0" smtClean="0"/>
              <a:t>Пример</a:t>
            </a:r>
            <a:endParaRPr lang="bg-BG" sz="1900" dirty="0"/>
          </a:p>
          <a:p>
            <a:pPr marL="800100" lvl="2" indent="0">
              <a:buNone/>
            </a:pPr>
            <a:r>
              <a:rPr lang="bg-BG" sz="1600" dirty="0" smtClean="0"/>
              <a:t>Десетична бройна система (0;1;2;3;4;5;6;7;8;9)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793118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Двоична бройна система</a:t>
            </a:r>
            <a:r>
              <a:rPr lang="en-US" dirty="0" smtClean="0"/>
              <a:t> (0 – 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3359"/>
            <a:ext cx="8596668" cy="4618004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bg-BG" dirty="0" smtClean="0"/>
              <a:t>Това е бройната система която се използва в изчислителните машини,причините за това са:</a:t>
            </a:r>
          </a:p>
          <a:p>
            <a:pPr lvl="1">
              <a:buFont typeface="+mj-lt"/>
              <a:buAutoNum type="arabicPeriod"/>
            </a:pPr>
            <a:r>
              <a:rPr lang="bg-BG" dirty="0" smtClean="0"/>
              <a:t>Предлага 2 устойчиви състояния</a:t>
            </a:r>
          </a:p>
          <a:p>
            <a:pPr marL="457200" lvl="1" indent="0">
              <a:buNone/>
            </a:pPr>
            <a:endParaRPr lang="bg-BG" dirty="0"/>
          </a:p>
          <a:p>
            <a:pPr marL="457200" lvl="1" indent="0">
              <a:buNone/>
            </a:pPr>
            <a:endParaRPr lang="bg-BG" dirty="0" smtClean="0"/>
          </a:p>
          <a:p>
            <a:pPr marL="457200" lvl="1" indent="0">
              <a:buNone/>
            </a:pPr>
            <a:endParaRPr lang="bg-BG" dirty="0"/>
          </a:p>
          <a:p>
            <a:pPr marL="457200" lvl="1" indent="0">
              <a:buNone/>
            </a:pPr>
            <a:endParaRPr lang="bg-BG" dirty="0" smtClean="0"/>
          </a:p>
          <a:p>
            <a:pPr marL="457200" lvl="1" indent="0">
              <a:buNone/>
            </a:pPr>
            <a:r>
              <a:rPr lang="bg-BG" dirty="0" smtClean="0"/>
              <a:t>Двоичните цифри 0 и 1 лесно се представят в изчислителната техника като „Има ток“ и „ Няма ток“</a:t>
            </a:r>
          </a:p>
          <a:p>
            <a:pPr marL="457200" lvl="1" indent="0">
              <a:buNone/>
            </a:pPr>
            <a:r>
              <a:rPr lang="bg-BG" sz="1400" b="1" dirty="0" smtClean="0">
                <a:solidFill>
                  <a:schemeClr val="accent1"/>
                </a:solidFill>
              </a:rPr>
              <a:t>2.</a:t>
            </a:r>
            <a:r>
              <a:rPr lang="bg-BG" dirty="0" smtClean="0"/>
              <a:t>Лесна и евтина за реализация</a:t>
            </a:r>
          </a:p>
          <a:p>
            <a:pPr marL="57150" indent="0">
              <a:buNone/>
            </a:pPr>
            <a:r>
              <a:rPr lang="bg-BG" b="1" dirty="0" smtClean="0"/>
              <a:t>Недостатъци</a:t>
            </a:r>
          </a:p>
          <a:p>
            <a:pPr marL="457200" lvl="1" indent="0">
              <a:buNone/>
            </a:pPr>
            <a:r>
              <a:rPr lang="bg-BG" dirty="0" smtClean="0"/>
              <a:t>Двоичната бройна система има и своите недостатъци, единият от тях е че получените числа са много дълги и неудобни за непосредствена употреба от човека.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54" y="2432588"/>
            <a:ext cx="2872379" cy="13285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82776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Десетична бройна система (0 до 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476"/>
            <a:ext cx="8596668" cy="3990045"/>
          </a:xfrm>
        </p:spPr>
        <p:txBody>
          <a:bodyPr/>
          <a:lstStyle/>
          <a:p>
            <a:r>
              <a:rPr lang="bg-BG" dirty="0" smtClean="0"/>
              <a:t>Това е бройната система моято използваме ние хората. </a:t>
            </a:r>
          </a:p>
          <a:p>
            <a:pPr marL="400050" lvl="1" indent="0">
              <a:buNone/>
            </a:pPr>
            <a:r>
              <a:rPr lang="bg-BG" dirty="0" smtClean="0"/>
              <a:t>Числата записани в нея са подредени по степени на числото 10. Казано с други думи, всеки следващ разряд е десет пъти по-голям от предшестващия го.</a:t>
            </a:r>
          </a:p>
          <a:p>
            <a:pPr marL="0" indent="0" algn="ctr">
              <a:buNone/>
            </a:pPr>
            <a:r>
              <a:rPr lang="bg-BG" dirty="0"/>
              <a:t>10</a:t>
            </a:r>
            <a:r>
              <a:rPr lang="bg-BG" baseline="30000" dirty="0"/>
              <a:t>0</a:t>
            </a:r>
            <a:r>
              <a:rPr lang="bg-BG" dirty="0"/>
              <a:t>=1</a:t>
            </a:r>
            <a:endParaRPr lang="en-US" dirty="0"/>
          </a:p>
          <a:p>
            <a:pPr marL="0" indent="0" algn="ctr">
              <a:buNone/>
            </a:pPr>
            <a:r>
              <a:rPr lang="bg-BG" dirty="0"/>
              <a:t>10</a:t>
            </a:r>
            <a:r>
              <a:rPr lang="bg-BG" baseline="30000" dirty="0"/>
              <a:t>1</a:t>
            </a:r>
            <a:r>
              <a:rPr lang="bg-BG" dirty="0"/>
              <a:t>=10</a:t>
            </a:r>
            <a:endParaRPr lang="en-US" dirty="0"/>
          </a:p>
          <a:p>
            <a:pPr marL="0" indent="0" algn="ctr">
              <a:buNone/>
            </a:pPr>
            <a:r>
              <a:rPr lang="bg-BG" dirty="0"/>
              <a:t>10</a:t>
            </a:r>
            <a:r>
              <a:rPr lang="bg-BG" baseline="30000" dirty="0"/>
              <a:t>2</a:t>
            </a:r>
            <a:r>
              <a:rPr lang="bg-BG" dirty="0"/>
              <a:t>=100</a:t>
            </a:r>
            <a:endParaRPr lang="en-US" dirty="0"/>
          </a:p>
          <a:p>
            <a:pPr marL="0" indent="0" algn="ctr">
              <a:buNone/>
            </a:pPr>
            <a:r>
              <a:rPr lang="bg-BG" dirty="0" smtClean="0"/>
              <a:t>10</a:t>
            </a:r>
            <a:r>
              <a:rPr lang="bg-BG" baseline="30000" dirty="0" smtClean="0"/>
              <a:t>3</a:t>
            </a:r>
            <a:r>
              <a:rPr lang="bg-BG" dirty="0" smtClean="0"/>
              <a:t>=1000</a:t>
            </a:r>
          </a:p>
          <a:p>
            <a:pPr marL="0" indent="0" algn="just">
              <a:buNone/>
            </a:pPr>
            <a:r>
              <a:rPr lang="bg-BG" dirty="0" smtClean="0"/>
              <a:t>	Сумата от отделните разряди определя стойноста на числото. </a:t>
            </a:r>
          </a:p>
          <a:p>
            <a:pPr marL="0" indent="0" algn="just">
              <a:buNone/>
            </a:pPr>
            <a:r>
              <a:rPr lang="bg-BG" dirty="0" smtClean="0"/>
              <a:t>	Пример: Нека вземем числото 95031</a:t>
            </a:r>
          </a:p>
          <a:p>
            <a:pPr marL="0" indent="0" algn="just">
              <a:buNone/>
            </a:pPr>
            <a:r>
              <a:rPr lang="bg-BG" dirty="0"/>
              <a:t>	</a:t>
            </a:r>
            <a:r>
              <a:rPr lang="bg-BG" dirty="0" smtClean="0"/>
              <a:t>95031</a:t>
            </a:r>
            <a:r>
              <a:rPr lang="bg-BG" dirty="0"/>
              <a:t>=(9*10</a:t>
            </a:r>
            <a:r>
              <a:rPr lang="bg-BG" baseline="30000" dirty="0"/>
              <a:t>4</a:t>
            </a:r>
            <a:r>
              <a:rPr lang="bg-BG" dirty="0"/>
              <a:t>)+(5*10</a:t>
            </a:r>
            <a:r>
              <a:rPr lang="bg-BG" baseline="30000" dirty="0"/>
              <a:t>3</a:t>
            </a:r>
            <a:r>
              <a:rPr lang="bg-BG" dirty="0"/>
              <a:t>)+(0*10</a:t>
            </a:r>
            <a:r>
              <a:rPr lang="bg-BG" baseline="30000" dirty="0"/>
              <a:t>2</a:t>
            </a:r>
            <a:r>
              <a:rPr lang="bg-BG" dirty="0"/>
              <a:t>)+(3*10</a:t>
            </a:r>
            <a:r>
              <a:rPr lang="bg-BG" baseline="30000" dirty="0"/>
              <a:t>1</a:t>
            </a:r>
            <a:r>
              <a:rPr lang="bg-BG" dirty="0"/>
              <a:t>)+(1*10</a:t>
            </a:r>
            <a:r>
              <a:rPr lang="bg-BG" baseline="30000" dirty="0"/>
              <a:t>0</a:t>
            </a:r>
            <a:r>
              <a:rPr lang="bg-BG" dirty="0"/>
              <a:t>)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97844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26" y="989162"/>
            <a:ext cx="8596668" cy="1320800"/>
          </a:xfrm>
        </p:spPr>
        <p:txBody>
          <a:bodyPr/>
          <a:lstStyle/>
          <a:p>
            <a:pPr algn="ctr"/>
            <a:r>
              <a:rPr lang="bg-BG" dirty="0" smtClean="0"/>
              <a:t>Шестнайсетична бройна система</a:t>
            </a:r>
            <a:br>
              <a:rPr lang="bg-BG" dirty="0" smtClean="0"/>
            </a:br>
            <a:r>
              <a:rPr lang="bg-BG" dirty="0" smtClean="0"/>
              <a:t>(0 до 9) и (А до </a:t>
            </a:r>
            <a:r>
              <a:rPr lang="en-US" dirty="0" smtClean="0"/>
              <a:t>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00536"/>
            <a:ext cx="8596668" cy="3291305"/>
          </a:xfrm>
        </p:spPr>
        <p:txBody>
          <a:bodyPr/>
          <a:lstStyle/>
          <a:p>
            <a:r>
              <a:rPr lang="bg-BG" dirty="0" smtClean="0"/>
              <a:t>Тук основа на бройната система е числото 16, което налага да бъдат използвани 16 знака това са:</a:t>
            </a:r>
          </a:p>
          <a:p>
            <a:pPr lvl="1">
              <a:buFont typeface="+mj-lt"/>
              <a:buAutoNum type="arabicPeriod"/>
            </a:pPr>
            <a:r>
              <a:rPr lang="bg-BG" dirty="0" smtClean="0"/>
              <a:t>Цифрите от 0 до 9</a:t>
            </a:r>
          </a:p>
          <a:p>
            <a:pPr lvl="1">
              <a:buFont typeface="+mj-lt"/>
              <a:buAutoNum type="arabicPeriod"/>
            </a:pPr>
            <a:r>
              <a:rPr lang="bg-BG" dirty="0" smtClean="0"/>
              <a:t>Латинските букви от </a:t>
            </a:r>
            <a:r>
              <a:rPr lang="en-US" dirty="0" smtClean="0"/>
              <a:t>A </a:t>
            </a:r>
            <a:r>
              <a:rPr lang="bg-BG" dirty="0" smtClean="0"/>
              <a:t>до </a:t>
            </a:r>
            <a:r>
              <a:rPr lang="en-US" dirty="0" smtClean="0"/>
              <a:t>F</a:t>
            </a:r>
            <a:r>
              <a:rPr lang="bg-BG" dirty="0"/>
              <a:t> </a:t>
            </a:r>
            <a:r>
              <a:rPr lang="bg-BG" dirty="0" smtClean="0"/>
              <a:t>като всяка от тях има конкретна стойност.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 smtClean="0"/>
              <a:t>	A=10, B=11, C=12, D=13, E=14, F=15</a:t>
            </a:r>
          </a:p>
          <a:p>
            <a:pPr marL="0" indent="0">
              <a:buNone/>
            </a:pPr>
            <a:r>
              <a:rPr lang="bg-BG" dirty="0" smtClean="0"/>
              <a:t>При комбинацията на цифри и букви се получават шестнайсетичните числа</a:t>
            </a:r>
          </a:p>
          <a:p>
            <a:pPr marL="0" indent="0">
              <a:buNone/>
            </a:pPr>
            <a:r>
              <a:rPr lang="bg-BG" dirty="0" smtClean="0"/>
              <a:t>	Примери: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 smtClean="0"/>
              <a:t>D2, 1F2F1, D1E </a:t>
            </a:r>
            <a:r>
              <a:rPr lang="bg-BG" dirty="0" smtClean="0"/>
              <a:t>и др.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92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Преминаване от една БС система в друга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 smtClean="0"/>
              <a:t>Преминаване от двоична в десетична бройна система</a:t>
            </a:r>
          </a:p>
          <a:p>
            <a:pPr marL="400050" lvl="1" indent="0">
              <a:buNone/>
            </a:pPr>
            <a:r>
              <a:rPr lang="bg-BG" dirty="0" smtClean="0"/>
              <a:t>11001</a:t>
            </a:r>
            <a:r>
              <a:rPr lang="bg-BG" baseline="-25000" dirty="0" smtClean="0"/>
              <a:t>(2</a:t>
            </a:r>
            <a:r>
              <a:rPr lang="bg-BG" baseline="-25000" dirty="0"/>
              <a:t>)</a:t>
            </a:r>
            <a:r>
              <a:rPr lang="bg-BG" dirty="0"/>
              <a:t>=1*2</a:t>
            </a:r>
            <a:r>
              <a:rPr lang="bg-BG" baseline="30000" dirty="0"/>
              <a:t>4</a:t>
            </a:r>
            <a:r>
              <a:rPr lang="bg-BG" dirty="0" smtClean="0"/>
              <a:t>+</a:t>
            </a:r>
            <a:r>
              <a:rPr lang="bg-BG" dirty="0"/>
              <a:t> </a:t>
            </a:r>
            <a:r>
              <a:rPr lang="bg-BG" dirty="0" smtClean="0"/>
              <a:t>1*2</a:t>
            </a:r>
            <a:r>
              <a:rPr lang="bg-BG" baseline="30000" dirty="0" smtClean="0"/>
              <a:t>3</a:t>
            </a:r>
            <a:r>
              <a:rPr lang="bg-BG" dirty="0"/>
              <a:t>+</a:t>
            </a:r>
            <a:r>
              <a:rPr lang="bg-BG" dirty="0" smtClean="0"/>
              <a:t>0*2</a:t>
            </a:r>
            <a:r>
              <a:rPr lang="bg-BG" baseline="30000" dirty="0" smtClean="0"/>
              <a:t>3</a:t>
            </a:r>
            <a:r>
              <a:rPr lang="bg-BG" dirty="0" smtClean="0"/>
              <a:t>+0*2</a:t>
            </a:r>
            <a:r>
              <a:rPr lang="bg-BG" baseline="30000" dirty="0" smtClean="0"/>
              <a:t>2</a:t>
            </a:r>
            <a:r>
              <a:rPr lang="bg-BG" dirty="0" smtClean="0"/>
              <a:t>+1*2</a:t>
            </a:r>
            <a:r>
              <a:rPr lang="bg-BG" baseline="30000" dirty="0" smtClean="0"/>
              <a:t>0</a:t>
            </a:r>
            <a:r>
              <a:rPr lang="bg-BG" dirty="0" smtClean="0"/>
              <a:t>=16</a:t>
            </a:r>
            <a:r>
              <a:rPr lang="bg-BG" baseline="-25000" dirty="0" smtClean="0"/>
              <a:t>(10</a:t>
            </a:r>
            <a:r>
              <a:rPr lang="bg-BG" baseline="-25000" dirty="0"/>
              <a:t>)</a:t>
            </a:r>
            <a:r>
              <a:rPr lang="bg-BG" dirty="0"/>
              <a:t>+8</a:t>
            </a:r>
            <a:r>
              <a:rPr lang="bg-BG" baseline="-25000" dirty="0"/>
              <a:t>(10)</a:t>
            </a:r>
            <a:r>
              <a:rPr lang="bg-BG" dirty="0"/>
              <a:t>+1</a:t>
            </a:r>
            <a:r>
              <a:rPr lang="bg-BG" baseline="-25000" dirty="0"/>
              <a:t>(10)</a:t>
            </a:r>
            <a:r>
              <a:rPr lang="bg-BG" dirty="0"/>
              <a:t>=25</a:t>
            </a:r>
            <a:r>
              <a:rPr lang="bg-BG" baseline="-25000" dirty="0"/>
              <a:t>(10</a:t>
            </a:r>
            <a:r>
              <a:rPr lang="bg-BG" baseline="-25000" dirty="0" smtClean="0"/>
              <a:t>)</a:t>
            </a:r>
          </a:p>
          <a:p>
            <a:r>
              <a:rPr lang="bg-BG" b="1" dirty="0" smtClean="0"/>
              <a:t>Преминаване от десетична към двоична бройна система</a:t>
            </a:r>
          </a:p>
          <a:p>
            <a:pPr marL="400050" lvl="1" indent="0">
              <a:buNone/>
            </a:pPr>
            <a:r>
              <a:rPr lang="bg-BG" dirty="0" smtClean="0"/>
              <a:t>148:2=74  имаме остатък 0</a:t>
            </a:r>
          </a:p>
          <a:p>
            <a:pPr marL="400050" lvl="1" indent="0">
              <a:buNone/>
            </a:pPr>
            <a:r>
              <a:rPr lang="bg-BG" dirty="0" smtClean="0"/>
              <a:t>74:2=37   имаме остатък 0</a:t>
            </a:r>
          </a:p>
          <a:p>
            <a:pPr marL="400050" lvl="1" indent="0">
              <a:buNone/>
            </a:pPr>
            <a:r>
              <a:rPr lang="bg-BG" dirty="0" smtClean="0"/>
              <a:t>37:2=18   имаме остатък 1</a:t>
            </a:r>
          </a:p>
          <a:p>
            <a:pPr marL="400050" lvl="1" indent="0">
              <a:buNone/>
            </a:pPr>
            <a:r>
              <a:rPr lang="bg-BG" dirty="0" smtClean="0"/>
              <a:t>18:2=9     имаме остатък 0</a:t>
            </a:r>
          </a:p>
          <a:p>
            <a:pPr marL="400050" lvl="1" indent="0">
              <a:buNone/>
            </a:pPr>
            <a:r>
              <a:rPr lang="bg-BG" dirty="0" smtClean="0"/>
              <a:t>9:2=4      имаме остатък 1</a:t>
            </a:r>
          </a:p>
          <a:p>
            <a:pPr marL="400050" lvl="1" indent="0">
              <a:buNone/>
            </a:pPr>
            <a:r>
              <a:rPr lang="bg-BG" dirty="0" smtClean="0"/>
              <a:t>4:2=2      имаме остатък 0</a:t>
            </a:r>
          </a:p>
          <a:p>
            <a:pPr marL="400050" lvl="1" indent="0">
              <a:buNone/>
            </a:pPr>
            <a:r>
              <a:rPr lang="bg-BG" dirty="0" smtClean="0"/>
              <a:t>2:2=1     имаме остатък 0</a:t>
            </a:r>
          </a:p>
          <a:p>
            <a:pPr marL="400050" lvl="1" indent="0">
              <a:buNone/>
            </a:pPr>
            <a:r>
              <a:rPr lang="bg-BG" dirty="0" smtClean="0"/>
              <a:t>1:2=0     имаме остатък 1</a:t>
            </a:r>
          </a:p>
          <a:p>
            <a:pPr marL="400050" lvl="1" indent="0">
              <a:buNone/>
            </a:pPr>
            <a:r>
              <a:rPr lang="bg-BG" dirty="0"/>
              <a:t>148</a:t>
            </a:r>
            <a:r>
              <a:rPr lang="bg-BG" baseline="-25000" dirty="0"/>
              <a:t>(10)</a:t>
            </a:r>
            <a:r>
              <a:rPr lang="bg-BG" dirty="0"/>
              <a:t>=10010100</a:t>
            </a:r>
            <a:r>
              <a:rPr lang="bg-BG" baseline="-25000" dirty="0"/>
              <a:t>(2</a:t>
            </a:r>
            <a:r>
              <a:rPr lang="bg-BG" baseline="-25000" dirty="0" smtClean="0"/>
              <a:t>)</a:t>
            </a:r>
            <a:endParaRPr lang="en-US" baseline="-25000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1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Преминаване от една БС система в друга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Преминаване от шестнайсетична в десетична бройна система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D42A</a:t>
            </a:r>
            <a:r>
              <a:rPr lang="en-US" baseline="-25000" dirty="0" smtClean="0"/>
              <a:t>(16</a:t>
            </a:r>
            <a:r>
              <a:rPr lang="en-US" baseline="-25000" dirty="0"/>
              <a:t>)</a:t>
            </a:r>
            <a:r>
              <a:rPr lang="en-US" dirty="0"/>
              <a:t>=(((13*16+4)*16+2)*16+10)=((208+4)*16+2)-16+10=(212.16+2)*16+10=(3392+2)*16+10=3394*16+10=54304+10=54314</a:t>
            </a:r>
            <a:r>
              <a:rPr lang="en-US" baseline="-25000" dirty="0"/>
              <a:t>(10</a:t>
            </a:r>
            <a:r>
              <a:rPr lang="en-US" baseline="-25000" dirty="0" smtClean="0"/>
              <a:t>)</a:t>
            </a:r>
          </a:p>
          <a:p>
            <a:r>
              <a:rPr lang="bg-BG" b="1" dirty="0" smtClean="0"/>
              <a:t>Преминаване от десетична в </a:t>
            </a:r>
            <a:r>
              <a:rPr lang="bg-BG" b="1" dirty="0"/>
              <a:t>шестнайсетична </a:t>
            </a:r>
            <a:r>
              <a:rPr lang="bg-BG" b="1" dirty="0" smtClean="0"/>
              <a:t>бройна система</a:t>
            </a:r>
          </a:p>
          <a:p>
            <a:pPr marL="0" indent="0">
              <a:buNone/>
            </a:pPr>
            <a:r>
              <a:rPr lang="bg-BG" dirty="0" smtClean="0"/>
              <a:t>Тук метода е същият като и при преминаване от седетична в двоична бройна система.</a:t>
            </a:r>
          </a:p>
          <a:p>
            <a:pPr marL="0" indent="0">
              <a:buNone/>
            </a:pPr>
            <a:r>
              <a:rPr lang="bg-BG" dirty="0" smtClean="0"/>
              <a:t>830/16=51  имаме остатък 14=Е</a:t>
            </a:r>
            <a:endParaRPr lang="en-US" baseline="-25000" dirty="0" smtClean="0"/>
          </a:p>
          <a:p>
            <a:pPr marL="0" indent="0">
              <a:buNone/>
            </a:pPr>
            <a:r>
              <a:rPr lang="bg-BG" dirty="0" smtClean="0"/>
              <a:t>52/16=3      имаме остатък 3</a:t>
            </a:r>
          </a:p>
          <a:p>
            <a:pPr marL="0" indent="0">
              <a:buNone/>
            </a:pPr>
            <a:r>
              <a:rPr lang="bg-BG" dirty="0" smtClean="0"/>
              <a:t>3/16=0	     имаме остатък 3</a:t>
            </a:r>
          </a:p>
          <a:p>
            <a:pPr marL="0" indent="0">
              <a:buNone/>
            </a:pPr>
            <a:r>
              <a:rPr lang="bg-BG" dirty="0"/>
              <a:t>830</a:t>
            </a:r>
            <a:r>
              <a:rPr lang="bg-BG" baseline="-25000" dirty="0"/>
              <a:t>(10)=</a:t>
            </a:r>
            <a:r>
              <a:rPr lang="bg-BG" dirty="0"/>
              <a:t>33Е</a:t>
            </a:r>
            <a:r>
              <a:rPr lang="bg-BG" baseline="-25000" dirty="0"/>
              <a:t>(16)</a:t>
            </a:r>
            <a:endParaRPr lang="en-US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545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319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Бройни системи</vt:lpstr>
      <vt:lpstr>Възникване на бройните системи</vt:lpstr>
      <vt:lpstr>Основна информация за бройните системи</vt:lpstr>
      <vt:lpstr>Двоична бройна система (0 – 1) </vt:lpstr>
      <vt:lpstr>Десетична бройна система (0 до 9)</vt:lpstr>
      <vt:lpstr>Шестнайсетична бройна система (0 до 9) и (А до F)</vt:lpstr>
      <vt:lpstr>Преминаване от една БС система в друга</vt:lpstr>
      <vt:lpstr>Преминаване от една БС система в друга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Бройни системи</dc:title>
  <dc:creator>krasi asenov</dc:creator>
  <cp:lastModifiedBy>krasi asenov</cp:lastModifiedBy>
  <cp:revision>16</cp:revision>
  <dcterms:created xsi:type="dcterms:W3CDTF">2016-10-04T16:41:29Z</dcterms:created>
  <dcterms:modified xsi:type="dcterms:W3CDTF">2016-10-05T03:59:26Z</dcterms:modified>
</cp:coreProperties>
</file>