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50D7B8-AB17-4903-8BF9-9CE2A7840528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1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b="1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smtClean="0">
              <a:latin typeface="Buxton Sketch" panose="03080500000500000004" pitchFamily="66" charset="0"/>
            </a:rPr>
            <a:t>от СофтУни.</a:t>
          </a:r>
          <a:endParaRPr lang="bg-BG" sz="2000" b="1" dirty="0" smtClean="0">
            <a:latin typeface="Buxton Sketch" panose="03080500000500000004" pitchFamily="66" charset="0"/>
          </a:endParaRPr>
        </a:p>
        <a:p>
          <a:r>
            <a:rPr lang="en-US" sz="2000" b="1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Primitive Types &amp; Variables</a:t>
          </a:r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Data Types</a:t>
          </a:r>
          <a:endParaRPr lang="en-US" sz="1600" dirty="0">
            <a:latin typeface="Constantia" panose="02030602050306030303" pitchFamily="18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Variables</a:t>
          </a:r>
          <a:endParaRPr lang="en-US" sz="1600" dirty="0">
            <a:latin typeface="Constantia" panose="02030602050306030303" pitchFamily="18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Literals</a:t>
          </a:r>
          <a:endParaRPr lang="en-US" sz="1600" dirty="0">
            <a:latin typeface="Constantia" panose="02030602050306030303" pitchFamily="18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Name: </a:t>
          </a:r>
          <a:r>
            <a:rPr lang="en-US" sz="1600" b="1" dirty="0" err="1" smtClean="0">
              <a:latin typeface="Constantia" panose="02030602050306030303" pitchFamily="18" charset="0"/>
            </a:rPr>
            <a:t>int</a:t>
          </a:r>
          <a:r>
            <a:rPr lang="en-US" sz="1600" b="1" dirty="0" smtClean="0">
              <a:latin typeface="Constantia" panose="02030602050306030303" pitchFamily="18" charset="0"/>
            </a:rPr>
            <a:t>, double, string, char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Size: </a:t>
          </a:r>
          <a:r>
            <a:rPr lang="en-US" sz="1600" b="1" dirty="0" smtClean="0">
              <a:latin typeface="Constantia" panose="02030602050306030303" pitchFamily="18" charset="0"/>
            </a:rPr>
            <a:t>4 bytes, 16 bytes ….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Default value: </a:t>
          </a:r>
          <a:r>
            <a:rPr lang="en-US" sz="1600" b="1" dirty="0" smtClean="0">
              <a:latin typeface="Constantia" panose="02030602050306030303" pitchFamily="18" charset="0"/>
            </a:rPr>
            <a:t>0, null …</a:t>
          </a:r>
        </a:p>
        <a:p>
          <a:pPr algn="just"/>
          <a:r>
            <a:rPr lang="en-US" sz="1600" b="1" dirty="0" smtClean="0">
              <a:solidFill>
                <a:srgbClr val="FFFF00"/>
              </a:solidFill>
              <a:latin typeface="Constantia" panose="02030602050306030303" pitchFamily="18" charset="0"/>
            </a:rPr>
            <a:t>Example: 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string</a:t>
          </a:r>
          <a:r>
            <a:rPr lang="en-US" sz="1600" b="1" dirty="0" smtClean="0">
              <a:latin typeface="Constantia" panose="02030602050306030303" pitchFamily="18" charset="0"/>
            </a:rPr>
            <a:t> name = “Bugs Bunny”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int</a:t>
          </a:r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dirty="0" smtClean="0">
              <a:latin typeface="Constantia" panose="02030602050306030303" pitchFamily="18" charset="0"/>
            </a:rPr>
            <a:t>number = 0;</a:t>
          </a:r>
        </a:p>
        <a:p>
          <a:pPr algn="just"/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 bool </a:t>
          </a:r>
          <a:r>
            <a:rPr lang="en-US" sz="1600" b="1" dirty="0" smtClean="0">
              <a:latin typeface="Constantia" panose="02030602050306030303" pitchFamily="18" charset="0"/>
            </a:rPr>
            <a:t>male = true;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endParaRPr lang="en-US" sz="1600" dirty="0">
            <a:latin typeface="Constantia" panose="02030602050306030303" pitchFamily="18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Name(identifier): </a:t>
          </a:r>
          <a:r>
            <a:rPr lang="en-US" sz="1600" b="1" dirty="0" smtClean="0">
              <a:latin typeface="Constantia" panose="02030602050306030303" pitchFamily="18" charset="0"/>
            </a:rPr>
            <a:t>age, name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Type: </a:t>
          </a:r>
          <a:r>
            <a:rPr lang="en-US" sz="1600" b="1" dirty="0" err="1" smtClean="0">
              <a:latin typeface="Constantia" panose="02030602050306030303" pitchFamily="18" charset="0"/>
            </a:rPr>
            <a:t>int</a:t>
          </a:r>
          <a:r>
            <a:rPr lang="en-US" sz="1600" b="1" dirty="0" smtClean="0">
              <a:latin typeface="Constantia" panose="02030602050306030303" pitchFamily="18" charset="0"/>
            </a:rPr>
            <a:t>, string, char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</a:rPr>
            <a:t>-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</a:rPr>
            <a:t>Value: </a:t>
          </a:r>
          <a:r>
            <a:rPr lang="en-US" sz="1600" b="1" dirty="0" smtClean="0">
              <a:latin typeface="Constantia" panose="02030602050306030303" pitchFamily="18" charset="0"/>
            </a:rPr>
            <a:t>101, Daffy Duck, </a:t>
          </a:r>
          <a:r>
            <a:rPr lang="en-US" sz="1600" b="1" dirty="0" smtClean="0">
              <a:latin typeface="Constantia" panose="02030602050306030303" pitchFamily="18" charset="0"/>
              <a:sym typeface="Wingdings" panose="05000000000000000000" pitchFamily="2" charset="2"/>
            </a:rPr>
            <a:t></a:t>
          </a:r>
        </a:p>
        <a:p>
          <a:pPr algn="just"/>
          <a:r>
            <a:rPr lang="en-US" sz="1600" b="1" dirty="0" smtClean="0">
              <a:solidFill>
                <a:srgbClr val="FFFF00"/>
              </a:solidFill>
              <a:latin typeface="Constantia" panose="02030602050306030303" pitchFamily="18" charset="0"/>
              <a:sym typeface="Wingdings" panose="05000000000000000000" pitchFamily="2" charset="2"/>
            </a:rPr>
            <a:t>Example:</a:t>
          </a:r>
        </a:p>
        <a:p>
          <a:pPr algn="just"/>
          <a:r>
            <a:rPr lang="en-US" sz="1600" b="1" dirty="0" smtClean="0">
              <a:latin typeface="Constantia" panose="02030602050306030303" pitchFamily="18" charset="0"/>
              <a:sym typeface="Wingdings" panose="05000000000000000000" pitchFamily="2" charset="2"/>
            </a:rPr>
            <a:t> string </a:t>
          </a:r>
          <a:r>
            <a:rPr lang="en-US" sz="1600" b="1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myName</a:t>
          </a:r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“Bugsy“;</a:t>
          </a:r>
        </a:p>
        <a:p>
          <a:pPr algn="just"/>
          <a:r>
            <a:rPr lang="en-US" sz="1600" b="1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err="1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int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err="1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myAge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101;</a:t>
          </a:r>
        </a:p>
        <a:p>
          <a:pPr algn="just"/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bool </a:t>
          </a:r>
          <a:r>
            <a:rPr lang="en-US" sz="1600" b="1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male</a:t>
          </a:r>
          <a:r>
            <a:rPr lang="en-US" sz="1600" b="1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= false;</a:t>
          </a:r>
          <a:endParaRPr lang="en-US" sz="1600" b="1" dirty="0" smtClean="0">
            <a:solidFill>
              <a:schemeClr val="bg1"/>
            </a:solidFill>
            <a:latin typeface="Constantia" panose="02030602050306030303" pitchFamily="18" charset="0"/>
            <a:sym typeface="Wingdings" panose="05000000000000000000" pitchFamily="2" charset="2"/>
          </a:endParaRPr>
        </a:p>
        <a:p>
          <a:pPr algn="just"/>
          <a:r>
            <a:rPr lang="en-US" sz="1600" dirty="0" smtClean="0">
              <a:latin typeface="Constantia" panose="02030602050306030303" pitchFamily="18" charset="0"/>
            </a:rPr>
            <a:t> </a:t>
          </a:r>
          <a:endParaRPr lang="en-US" sz="1600" dirty="0">
            <a:latin typeface="Constantia" panose="02030602050306030303" pitchFamily="18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1600" dirty="0" smtClean="0">
              <a:latin typeface="Constantia" panose="02030602050306030303" pitchFamily="18" charset="0"/>
            </a:rPr>
            <a:t>Variable values who are set directly in the source code in the program.</a:t>
          </a:r>
        </a:p>
        <a:p>
          <a:pPr algn="ctr"/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Example: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“Bugsy”,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101,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true/false</a:t>
          </a:r>
        </a:p>
        <a:p>
          <a:pPr algn="ctr"/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…</a:t>
          </a:r>
        </a:p>
        <a:p>
          <a:pPr algn="ctr"/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FF00"/>
              </a:solidFill>
              <a:latin typeface="Constantia" panose="02030602050306030303" pitchFamily="18" charset="0"/>
            </a:rPr>
            <a:t>Operators &amp; Expressions</a:t>
          </a:r>
          <a:endParaRPr lang="en-US" sz="1600" dirty="0">
            <a:solidFill>
              <a:srgbClr val="FFFF00"/>
            </a:solidFill>
            <a:latin typeface="Constantia" panose="02030602050306030303" pitchFamily="18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Operators</a:t>
          </a:r>
          <a:endParaRPr lang="en-US" sz="1600" dirty="0">
            <a:latin typeface="Constantia" panose="02030602050306030303" pitchFamily="18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Type Conversion &amp; Casting</a:t>
          </a:r>
          <a:endParaRPr lang="en-US" sz="1600" dirty="0">
            <a:latin typeface="Constantia" panose="02030602050306030303" pitchFamily="18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Expressions</a:t>
          </a:r>
          <a:endParaRPr lang="en-US" sz="1600" dirty="0">
            <a:latin typeface="Constantia" panose="02030602050306030303" pitchFamily="18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1600" dirty="0" smtClean="0">
              <a:latin typeface="Constantia" panose="02030602050306030303" pitchFamily="18" charset="0"/>
            </a:rPr>
            <a:t> - </a:t>
          </a:r>
          <a:r>
            <a:rPr lang="en-US" sz="1600" dirty="0" err="1" smtClean="0">
              <a:latin typeface="Constantia" panose="02030602050306030303" pitchFamily="18" charset="0"/>
            </a:rPr>
            <a:t>Aritchmetic</a:t>
          </a:r>
          <a:r>
            <a:rPr lang="en-US" sz="1600" dirty="0" smtClean="0">
              <a:latin typeface="Constantia" panose="02030602050306030303" pitchFamily="18" charset="0"/>
            </a:rPr>
            <a:t>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+ - / * 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Logical: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&amp;&amp; || ! ^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Assignment: </a:t>
          </a:r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= += *=</a:t>
          </a:r>
        </a:p>
        <a:p>
          <a:pPr algn="ctr"/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dirty="0" smtClean="0">
              <a:solidFill>
                <a:schemeClr val="tx1"/>
              </a:solidFill>
              <a:latin typeface="Constantia" panose="02030602050306030303" pitchFamily="18" charset="0"/>
            </a:rPr>
            <a:t>- Comparison, Binary, Concatenation …</a:t>
          </a:r>
          <a:endParaRPr lang="en-US" sz="1600" dirty="0" smtClean="0">
            <a:solidFill>
              <a:schemeClr val="bg1"/>
            </a:solidFill>
            <a:latin typeface="Constantia" panose="02030602050306030303" pitchFamily="18" charset="0"/>
          </a:endParaRPr>
        </a:p>
        <a:p>
          <a:pPr algn="l"/>
          <a:endParaRPr lang="en-US" sz="1600" dirty="0">
            <a:solidFill>
              <a:schemeClr val="tx1"/>
            </a:solidFill>
            <a:latin typeface="Constantia" panose="02030602050306030303" pitchFamily="18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1600" dirty="0" smtClean="0">
              <a:latin typeface="Constantia" panose="02030602050306030303" pitchFamily="18" charset="0"/>
            </a:rPr>
            <a:t>- Implicit conversion</a:t>
          </a:r>
        </a:p>
        <a:p>
          <a:r>
            <a:rPr lang="en-US" sz="1600" dirty="0" smtClean="0">
              <a:latin typeface="Constantia" panose="02030602050306030303" pitchFamily="18" charset="0"/>
            </a:rPr>
            <a:t>- Explicit conversion</a:t>
          </a:r>
        </a:p>
        <a:p>
          <a:r>
            <a:rPr lang="en-US" sz="1600" dirty="0" smtClean="0">
              <a:latin typeface="Constantia" panose="02030602050306030303" pitchFamily="18" charset="0"/>
            </a:rPr>
            <a:t>- Conversion from/to string data type</a:t>
          </a:r>
          <a:endParaRPr lang="en-US" sz="1600" dirty="0">
            <a:latin typeface="Constantia" panose="02030602050306030303" pitchFamily="18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// Surface of circle</a:t>
          </a:r>
        </a:p>
        <a:p>
          <a:r>
            <a:rPr lang="en-US" sz="1600" dirty="0" smtClean="0">
              <a:latin typeface="Constantia" panose="02030602050306030303" pitchFamily="18" charset="0"/>
            </a:rPr>
            <a:t>double </a:t>
          </a:r>
          <a:r>
            <a:rPr lang="en-US" sz="1600" dirty="0" smtClean="0">
              <a:solidFill>
                <a:srgbClr val="00B0F0"/>
              </a:solidFill>
              <a:latin typeface="Constantia" panose="02030602050306030303" pitchFamily="18" charset="0"/>
            </a:rPr>
            <a:t>surface</a:t>
          </a:r>
          <a:r>
            <a:rPr lang="en-US" sz="1600" dirty="0" smtClean="0">
              <a:latin typeface="Constantia" panose="02030602050306030303" pitchFamily="18" charset="0"/>
            </a:rPr>
            <a:t> = </a:t>
          </a:r>
          <a:r>
            <a:rPr lang="en-US" sz="1600" dirty="0" err="1" smtClean="0">
              <a:latin typeface="Constantia" panose="02030602050306030303" pitchFamily="18" charset="0"/>
            </a:rPr>
            <a:t>Math.Pi</a:t>
          </a:r>
          <a:r>
            <a:rPr lang="en-US" sz="1600" dirty="0" smtClean="0">
              <a:latin typeface="Constantia" panose="02030602050306030303" pitchFamily="18" charset="0"/>
            </a:rPr>
            <a:t> * r * r;</a:t>
          </a:r>
        </a:p>
        <a:p>
          <a:r>
            <a:rPr lang="en-US" sz="1600" dirty="0" smtClean="0">
              <a:solidFill>
                <a:schemeClr val="bg1"/>
              </a:solidFill>
              <a:latin typeface="Constantia" panose="02030602050306030303" pitchFamily="18" charset="0"/>
            </a:rPr>
            <a:t>// Perimeter of circle</a:t>
          </a:r>
        </a:p>
        <a:p>
          <a:r>
            <a:rPr lang="en-US" sz="1600" dirty="0" smtClean="0">
              <a:latin typeface="Constantia" panose="02030602050306030303" pitchFamily="18" charset="0"/>
            </a:rPr>
            <a:t>double </a:t>
          </a:r>
          <a:r>
            <a:rPr lang="en-US" sz="1600" dirty="0" smtClean="0">
              <a:solidFill>
                <a:srgbClr val="00B0F0"/>
              </a:solidFill>
              <a:latin typeface="Constantia" panose="02030602050306030303" pitchFamily="18" charset="0"/>
            </a:rPr>
            <a:t>perimeter</a:t>
          </a:r>
          <a:r>
            <a:rPr lang="en-US" sz="1600" dirty="0" smtClean="0">
              <a:latin typeface="Constantia" panose="02030602050306030303" pitchFamily="18" charset="0"/>
            </a:rPr>
            <a:t> = </a:t>
          </a:r>
        </a:p>
        <a:p>
          <a:r>
            <a:rPr lang="en-US" sz="1600" dirty="0" smtClean="0">
              <a:latin typeface="Constantia" panose="02030602050306030303" pitchFamily="18" charset="0"/>
            </a:rPr>
            <a:t>2 * </a:t>
          </a:r>
          <a:r>
            <a:rPr lang="en-US" sz="1600" dirty="0" err="1" smtClean="0">
              <a:latin typeface="Constantia" panose="02030602050306030303" pitchFamily="18" charset="0"/>
            </a:rPr>
            <a:t>Math.Pi</a:t>
          </a:r>
          <a:r>
            <a:rPr lang="en-US" sz="1600" dirty="0" smtClean="0">
              <a:latin typeface="Constantia" panose="02030602050306030303" pitchFamily="18" charset="0"/>
            </a:rPr>
            <a:t> * r;</a:t>
          </a:r>
          <a:endParaRPr lang="en-US" sz="1600" dirty="0">
            <a:latin typeface="Constantia" panose="02030602050306030303" pitchFamily="18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 sz="1600">
            <a:latin typeface="Constantia" panose="02030602050306030303" pitchFamily="18" charset="0"/>
          </a:endParaRPr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87370" custLinFactNeighborY="2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277386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X="-17905" custLinFactNeighborX="-100000" custLinFactNeighborY="159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82748" custScaleY="270358" custLinFactNeighborX="34678" custLinFactNeighborY="21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77321" custLinFactNeighborY="5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239110" custScaleY="433187" custLinFactNeighborX="44463" custLinFactNeighborY="107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 custT="1"/>
      <dgm:spPr/>
      <dgm:t>
        <a:bodyPr/>
        <a:lstStyle/>
        <a:p>
          <a:pPr algn="ctr"/>
          <a:r>
            <a:rPr lang="en-US" sz="4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Loops</a:t>
          </a:r>
          <a:endParaRPr lang="en-US" sz="40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r>
            <a:rPr lang="en-US" sz="18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While Loops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string </a:t>
          </a:r>
          <a:r>
            <a:rPr lang="en-US" sz="18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= </a:t>
          </a:r>
          <a:r>
            <a:rPr lang="en-US" sz="18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.ReadLine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();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while(</a:t>
          </a:r>
          <a:r>
            <a:rPr lang="en-US" sz="18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!= “Bugs Bunny”)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{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.WriteLine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(“Enter your name!”);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= </a:t>
          </a:r>
          <a:r>
            <a:rPr lang="en-US" sz="18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.ReadLIne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();	</a:t>
          </a:r>
        </a:p>
        <a:p>
          <a:pPr algn="l"/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}</a:t>
          </a:r>
        </a:p>
        <a:p>
          <a:pPr algn="l"/>
          <a:endParaRPr lang="en-US" sz="18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pPr algn="l"/>
          <a:endParaRPr lang="en-US" sz="18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ctr"/>
          <a:r>
            <a:rPr lang="en-US" sz="18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Do-While Loops</a:t>
          </a:r>
        </a:p>
        <a:p>
          <a:pPr algn="ctr"/>
          <a:r>
            <a:rPr lang="en-US" sz="1800" dirty="0" err="1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Foreach</a:t>
          </a:r>
          <a:r>
            <a:rPr lang="en-US" sz="18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Loop</a:t>
          </a:r>
        </a:p>
        <a:p>
          <a:pPr algn="ctr"/>
          <a:r>
            <a:rPr lang="en-US" sz="18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Nested Loops </a:t>
          </a:r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ctr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-&gt; 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programming construct consisting several loops located into each other.</a:t>
          </a:r>
        </a:p>
        <a:p>
          <a:pPr algn="l"/>
          <a:endParaRPr lang="en-US" sz="18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pPr algn="l"/>
          <a:endParaRPr lang="en-US" sz="18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r>
            <a:rPr lang="en-US" sz="18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 Loop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for(</a:t>
          </a:r>
          <a:r>
            <a:rPr lang="en-US" sz="18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= 0; </a:t>
          </a:r>
          <a:r>
            <a:rPr lang="en-US" sz="18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&lt;= 10; </a:t>
          </a:r>
          <a:r>
            <a:rPr lang="en-US" sz="18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++)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{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.WriteLine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(“Your name is </a:t>
          </a:r>
          <a:r>
            <a:rPr lang="en-US" sz="18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”);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}</a:t>
          </a:r>
        </a:p>
        <a:p>
          <a:pPr algn="l"/>
          <a:endParaRPr lang="en-US" sz="1800" dirty="0" smtClean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algn="l"/>
          <a:r>
            <a:rPr lang="en-US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… 10 times will be looped</a:t>
          </a:r>
        </a:p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endParaRPr lang="en-US" sz="18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algn="l"/>
          <a:endParaRPr lang="en-US" sz="18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pPr algn="l"/>
          <a:endParaRPr lang="en-US" sz="180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X="197574" custScaleY="50930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187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71405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2564" custLinFactNeighborY="-85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687" custLinFactNeighborY="-87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899113E5-9D3B-47CD-8BCD-E5C3EDD9363C}" type="presOf" srcId="{338807A1-C154-4E09-B942-A334C45BEC77}" destId="{712D151D-5B39-44A9-A5B3-82EC3A90BFBB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0"/>
          <a:ext cx="2447388" cy="538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Buxton Sketch" panose="03080500000500000004" pitchFamily="66" charset="0"/>
            </a:rPr>
            <a:t>Useful links</a:t>
          </a:r>
          <a:endParaRPr lang="en-US" sz="6500" kern="1200" dirty="0">
            <a:latin typeface="Buxton Sketch" panose="03080500000500000004" pitchFamily="66" charset="0"/>
          </a:endParaRPr>
        </a:p>
      </dsp:txBody>
      <dsp:txXfrm>
        <a:off x="0" y="0"/>
        <a:ext cx="2447388" cy="5388864"/>
      </dsp:txXfrm>
    </dsp:sp>
    <dsp:sp modelId="{F8106273-3EEB-4CE6-BD56-FDBCA776B834}">
      <dsp:nvSpPr>
        <dsp:cNvPr id="0" name=""/>
        <dsp:cNvSpPr/>
      </dsp:nvSpPr>
      <dsp:spPr>
        <a:xfrm>
          <a:off x="2567155" y="244709"/>
          <a:ext cx="7557313" cy="48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uxton Sketch" panose="03080500000500000004" pitchFamily="66" charset="0"/>
            </a:rPr>
            <a:t>Kudvenkat</a:t>
          </a:r>
          <a:r>
            <a:rPr lang="en-US" sz="2000" b="1" kern="1200" dirty="0" smtClean="0">
              <a:latin typeface="Buxton Sketch" panose="03080500000500000004" pitchFamily="66" charset="0"/>
            </a:rPr>
            <a:t>  - C# tutorials for beginners.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kern="120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Git</a:t>
          </a:r>
          <a:r>
            <a:rPr lang="en-US" sz="2000" b="0" i="0" kern="1200" dirty="0" smtClean="0">
              <a:latin typeface="Buxton Sketch" panose="03080500000500000004" pitchFamily="66" charset="0"/>
            </a:rPr>
            <a:t> </a:t>
          </a:r>
          <a:r>
            <a:rPr lang="bg-BG" sz="2000" b="0" i="0" kern="1200" dirty="0" smtClean="0">
              <a:latin typeface="Buxton Sketch" panose="03080500000500000004" pitchFamily="66" charset="0"/>
            </a:rPr>
            <a:t>и </a:t>
          </a:r>
          <a:r>
            <a:rPr lang="en-US" sz="2000" b="0" i="0" kern="1200" dirty="0" smtClean="0">
              <a:latin typeface="Buxton Sketch" panose="03080500000500000004" pitchFamily="66" charset="0"/>
            </a:rPr>
            <a:t>GitHub </a:t>
          </a:r>
          <a:r>
            <a:rPr lang="bg-BG" sz="2000" b="0" i="0" kern="1200" dirty="0" smtClean="0">
              <a:latin typeface="Buxton Sketch" panose="03080500000500000004" pitchFamily="66" charset="0"/>
            </a:rPr>
            <a:t>във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kern="1200" dirty="0" smtClean="0">
              <a:latin typeface="Buxton Sketch" panose="03080500000500000004" pitchFamily="66" charset="0"/>
            </a:rPr>
            <a:t>. </a:t>
          </a: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kern="1200" smtClean="0">
              <a:latin typeface="Buxton Sketch" panose="03080500000500000004" pitchFamily="66" charset="0"/>
            </a:rPr>
            <a:t>от СофтУни.</a:t>
          </a:r>
          <a:endParaRPr lang="bg-BG" sz="2000" b="1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sp:txBody>
      <dsp:txXfrm>
        <a:off x="2567155" y="244709"/>
        <a:ext cx="7557313" cy="4894183"/>
      </dsp:txXfrm>
    </dsp:sp>
    <dsp:sp modelId="{B150277F-A2CA-4F1B-AA39-E3634A3B878C}">
      <dsp:nvSpPr>
        <dsp:cNvPr id="0" name=""/>
        <dsp:cNvSpPr/>
      </dsp:nvSpPr>
      <dsp:spPr>
        <a:xfrm>
          <a:off x="2473577" y="3641745"/>
          <a:ext cx="6387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B19E-6568-4DF1-BDBE-60A57902ABAE}">
      <dsp:nvSpPr>
        <dsp:cNvPr id="0" name=""/>
        <dsp:cNvSpPr/>
      </dsp:nvSpPr>
      <dsp:spPr>
        <a:xfrm>
          <a:off x="9978779" y="2372192"/>
          <a:ext cx="1194323" cy="216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323" y="21682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F9E9-FC7E-4AB1-8790-9F606B0F98A3}">
      <dsp:nvSpPr>
        <dsp:cNvPr id="0" name=""/>
        <dsp:cNvSpPr/>
      </dsp:nvSpPr>
      <dsp:spPr>
        <a:xfrm>
          <a:off x="5899258" y="1030610"/>
          <a:ext cx="4079520" cy="2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"/>
              </a:lnTo>
              <a:lnTo>
                <a:pt x="4079520" y="127919"/>
              </a:lnTo>
              <a:lnTo>
                <a:pt x="4079520" y="2740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120F-480B-4E7A-8A98-F48A7BBB2533}">
      <dsp:nvSpPr>
        <dsp:cNvPr id="0" name=""/>
        <dsp:cNvSpPr/>
      </dsp:nvSpPr>
      <dsp:spPr>
        <a:xfrm>
          <a:off x="4209824" y="2277433"/>
          <a:ext cx="1664387" cy="2268015"/>
        </a:xfrm>
        <a:custGeom>
          <a:avLst/>
          <a:gdLst/>
          <a:ahLst/>
          <a:cxnLst/>
          <a:rect l="0" t="0" r="0" b="0"/>
          <a:pathLst>
            <a:path>
              <a:moveTo>
                <a:pt x="1664387" y="0"/>
              </a:moveTo>
              <a:lnTo>
                <a:pt x="0" y="22680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F7D0-AC27-44A3-9CA2-8EF13AF968CF}">
      <dsp:nvSpPr>
        <dsp:cNvPr id="0" name=""/>
        <dsp:cNvSpPr/>
      </dsp:nvSpPr>
      <dsp:spPr>
        <a:xfrm>
          <a:off x="5828492" y="1030610"/>
          <a:ext cx="91440" cy="489784"/>
        </a:xfrm>
        <a:custGeom>
          <a:avLst/>
          <a:gdLst/>
          <a:ahLst/>
          <a:cxnLst/>
          <a:rect l="0" t="0" r="0" b="0"/>
          <a:pathLst>
            <a:path>
              <a:moveTo>
                <a:pt x="70766" y="0"/>
              </a:moveTo>
              <a:lnTo>
                <a:pt x="70766" y="343702"/>
              </a:lnTo>
              <a:lnTo>
                <a:pt x="45720" y="343702"/>
              </a:lnTo>
              <a:lnTo>
                <a:pt x="45720" y="489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3F53-D11D-43C7-9AFA-5D40F0C710F4}">
      <dsp:nvSpPr>
        <dsp:cNvPr id="0" name=""/>
        <dsp:cNvSpPr/>
      </dsp:nvSpPr>
      <dsp:spPr>
        <a:xfrm>
          <a:off x="2265697" y="2524645"/>
          <a:ext cx="1470348" cy="208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348" y="20858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03D-50D5-487C-8731-01E7A216279A}">
      <dsp:nvSpPr>
        <dsp:cNvPr id="0" name=""/>
        <dsp:cNvSpPr/>
      </dsp:nvSpPr>
      <dsp:spPr>
        <a:xfrm>
          <a:off x="2265697" y="1030610"/>
          <a:ext cx="3633560" cy="462425"/>
        </a:xfrm>
        <a:custGeom>
          <a:avLst/>
          <a:gdLst/>
          <a:ahLst/>
          <a:cxnLst/>
          <a:rect l="0" t="0" r="0" b="0"/>
          <a:pathLst>
            <a:path>
              <a:moveTo>
                <a:pt x="3633560" y="0"/>
              </a:moveTo>
              <a:lnTo>
                <a:pt x="3633560" y="316343"/>
              </a:lnTo>
              <a:lnTo>
                <a:pt x="0" y="316343"/>
              </a:lnTo>
              <a:lnTo>
                <a:pt x="0" y="462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255C2-D8F8-4A6E-9BEA-5CDCF6AE41FC}">
      <dsp:nvSpPr>
        <dsp:cNvPr id="0" name=""/>
        <dsp:cNvSpPr/>
      </dsp:nvSpPr>
      <dsp:spPr>
        <a:xfrm>
          <a:off x="1308162" y="99554"/>
          <a:ext cx="9182192" cy="93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Primitive Types &amp; Variables</a:t>
          </a: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1308162" y="99554"/>
        <a:ext cx="9182192" cy="931056"/>
      </dsp:txXfrm>
    </dsp:sp>
    <dsp:sp modelId="{C20FB165-149B-4467-8314-5BAE14E5CA8C}">
      <dsp:nvSpPr>
        <dsp:cNvPr id="0" name=""/>
        <dsp:cNvSpPr/>
      </dsp:nvSpPr>
      <dsp:spPr>
        <a:xfrm>
          <a:off x="1204530" y="1493036"/>
          <a:ext cx="2122333" cy="1031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Data Types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1204530" y="1493036"/>
        <a:ext cx="2122333" cy="1031609"/>
      </dsp:txXfrm>
    </dsp:sp>
    <dsp:sp modelId="{7549AA70-C3D3-4FE9-939D-63B6EE6245FD}">
      <dsp:nvSpPr>
        <dsp:cNvPr id="0" name=""/>
        <dsp:cNvSpPr/>
      </dsp:nvSpPr>
      <dsp:spPr>
        <a:xfrm>
          <a:off x="236926" y="2781374"/>
          <a:ext cx="3499120" cy="3658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Name: </a:t>
          </a:r>
          <a:r>
            <a:rPr lang="en-US" sz="1600" b="1" kern="1200" dirty="0" err="1" smtClean="0"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latin typeface="Constantia" panose="02030602050306030303" pitchFamily="18" charset="0"/>
            </a:rPr>
            <a:t>, double, string, char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Size: </a:t>
          </a:r>
          <a:r>
            <a:rPr lang="en-US" sz="1600" b="1" kern="1200" dirty="0" smtClean="0">
              <a:latin typeface="Constantia" panose="02030602050306030303" pitchFamily="18" charset="0"/>
            </a:rPr>
            <a:t>4 bytes, 16 bytes ….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Default value: </a:t>
          </a:r>
          <a:r>
            <a:rPr lang="en-US" sz="1600" b="1" kern="1200" dirty="0" smtClean="0">
              <a:latin typeface="Constantia" panose="02030602050306030303" pitchFamily="18" charset="0"/>
            </a:rPr>
            <a:t>0, null …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Example: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string</a:t>
          </a:r>
          <a:r>
            <a:rPr lang="en-US" sz="1600" b="1" kern="1200" dirty="0" smtClean="0">
              <a:latin typeface="Constantia" panose="02030602050306030303" pitchFamily="18" charset="0"/>
            </a:rPr>
            <a:t> name = “Bugs Bunny”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kern="1200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r>
            <a:rPr lang="en-US" sz="1600" b="1" kern="1200" dirty="0" smtClean="0">
              <a:latin typeface="Constantia" panose="02030602050306030303" pitchFamily="18" charset="0"/>
            </a:rPr>
            <a:t>number = 0;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bool </a:t>
          </a:r>
          <a:r>
            <a:rPr lang="en-US" sz="1600" b="1" kern="1200" dirty="0" smtClean="0">
              <a:latin typeface="Constantia" panose="02030602050306030303" pitchFamily="18" charset="0"/>
            </a:rPr>
            <a:t>male = true;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rPr>
            <a:t> 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236926" y="2781374"/>
        <a:ext cx="3499120" cy="3658224"/>
      </dsp:txXfrm>
    </dsp:sp>
    <dsp:sp modelId="{895AB612-A75C-40B5-8D50-63BBED3726CA}">
      <dsp:nvSpPr>
        <dsp:cNvPr id="0" name=""/>
        <dsp:cNvSpPr/>
      </dsp:nvSpPr>
      <dsp:spPr>
        <a:xfrm>
          <a:off x="4527156" y="1520395"/>
          <a:ext cx="2694111" cy="75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Variables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4527156" y="1520395"/>
        <a:ext cx="2694111" cy="757038"/>
      </dsp:txXfrm>
    </dsp:sp>
    <dsp:sp modelId="{0C797A68-FBD4-499D-B19D-9425146D7EE6}">
      <dsp:nvSpPr>
        <dsp:cNvPr id="0" name=""/>
        <dsp:cNvSpPr/>
      </dsp:nvSpPr>
      <dsp:spPr>
        <a:xfrm>
          <a:off x="4209824" y="2662331"/>
          <a:ext cx="3491899" cy="3766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Name(identifier): </a:t>
          </a:r>
          <a:r>
            <a:rPr lang="en-US" sz="1600" b="1" kern="1200" dirty="0" smtClean="0">
              <a:latin typeface="Constantia" panose="02030602050306030303" pitchFamily="18" charset="0"/>
            </a:rPr>
            <a:t>age, name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Type: </a:t>
          </a:r>
          <a:r>
            <a:rPr lang="en-US" sz="1600" b="1" kern="1200" dirty="0" err="1" smtClean="0">
              <a:latin typeface="Constantia" panose="02030602050306030303" pitchFamily="18" charset="0"/>
            </a:rPr>
            <a:t>int</a:t>
          </a:r>
          <a:r>
            <a:rPr lang="en-US" sz="1600" b="1" kern="1200" dirty="0" smtClean="0">
              <a:latin typeface="Constantia" panose="02030602050306030303" pitchFamily="18" charset="0"/>
            </a:rPr>
            <a:t>, string, char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</a:rPr>
            <a:t>-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Value: </a:t>
          </a:r>
          <a:r>
            <a:rPr lang="en-US" sz="1600" b="1" kern="1200" dirty="0" smtClean="0">
              <a:latin typeface="Constantia" panose="02030602050306030303" pitchFamily="18" charset="0"/>
            </a:rPr>
            <a:t>101, Daffy Duck, </a:t>
          </a:r>
          <a:r>
            <a:rPr lang="en-US" sz="1600" b="1" kern="1200" dirty="0" smtClean="0">
              <a:latin typeface="Constantia" panose="02030602050306030303" pitchFamily="18" charset="0"/>
              <a:sym typeface="Wingdings" panose="05000000000000000000" pitchFamily="2" charset="2"/>
            </a:rPr>
            <a:t>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00"/>
              </a:solidFill>
              <a:latin typeface="Constantia" panose="02030602050306030303" pitchFamily="18" charset="0"/>
              <a:sym typeface="Wingdings" panose="05000000000000000000" pitchFamily="2" charset="2"/>
            </a:rPr>
            <a:t>Example: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nstantia" panose="02030602050306030303" pitchFamily="18" charset="0"/>
              <a:sym typeface="Wingdings" panose="05000000000000000000" pitchFamily="2" charset="2"/>
            </a:rPr>
            <a:t> string </a:t>
          </a:r>
          <a:r>
            <a:rPr lang="en-US" sz="1600" b="1" kern="1200" dirty="0" err="1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myName</a:t>
          </a: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“Bugsy“;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err="1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int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err="1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myAge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= 101;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bool </a:t>
          </a:r>
          <a:r>
            <a:rPr lang="en-US" sz="1600" b="1" kern="1200" dirty="0" smtClean="0">
              <a:solidFill>
                <a:schemeClr val="bg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male</a:t>
          </a:r>
          <a:r>
            <a:rPr lang="en-US" sz="1600" b="1" kern="1200" dirty="0" smtClean="0">
              <a:solidFill>
                <a:schemeClr val="tx1"/>
              </a:solidFill>
              <a:latin typeface="Constantia" panose="02030602050306030303" pitchFamily="18" charset="0"/>
              <a:sym typeface="Wingdings" panose="05000000000000000000" pitchFamily="2" charset="2"/>
            </a:rPr>
            <a:t> = false;</a:t>
          </a:r>
          <a:endParaRPr lang="en-US" sz="1600" b="1" kern="1200" dirty="0" smtClean="0">
            <a:solidFill>
              <a:schemeClr val="bg1"/>
            </a:solidFill>
            <a:latin typeface="Constantia" panose="02030602050306030303" pitchFamily="18" charset="0"/>
            <a:sym typeface="Wingdings" panose="05000000000000000000" pitchFamily="2" charset="2"/>
          </a:endParaRP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 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4209824" y="2662331"/>
        <a:ext cx="3491899" cy="3766234"/>
      </dsp:txXfrm>
    </dsp:sp>
    <dsp:sp modelId="{24997362-E2FE-4324-9EA2-55AE0DA44CA4}">
      <dsp:nvSpPr>
        <dsp:cNvPr id="0" name=""/>
        <dsp:cNvSpPr/>
      </dsp:nvSpPr>
      <dsp:spPr>
        <a:xfrm>
          <a:off x="9054129" y="1304611"/>
          <a:ext cx="1849299" cy="1067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Literals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9054129" y="1304611"/>
        <a:ext cx="1849299" cy="1067580"/>
      </dsp:txXfrm>
    </dsp:sp>
    <dsp:sp modelId="{F0D45978-6E3C-4653-B772-BCF7BA415A17}">
      <dsp:nvSpPr>
        <dsp:cNvPr id="0" name=""/>
        <dsp:cNvSpPr/>
      </dsp:nvSpPr>
      <dsp:spPr>
        <a:xfrm>
          <a:off x="8112617" y="2586188"/>
          <a:ext cx="3060484" cy="390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Variable values who are set directly in the source code in the program.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Example: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“Bugsy”,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101,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true/false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…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8112617" y="2586188"/>
        <a:ext cx="3060484" cy="390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E7E5-BAD1-426B-94E0-FAB160D34C3D}">
      <dsp:nvSpPr>
        <dsp:cNvPr id="0" name=""/>
        <dsp:cNvSpPr/>
      </dsp:nvSpPr>
      <dsp:spPr>
        <a:xfrm>
          <a:off x="9811061" y="3098526"/>
          <a:ext cx="1525327" cy="180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5327" y="18074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C953-AD9A-4428-AA84-E07634D3A4EB}">
      <dsp:nvSpPr>
        <dsp:cNvPr id="0" name=""/>
        <dsp:cNvSpPr/>
      </dsp:nvSpPr>
      <dsp:spPr>
        <a:xfrm>
          <a:off x="6146526" y="1472762"/>
          <a:ext cx="3664534" cy="566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88"/>
              </a:lnTo>
              <a:lnTo>
                <a:pt x="3664534" y="422588"/>
              </a:lnTo>
              <a:lnTo>
                <a:pt x="3664534" y="5665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ACE3-8531-4E22-AAC7-3BF55A41324A}">
      <dsp:nvSpPr>
        <dsp:cNvPr id="0" name=""/>
        <dsp:cNvSpPr/>
      </dsp:nvSpPr>
      <dsp:spPr>
        <a:xfrm>
          <a:off x="3761519" y="3253534"/>
          <a:ext cx="1928042" cy="1253326"/>
        </a:xfrm>
        <a:custGeom>
          <a:avLst/>
          <a:gdLst/>
          <a:ahLst/>
          <a:cxnLst/>
          <a:rect l="0" t="0" r="0" b="0"/>
          <a:pathLst>
            <a:path>
              <a:moveTo>
                <a:pt x="1928042" y="0"/>
              </a:moveTo>
              <a:lnTo>
                <a:pt x="0" y="12533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58E2-AE76-4AFB-A69C-769F4EBC320E}">
      <dsp:nvSpPr>
        <dsp:cNvPr id="0" name=""/>
        <dsp:cNvSpPr/>
      </dsp:nvSpPr>
      <dsp:spPr>
        <a:xfrm>
          <a:off x="5689561" y="1472762"/>
          <a:ext cx="456965" cy="637611"/>
        </a:xfrm>
        <a:custGeom>
          <a:avLst/>
          <a:gdLst/>
          <a:ahLst/>
          <a:cxnLst/>
          <a:rect l="0" t="0" r="0" b="0"/>
          <a:pathLst>
            <a:path>
              <a:moveTo>
                <a:pt x="456965" y="0"/>
              </a:moveTo>
              <a:lnTo>
                <a:pt x="456965" y="493692"/>
              </a:lnTo>
              <a:lnTo>
                <a:pt x="0" y="493692"/>
              </a:lnTo>
              <a:lnTo>
                <a:pt x="0" y="6376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6B-57B8-4634-9EE1-88F4BE1EDA9E}">
      <dsp:nvSpPr>
        <dsp:cNvPr id="0" name=""/>
        <dsp:cNvSpPr/>
      </dsp:nvSpPr>
      <dsp:spPr>
        <a:xfrm>
          <a:off x="1944733" y="2625914"/>
          <a:ext cx="1335326" cy="1878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5326" y="187818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7DB0-4FF9-4E6E-8258-45F7EF678479}">
      <dsp:nvSpPr>
        <dsp:cNvPr id="0" name=""/>
        <dsp:cNvSpPr/>
      </dsp:nvSpPr>
      <dsp:spPr>
        <a:xfrm>
          <a:off x="1944733" y="1472762"/>
          <a:ext cx="4201792" cy="545818"/>
        </a:xfrm>
        <a:custGeom>
          <a:avLst/>
          <a:gdLst/>
          <a:ahLst/>
          <a:cxnLst/>
          <a:rect l="0" t="0" r="0" b="0"/>
          <a:pathLst>
            <a:path>
              <a:moveTo>
                <a:pt x="4201792" y="0"/>
              </a:moveTo>
              <a:lnTo>
                <a:pt x="4201792" y="401898"/>
              </a:lnTo>
              <a:lnTo>
                <a:pt x="0" y="401898"/>
              </a:lnTo>
              <a:lnTo>
                <a:pt x="0" y="5458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F29D-6438-4D40-B4F9-0F774625BC16}">
      <dsp:nvSpPr>
        <dsp:cNvPr id="0" name=""/>
        <dsp:cNvSpPr/>
      </dsp:nvSpPr>
      <dsp:spPr>
        <a:xfrm>
          <a:off x="1906272" y="515697"/>
          <a:ext cx="8480507" cy="957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FF00"/>
              </a:solidFill>
              <a:latin typeface="Constantia" panose="02030602050306030303" pitchFamily="18" charset="0"/>
            </a:rPr>
            <a:t>Operators &amp; Expressions</a:t>
          </a:r>
          <a:endParaRPr lang="en-US" sz="1600" kern="1200" dirty="0">
            <a:solidFill>
              <a:srgbClr val="FFFF00"/>
            </a:solidFill>
            <a:latin typeface="Constantia" panose="02030602050306030303" pitchFamily="18" charset="0"/>
          </a:endParaRPr>
        </a:p>
      </dsp:txBody>
      <dsp:txXfrm>
        <a:off x="1906272" y="515697"/>
        <a:ext cx="8480507" cy="957065"/>
      </dsp:txXfrm>
    </dsp:sp>
    <dsp:sp modelId="{EC83E2CD-FD27-4A0C-95C1-BE71FA51466A}">
      <dsp:nvSpPr>
        <dsp:cNvPr id="0" name=""/>
        <dsp:cNvSpPr/>
      </dsp:nvSpPr>
      <dsp:spPr>
        <a:xfrm>
          <a:off x="908807" y="2018581"/>
          <a:ext cx="2071852" cy="607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Operators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908807" y="2018581"/>
        <a:ext cx="2071852" cy="607333"/>
      </dsp:txXfrm>
    </dsp:sp>
    <dsp:sp modelId="{A6764457-61FC-42C4-982E-0A59AEE325A5}">
      <dsp:nvSpPr>
        <dsp:cNvPr id="0" name=""/>
        <dsp:cNvSpPr/>
      </dsp:nvSpPr>
      <dsp:spPr>
        <a:xfrm>
          <a:off x="285752" y="3553592"/>
          <a:ext cx="2994307" cy="1901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 - </a:t>
          </a:r>
          <a:r>
            <a:rPr lang="en-US" sz="1600" kern="1200" dirty="0" err="1" smtClean="0">
              <a:latin typeface="Constantia" panose="02030602050306030303" pitchFamily="18" charset="0"/>
            </a:rPr>
            <a:t>Aritchmetic</a:t>
          </a:r>
          <a:r>
            <a:rPr lang="en-US" sz="1600" kern="1200" dirty="0" smtClean="0">
              <a:latin typeface="Constantia" panose="02030602050306030303" pitchFamily="18" charset="0"/>
            </a:rPr>
            <a:t>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+ - / *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Logical: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&amp;&amp; || ! ^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Assignment: </a:t>
          </a: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= += *=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 </a:t>
          </a:r>
          <a:r>
            <a:rPr lang="en-US" sz="1600" kern="1200" dirty="0" smtClean="0">
              <a:solidFill>
                <a:schemeClr val="tx1"/>
              </a:solidFill>
              <a:latin typeface="Constantia" panose="02030602050306030303" pitchFamily="18" charset="0"/>
            </a:rPr>
            <a:t>- Comparison, Binary, Concatenation …</a:t>
          </a:r>
          <a:endParaRPr lang="en-US" sz="1600" kern="1200" dirty="0" smtClean="0">
            <a:solidFill>
              <a:schemeClr val="bg1"/>
            </a:solidFill>
            <a:latin typeface="Constantia" panose="02030602050306030303" pitchFamily="18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  <a:latin typeface="Constantia" panose="02030602050306030303" pitchFamily="18" charset="0"/>
          </a:endParaRPr>
        </a:p>
      </dsp:txBody>
      <dsp:txXfrm>
        <a:off x="285752" y="3553592"/>
        <a:ext cx="2994307" cy="1901012"/>
      </dsp:txXfrm>
    </dsp:sp>
    <dsp:sp modelId="{CADE0652-8354-4A90-88AA-970476A78989}">
      <dsp:nvSpPr>
        <dsp:cNvPr id="0" name=""/>
        <dsp:cNvSpPr/>
      </dsp:nvSpPr>
      <dsp:spPr>
        <a:xfrm>
          <a:off x="3800939" y="2110374"/>
          <a:ext cx="3777243" cy="1143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Type Conversion &amp; Casting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800939" y="2110374"/>
        <a:ext cx="3777243" cy="1143159"/>
      </dsp:txXfrm>
    </dsp:sp>
    <dsp:sp modelId="{B49C1B7F-AAAB-45F8-822D-909FA2221400}">
      <dsp:nvSpPr>
        <dsp:cNvPr id="0" name=""/>
        <dsp:cNvSpPr/>
      </dsp:nvSpPr>
      <dsp:spPr>
        <a:xfrm>
          <a:off x="3761519" y="3580437"/>
          <a:ext cx="3875520" cy="1852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Implicit conversion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Explicit conversion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- Conversion from/to string data type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3761519" y="3580437"/>
        <a:ext cx="3875520" cy="1852847"/>
      </dsp:txXfrm>
    </dsp:sp>
    <dsp:sp modelId="{A196E2DD-6D76-475C-B7F7-7557DDF33801}">
      <dsp:nvSpPr>
        <dsp:cNvPr id="0" name=""/>
        <dsp:cNvSpPr/>
      </dsp:nvSpPr>
      <dsp:spPr>
        <a:xfrm>
          <a:off x="8835361" y="2039271"/>
          <a:ext cx="1951398" cy="1059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Expressions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8835361" y="2039271"/>
        <a:ext cx="1951398" cy="1059254"/>
      </dsp:txXfrm>
    </dsp:sp>
    <dsp:sp modelId="{D3DF0737-B8C9-4078-B43F-0952CFB9222D}">
      <dsp:nvSpPr>
        <dsp:cNvPr id="0" name=""/>
        <dsp:cNvSpPr/>
      </dsp:nvSpPr>
      <dsp:spPr>
        <a:xfrm>
          <a:off x="8058998" y="3421584"/>
          <a:ext cx="3277390" cy="2968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// Surface of circle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double </a:t>
          </a:r>
          <a:r>
            <a:rPr lang="en-US" sz="1600" kern="1200" dirty="0" smtClean="0">
              <a:solidFill>
                <a:srgbClr val="00B0F0"/>
              </a:solidFill>
              <a:latin typeface="Constantia" panose="02030602050306030303" pitchFamily="18" charset="0"/>
            </a:rPr>
            <a:t>surface</a:t>
          </a:r>
          <a:r>
            <a:rPr lang="en-US" sz="1600" kern="1200" dirty="0" smtClean="0">
              <a:latin typeface="Constantia" panose="02030602050306030303" pitchFamily="18" charset="0"/>
            </a:rPr>
            <a:t> = </a:t>
          </a:r>
          <a:r>
            <a:rPr lang="en-US" sz="1600" kern="1200" dirty="0" err="1" smtClean="0">
              <a:latin typeface="Constantia" panose="02030602050306030303" pitchFamily="18" charset="0"/>
            </a:rPr>
            <a:t>Math.Pi</a:t>
          </a:r>
          <a:r>
            <a:rPr lang="en-US" sz="1600" kern="1200" dirty="0" smtClean="0">
              <a:latin typeface="Constantia" panose="02030602050306030303" pitchFamily="18" charset="0"/>
            </a:rPr>
            <a:t> * r * r;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onstantia" panose="02030602050306030303" pitchFamily="18" charset="0"/>
            </a:rPr>
            <a:t>// Perimeter of circle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double </a:t>
          </a:r>
          <a:r>
            <a:rPr lang="en-US" sz="1600" kern="1200" dirty="0" smtClean="0">
              <a:solidFill>
                <a:srgbClr val="00B0F0"/>
              </a:solidFill>
              <a:latin typeface="Constantia" panose="02030602050306030303" pitchFamily="18" charset="0"/>
            </a:rPr>
            <a:t>perimeter</a:t>
          </a:r>
          <a:r>
            <a:rPr lang="en-US" sz="1600" kern="1200" dirty="0" smtClean="0">
              <a:latin typeface="Constantia" panose="02030602050306030303" pitchFamily="18" charset="0"/>
            </a:rPr>
            <a:t> =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nstantia" panose="02030602050306030303" pitchFamily="18" charset="0"/>
            </a:rPr>
            <a:t>2 * </a:t>
          </a:r>
          <a:r>
            <a:rPr lang="en-US" sz="1600" kern="1200" dirty="0" err="1" smtClean="0">
              <a:latin typeface="Constantia" panose="02030602050306030303" pitchFamily="18" charset="0"/>
            </a:rPr>
            <a:t>Math.Pi</a:t>
          </a:r>
          <a:r>
            <a:rPr lang="en-US" sz="1600" kern="1200" dirty="0" smtClean="0">
              <a:latin typeface="Constantia" panose="02030602050306030303" pitchFamily="18" charset="0"/>
            </a:rPr>
            <a:t> * r;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8058998" y="3421584"/>
        <a:ext cx="3277390" cy="2968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C0A-7D27-41B6-A5B2-1681964D3E93}">
      <dsp:nvSpPr>
        <dsp:cNvPr id="0" name=""/>
        <dsp:cNvSpPr/>
      </dsp:nvSpPr>
      <dsp:spPr>
        <a:xfrm>
          <a:off x="5616536" y="1278022"/>
          <a:ext cx="3882497" cy="41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04"/>
              </a:lnTo>
              <a:lnTo>
                <a:pt x="3882497" y="79704"/>
              </a:lnTo>
              <a:lnTo>
                <a:pt x="3882497" y="414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3FEF-8929-4CA9-AA29-351DB9B1E4DC}">
      <dsp:nvSpPr>
        <dsp:cNvPr id="0" name=""/>
        <dsp:cNvSpPr/>
      </dsp:nvSpPr>
      <dsp:spPr>
        <a:xfrm>
          <a:off x="5463661" y="1278022"/>
          <a:ext cx="152875" cy="537405"/>
        </a:xfrm>
        <a:custGeom>
          <a:avLst/>
          <a:gdLst/>
          <a:ahLst/>
          <a:cxnLst/>
          <a:rect l="0" t="0" r="0" b="0"/>
          <a:pathLst>
            <a:path>
              <a:moveTo>
                <a:pt x="152875" y="0"/>
              </a:moveTo>
              <a:lnTo>
                <a:pt x="152875" y="202782"/>
              </a:lnTo>
              <a:lnTo>
                <a:pt x="0" y="202782"/>
              </a:lnTo>
              <a:lnTo>
                <a:pt x="0" y="5374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B84A-2ADA-4BBE-9EAC-51D285811437}">
      <dsp:nvSpPr>
        <dsp:cNvPr id="0" name=""/>
        <dsp:cNvSpPr/>
      </dsp:nvSpPr>
      <dsp:spPr>
        <a:xfrm>
          <a:off x="1598724" y="1278022"/>
          <a:ext cx="4017812" cy="484646"/>
        </a:xfrm>
        <a:custGeom>
          <a:avLst/>
          <a:gdLst/>
          <a:ahLst/>
          <a:cxnLst/>
          <a:rect l="0" t="0" r="0" b="0"/>
          <a:pathLst>
            <a:path>
              <a:moveTo>
                <a:pt x="4017812" y="0"/>
              </a:moveTo>
              <a:lnTo>
                <a:pt x="4017812" y="150023"/>
              </a:lnTo>
              <a:lnTo>
                <a:pt x="0" y="150023"/>
              </a:lnTo>
              <a:lnTo>
                <a:pt x="0" y="484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D7AD-5B93-4C43-9D98-56774F0D5194}">
      <dsp:nvSpPr>
        <dsp:cNvPr id="0" name=""/>
        <dsp:cNvSpPr/>
      </dsp:nvSpPr>
      <dsp:spPr>
        <a:xfrm>
          <a:off x="1273868" y="333953"/>
          <a:ext cx="8685337" cy="944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sz="62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273868" y="333953"/>
        <a:ext cx="8685337" cy="944069"/>
      </dsp:txXfrm>
    </dsp:sp>
    <dsp:sp modelId="{2614E269-8295-4197-BB5E-0D078F5030B2}">
      <dsp:nvSpPr>
        <dsp:cNvPr id="0" name=""/>
        <dsp:cNvSpPr/>
      </dsp:nvSpPr>
      <dsp:spPr>
        <a:xfrm>
          <a:off x="5277" y="1762669"/>
          <a:ext cx="3186893" cy="159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5277" y="1762669"/>
        <a:ext cx="3186893" cy="1593446"/>
      </dsp:txXfrm>
    </dsp:sp>
    <dsp:sp modelId="{523C265F-BF3E-45A7-97E7-3CB6F72BBFF0}">
      <dsp:nvSpPr>
        <dsp:cNvPr id="0" name=""/>
        <dsp:cNvSpPr/>
      </dsp:nvSpPr>
      <dsp:spPr>
        <a:xfrm>
          <a:off x="3870214" y="1815428"/>
          <a:ext cx="3186893" cy="91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kern="1200" dirty="0" smtClean="0">
              <a:latin typeface="Informal Roman" panose="030604020304060B0204" pitchFamily="66" charset="0"/>
            </a:rPr>
            <a:t>” &amp;“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870214" y="1815428"/>
        <a:ext cx="3186893" cy="918430"/>
      </dsp:txXfrm>
    </dsp:sp>
    <dsp:sp modelId="{FB88D22D-616A-4763-8730-376C7E899E79}">
      <dsp:nvSpPr>
        <dsp:cNvPr id="0" name=""/>
        <dsp:cNvSpPr/>
      </dsp:nvSpPr>
      <dsp:spPr>
        <a:xfrm>
          <a:off x="7691172" y="1692350"/>
          <a:ext cx="3615722" cy="697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7691172" y="1692350"/>
        <a:ext cx="3615722" cy="697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5685" y="634386"/>
          <a:ext cx="3785218" cy="974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65"/>
              </a:lnTo>
              <a:lnTo>
                <a:pt x="3785218" y="712965"/>
              </a:lnTo>
              <a:lnTo>
                <a:pt x="3785218" y="9745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878205" y="634386"/>
          <a:ext cx="91440" cy="925167"/>
        </a:xfrm>
        <a:custGeom>
          <a:avLst/>
          <a:gdLst/>
          <a:ahLst/>
          <a:cxnLst/>
          <a:rect l="0" t="0" r="0" b="0"/>
          <a:pathLst>
            <a:path>
              <a:moveTo>
                <a:pt x="67480" y="0"/>
              </a:moveTo>
              <a:lnTo>
                <a:pt x="67480" y="663590"/>
              </a:lnTo>
              <a:lnTo>
                <a:pt x="45720" y="663590"/>
              </a:lnTo>
              <a:lnTo>
                <a:pt x="45720" y="925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2094512" y="634386"/>
          <a:ext cx="3851173" cy="925167"/>
        </a:xfrm>
        <a:custGeom>
          <a:avLst/>
          <a:gdLst/>
          <a:ahLst/>
          <a:cxnLst/>
          <a:rect l="0" t="0" r="0" b="0"/>
          <a:pathLst>
            <a:path>
              <a:moveTo>
                <a:pt x="3851173" y="0"/>
              </a:moveTo>
              <a:lnTo>
                <a:pt x="3851173" y="663590"/>
              </a:lnTo>
              <a:lnTo>
                <a:pt x="0" y="663590"/>
              </a:lnTo>
              <a:lnTo>
                <a:pt x="0" y="925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3484694" y="0"/>
          <a:ext cx="4921982" cy="63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Loops</a:t>
          </a:r>
          <a:endParaRPr lang="en-US" sz="4000" kern="12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484694" y="0"/>
        <a:ext cx="4921982" cy="634386"/>
      </dsp:txXfrm>
    </dsp:sp>
    <dsp:sp modelId="{7E667D03-8B49-4B4A-BDB0-10855DA49168}">
      <dsp:nvSpPr>
        <dsp:cNvPr id="0" name=""/>
        <dsp:cNvSpPr/>
      </dsp:nvSpPr>
      <dsp:spPr>
        <a:xfrm>
          <a:off x="20305" y="1559553"/>
          <a:ext cx="4148412" cy="3721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While Loops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string </a:t>
          </a:r>
          <a:r>
            <a:rPr lang="en-US" sz="1800" kern="12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= </a:t>
          </a:r>
          <a:r>
            <a:rPr lang="en-US" sz="1800" kern="12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kern="12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.ReadLine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();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while(</a:t>
          </a:r>
          <a:r>
            <a:rPr lang="en-US" sz="1800" kern="12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!= “Bugs Bunny”)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{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kern="12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kern="12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.WriteLine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(“Enter your name!”);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kern="1200" dirty="0" err="1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myName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 = </a:t>
          </a:r>
          <a:r>
            <a:rPr lang="en-US" sz="1800" kern="12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kern="1200" dirty="0" err="1" smtClean="0">
              <a:latin typeface="Cambria Math" panose="02040503050406030204" pitchFamily="18" charset="0"/>
              <a:ea typeface="Cambria Math" panose="02040503050406030204" pitchFamily="18" charset="0"/>
            </a:rPr>
            <a:t>.ReadLIne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();	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}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20305" y="1559553"/>
        <a:ext cx="4148412" cy="3721381"/>
      </dsp:txXfrm>
    </dsp:sp>
    <dsp:sp modelId="{BC0C9976-79C2-4CCD-9FCC-AEDADFE68DB4}">
      <dsp:nvSpPr>
        <dsp:cNvPr id="0" name=""/>
        <dsp:cNvSpPr/>
      </dsp:nvSpPr>
      <dsp:spPr>
        <a:xfrm>
          <a:off x="4678320" y="1559553"/>
          <a:ext cx="2491209" cy="233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Do-While Loops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Foreach</a:t>
          </a:r>
          <a:r>
            <a:rPr lang="en-US" sz="18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Loop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Nested Loops </a:t>
          </a: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-&gt; 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programming construct consisting several loops located into each other.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4678320" y="1559553"/>
        <a:ext cx="2491209" cy="2338473"/>
      </dsp:txXfrm>
    </dsp:sp>
    <dsp:sp modelId="{CECD2C1A-D1AF-4B3F-BCEC-0C6E19DFFA0D}">
      <dsp:nvSpPr>
        <dsp:cNvPr id="0" name=""/>
        <dsp:cNvSpPr/>
      </dsp:nvSpPr>
      <dsp:spPr>
        <a:xfrm>
          <a:off x="7595875" y="1608929"/>
          <a:ext cx="4270058" cy="464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 Loop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for(</a:t>
          </a:r>
          <a:r>
            <a:rPr lang="en-US" sz="1800" kern="12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= 0; </a:t>
          </a:r>
          <a:r>
            <a:rPr lang="en-US" sz="1800" kern="12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&lt;= 10; </a:t>
          </a:r>
          <a:r>
            <a:rPr lang="en-US" sz="1800" kern="12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i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++)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{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   </a:t>
          </a:r>
          <a:r>
            <a:rPr lang="en-US" sz="1800" kern="1200" dirty="0" err="1" smtClean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Console</a:t>
          </a:r>
          <a:r>
            <a:rPr lang="en-US" sz="1800" kern="1200" dirty="0" err="1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.WriteLine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(“Your name is </a:t>
          </a:r>
          <a:r>
            <a:rPr lang="en-US" sz="1800" kern="12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”);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}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kern="12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kern="12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// Your name is </a:t>
          </a:r>
          <a:r>
            <a:rPr lang="en-US" sz="1800" kern="1200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Daffy Duck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… 10 times will be looped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rgbClr val="FFFF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7595875" y="1608929"/>
        <a:ext cx="4270058" cy="4640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A2BD-28A9-4084-9A56-C43D3E3B0316}">
      <dsp:nvSpPr>
        <dsp:cNvPr id="0" name=""/>
        <dsp:cNvSpPr/>
      </dsp:nvSpPr>
      <dsp:spPr>
        <a:xfrm>
          <a:off x="5731041" y="983441"/>
          <a:ext cx="2714967" cy="505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5"/>
              </a:lnTo>
              <a:lnTo>
                <a:pt x="2714967" y="11455"/>
              </a:lnTo>
              <a:lnTo>
                <a:pt x="2714967" y="5054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7EA-934B-4060-B6BF-0796EB1E4F44}">
      <dsp:nvSpPr>
        <dsp:cNvPr id="0" name=""/>
        <dsp:cNvSpPr/>
      </dsp:nvSpPr>
      <dsp:spPr>
        <a:xfrm>
          <a:off x="3000785" y="983441"/>
          <a:ext cx="2730256" cy="558710"/>
        </a:xfrm>
        <a:custGeom>
          <a:avLst/>
          <a:gdLst/>
          <a:ahLst/>
          <a:cxnLst/>
          <a:rect l="0" t="0" r="0" b="0"/>
          <a:pathLst>
            <a:path>
              <a:moveTo>
                <a:pt x="2730256" y="0"/>
              </a:moveTo>
              <a:lnTo>
                <a:pt x="2730256" y="64755"/>
              </a:lnTo>
              <a:lnTo>
                <a:pt x="0" y="64755"/>
              </a:lnTo>
              <a:lnTo>
                <a:pt x="0" y="5587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A7F1-3CE0-45DA-99EE-C2DAE976718C}">
      <dsp:nvSpPr>
        <dsp:cNvPr id="0" name=""/>
        <dsp:cNvSpPr/>
      </dsp:nvSpPr>
      <dsp:spPr>
        <a:xfrm>
          <a:off x="9508" y="104906"/>
          <a:ext cx="11443065" cy="878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9508" y="104906"/>
        <a:ext cx="11443065" cy="878535"/>
      </dsp:txXfrm>
    </dsp:sp>
    <dsp:sp modelId="{ACDE8485-05B1-406B-AD3C-368A19FF8F21}">
      <dsp:nvSpPr>
        <dsp:cNvPr id="0" name=""/>
        <dsp:cNvSpPr/>
      </dsp:nvSpPr>
      <dsp:spPr>
        <a:xfrm>
          <a:off x="648616" y="1542152"/>
          <a:ext cx="4704337" cy="416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Creation of an Array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648616" y="1542152"/>
        <a:ext cx="4704337" cy="416333"/>
      </dsp:txXfrm>
    </dsp:sp>
    <dsp:sp modelId="{07BD9B31-3415-4AE7-BD62-D4E049D8396D}">
      <dsp:nvSpPr>
        <dsp:cNvPr id="0" name=""/>
        <dsp:cNvSpPr/>
      </dsp:nvSpPr>
      <dsp:spPr>
        <a:xfrm>
          <a:off x="6093839" y="1488852"/>
          <a:ext cx="4704337" cy="532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nformal Roman" panose="030604020304060B0204" pitchFamily="66" charset="0"/>
            </a:rPr>
            <a:t>ADT List</a:t>
          </a:r>
          <a:endParaRPr lang="en-US" sz="3600" kern="1200" dirty="0">
            <a:latin typeface="Informal Roman" panose="030604020304060B0204" pitchFamily="66" charset="0"/>
          </a:endParaRPr>
        </a:p>
      </dsp:txBody>
      <dsp:txXfrm>
        <a:off x="6093839" y="1488852"/>
        <a:ext cx="4704337" cy="5324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28-Oct-17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28-Oct-17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84952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13313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02813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560521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Operator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==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!=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&gt;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&gt;=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&lt;</a:t>
            </a: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Action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Not 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Greater than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Greater than or equal to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Less than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Less than or equal to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tantia" panose="02030602050306030303" pitchFamily="18" charset="0"/>
              </a:rPr>
              <a:t>int</a:t>
            </a:r>
            <a:r>
              <a:rPr lang="en-US" sz="1600" dirty="0" smtClean="0">
                <a:latin typeface="Constantia" panose="02030602050306030303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latin typeface="Constantia" panose="02030602050306030303" pitchFamily="18" charset="0"/>
              </a:rPr>
              <a:t>= </a:t>
            </a:r>
            <a:r>
              <a:rPr lang="en-US" sz="1600" dirty="0" err="1" smtClean="0">
                <a:latin typeface="Constantia" panose="02030602050306030303" pitchFamily="18" charset="0"/>
              </a:rPr>
              <a:t>int.Parse</a:t>
            </a:r>
            <a:r>
              <a:rPr lang="en-US" sz="1600" dirty="0" smtClean="0">
                <a:latin typeface="Constantia" panose="02030602050306030303" pitchFamily="18" charset="0"/>
              </a:rPr>
              <a:t>(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.ReadLine</a:t>
            </a:r>
            <a:r>
              <a:rPr lang="en-US" sz="1600" dirty="0" smtClean="0">
                <a:latin typeface="Constantia" panose="02030602050306030303" pitchFamily="18" charset="0"/>
              </a:rPr>
              <a:t>());</a:t>
            </a:r>
          </a:p>
          <a:p>
            <a:endParaRPr lang="en-US" sz="1600" dirty="0" smtClean="0">
              <a:latin typeface="Constantia" panose="02030602050306030303" pitchFamily="18" charset="0"/>
            </a:endParaRPr>
          </a:p>
          <a:p>
            <a:r>
              <a:rPr lang="en-US" sz="16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If(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latin typeface="Constantia" panose="02030602050306030303" pitchFamily="18" charset="0"/>
              </a:rPr>
              <a:t> &lt; 100)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(“Hello”);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else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(“Bye bye”);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  <a:p>
            <a:endParaRPr lang="en-US" sz="1600" dirty="0" smtClean="0">
              <a:latin typeface="Constantia" panose="02030602050306030303" pitchFamily="18" charset="0"/>
            </a:endParaRPr>
          </a:p>
          <a:p>
            <a:endParaRPr lang="en-US" sz="1600" dirty="0">
              <a:latin typeface="Constantia" panose="02030602050306030303" pitchFamily="18" charset="0"/>
            </a:endParaRPr>
          </a:p>
          <a:p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</a:t>
            </a:r>
            <a:r>
              <a:rPr lang="en-US" sz="16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witch(</a:t>
            </a:r>
            <a:r>
              <a:rPr lang="en-US" sz="16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myAge</a:t>
            </a:r>
            <a:r>
              <a:rPr lang="en-US" sz="1600" dirty="0" smtClean="0">
                <a:latin typeface="Constantia" panose="02030602050306030303" pitchFamily="18" charset="0"/>
              </a:rPr>
              <a:t>)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case </a:t>
            </a:r>
            <a:r>
              <a:rPr lang="en-US" sz="1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10</a:t>
            </a:r>
            <a:r>
              <a:rPr lang="en-US" sz="16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Console.</a:t>
            </a:r>
            <a:r>
              <a:rPr lang="en-US" sz="1600" dirty="0" err="1" smtClean="0">
                <a:latin typeface="Constantia" panose="02030602050306030303" pitchFamily="18" charset="0"/>
              </a:rPr>
              <a:t>WriteLine</a:t>
            </a:r>
            <a:r>
              <a:rPr lang="en-US" sz="1600" dirty="0" smtClean="0">
                <a:latin typeface="Constantia" panose="02030602050306030303" pitchFamily="18" charset="0"/>
              </a:rPr>
              <a:t>(“Kid”); 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 </a:t>
            </a:r>
            <a:r>
              <a:rPr lang="en-US" sz="1600" dirty="0" smtClean="0">
                <a:latin typeface="Constantia" panose="02030602050306030303" pitchFamily="18" charset="0"/>
              </a:rPr>
              <a:t>  break;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	case </a:t>
            </a:r>
            <a:r>
              <a:rPr lang="en-US" sz="1600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15</a:t>
            </a:r>
            <a:r>
              <a:rPr lang="en-US" sz="16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(“Teenager”);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break;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	default: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	</a:t>
            </a:r>
            <a:r>
              <a:rPr lang="en-US" sz="1600" dirty="0" smtClean="0">
                <a:latin typeface="Constantia" panose="02030602050306030303" pitchFamily="18" charset="0"/>
              </a:rPr>
              <a:t>   </a:t>
            </a:r>
            <a:r>
              <a:rPr lang="en-US" sz="1600" dirty="0" err="1" smtClean="0">
                <a:solidFill>
                  <a:srgbClr val="92D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 smtClean="0">
                <a:latin typeface="Constantia" panose="02030602050306030303" pitchFamily="18" charset="0"/>
              </a:rPr>
              <a:t>.WriteLine</a:t>
            </a:r>
            <a:r>
              <a:rPr lang="en-US" sz="1600" dirty="0" smtClean="0">
                <a:latin typeface="Constantia" panose="02030602050306030303" pitchFamily="18" charset="0"/>
              </a:rPr>
              <a:t>(“Old perk”);</a:t>
            </a:r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948392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487284"/>
              </p:ext>
            </p:extLst>
          </p:nvPr>
        </p:nvGraphicFramePr>
        <p:xfrm>
          <a:off x="229347" y="252486"/>
          <a:ext cx="1145258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9171" y="2911151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[]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studentId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[] {12, 56, 77, 88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};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[4];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 = "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Audi";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 = "Mercedes";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 = "Jaguar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";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= “Lamborghini”;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2580" y="2774168"/>
            <a:ext cx="5514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studentNames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&gt;()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lvl="2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“Kermit“,</a:t>
            </a:r>
          </a:p>
          <a:p>
            <a:pPr lvl="2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“Miss Piggy”</a:t>
            </a: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};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studentNames.Add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Convert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.ToString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studentId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]));</a:t>
            </a:r>
          </a:p>
          <a:p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studentNames.Add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(cars[3]);</a:t>
            </a:r>
          </a:p>
          <a:p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studentNames.Add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(“Cheese”);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studentNames.Add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(“69”);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49934"/>
              </p:ext>
            </p:extLst>
          </p:nvPr>
        </p:nvGraphicFramePr>
        <p:xfrm>
          <a:off x="144172" y="0"/>
          <a:ext cx="11887200" cy="752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8973" y="877162"/>
            <a:ext cx="575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lvl="0"/>
            <a:endParaRPr lang="en-US" sz="1600" dirty="0" smtClean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lvl="0"/>
            <a:r>
              <a:rPr lang="en-US" sz="1600" dirty="0" smtClean="0">
                <a:latin typeface="Constantia" panose="02030602050306030303" pitchFamily="18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access-modifiers</a:t>
            </a:r>
            <a:r>
              <a:rPr lang="en-US" sz="1600" dirty="0">
                <a:latin typeface="Constantia" panose="02030602050306030303" pitchFamily="18" charset="0"/>
              </a:rPr>
              <a:t>] [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return-type</a:t>
            </a:r>
            <a:r>
              <a:rPr lang="en-US" sz="1600" dirty="0">
                <a:latin typeface="Constantia" panose="02030602050306030303" pitchFamily="18" charset="0"/>
              </a:rPr>
              <a:t>] [method-name] ( </a:t>
            </a:r>
            <a:r>
              <a:rPr lang="en-US" sz="1600" dirty="0">
                <a:solidFill>
                  <a:srgbClr val="0070C0"/>
                </a:solidFill>
                <a:latin typeface="Constantia" panose="02030602050306030303" pitchFamily="18" charset="0"/>
              </a:rPr>
              <a:t>parameters</a:t>
            </a:r>
            <a:r>
              <a:rPr lang="en-US" sz="1600" dirty="0">
                <a:latin typeface="Constantia" panose="02030602050306030303" pitchFamily="18" charset="0"/>
              </a:rPr>
              <a:t> )</a:t>
            </a:r>
          </a:p>
          <a:p>
            <a:pPr lvl="0"/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pPr lvl="0"/>
            <a:r>
              <a:rPr lang="en-US" sz="1600" dirty="0">
                <a:latin typeface="Constantia" panose="02030602050306030303" pitchFamily="18" charset="0"/>
              </a:rPr>
              <a:t>    Method </a:t>
            </a:r>
            <a:r>
              <a:rPr lang="en-US" sz="1600" dirty="0" smtClean="0">
                <a:latin typeface="Constantia" panose="02030602050306030303" pitchFamily="18" charset="0"/>
              </a:rPr>
              <a:t>Body Logic</a:t>
            </a:r>
            <a:endParaRPr lang="en-US" sz="1600" dirty="0">
              <a:latin typeface="Constantia" panose="02030602050306030303" pitchFamily="18" charset="0"/>
            </a:endParaRPr>
          </a:p>
          <a:p>
            <a:pPr lvl="0"/>
            <a:r>
              <a:rPr lang="en-US" sz="1600" dirty="0" smtClean="0">
                <a:latin typeface="Constantia" panose="02030602050306030303" pitchFamily="18" charset="0"/>
              </a:rPr>
              <a:t>}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853" y="1181142"/>
            <a:ext cx="4663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sz="1600" dirty="0" err="1">
                <a:latin typeface="Constantia" panose="02030602050306030303" pitchFamily="18" charset="0"/>
              </a:rPr>
              <a:t>SayHello</a:t>
            </a:r>
            <a:r>
              <a:rPr lang="en-US" sz="1600" dirty="0">
                <a:latin typeface="Constantia" panose="02030602050306030303" pitchFamily="18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string</a:t>
            </a:r>
            <a:r>
              <a:rPr lang="en-US" sz="1600" dirty="0">
                <a:latin typeface="Constantia" panose="02030602050306030303" pitchFamily="18" charset="0"/>
              </a:rPr>
              <a:t> name)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>
                <a:latin typeface="Constantia" panose="02030602050306030303" pitchFamily="18" charset="0"/>
              </a:rPr>
              <a:t>.WriteLine</a:t>
            </a:r>
            <a:r>
              <a:rPr lang="en-US" sz="1600" dirty="0">
                <a:latin typeface="Constantia" panose="02030602050306030303" pitchFamily="18" charset="0"/>
              </a:rPr>
              <a:t>("Hello {0}", name);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 smtClean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sz="1600" dirty="0" err="1">
                <a:latin typeface="Constantia" panose="02030602050306030303" pitchFamily="18" charset="0"/>
              </a:rPr>
              <a:t>PrinPlanets</a:t>
            </a:r>
            <a:r>
              <a:rPr lang="en-US" sz="1600" dirty="0">
                <a:latin typeface="Constantia" panose="02030602050306030303" pitchFamily="18" charset="0"/>
              </a:rPr>
              <a:t>()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sz="1600" dirty="0" err="1">
                <a:latin typeface="Constantia" panose="02030602050306030303" pitchFamily="18" charset="0"/>
              </a:rPr>
              <a:t>.WriteLine</a:t>
            </a:r>
            <a:r>
              <a:rPr lang="en-US" sz="1600" dirty="0">
                <a:latin typeface="Constantia" panose="02030602050306030303" pitchFamily="18" charset="0"/>
              </a:rPr>
              <a:t>(“Jupiter, Saturn, Mars…");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static </a:t>
            </a:r>
            <a:r>
              <a:rPr lang="en-US" sz="1600" dirty="0" err="1">
                <a:solidFill>
                  <a:srgbClr val="00B0F0"/>
                </a:solidFill>
                <a:latin typeface="Constantia" panose="02030602050306030303" pitchFamily="18" charset="0"/>
              </a:rPr>
              <a:t>int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CreateRandomNumber</a:t>
            </a:r>
            <a:r>
              <a:rPr lang="en-US" sz="1600" dirty="0">
                <a:latin typeface="Constantia" panose="02030602050306030303" pitchFamily="18" charset="0"/>
              </a:rPr>
              <a:t>()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{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 = new </a:t>
            </a:r>
            <a:r>
              <a:rPr lang="en-US" sz="1600" dirty="0">
                <a:solidFill>
                  <a:srgbClr val="00B050"/>
                </a:solidFill>
                <a:latin typeface="Constantia" panose="02030602050306030303" pitchFamily="18" charset="0"/>
              </a:rPr>
              <a:t>Random</a:t>
            </a:r>
            <a:r>
              <a:rPr lang="en-US" sz="1600" dirty="0">
                <a:latin typeface="Constantia" panose="02030602050306030303" pitchFamily="18" charset="0"/>
              </a:rPr>
              <a:t>();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tantia" panose="02030602050306030303" pitchFamily="18" charset="0"/>
              </a:rPr>
              <a:t>return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err="1">
                <a:latin typeface="Constantia" panose="02030602050306030303" pitchFamily="18" charset="0"/>
              </a:rPr>
              <a:t>random.Next</a:t>
            </a:r>
            <a:r>
              <a:rPr lang="en-US" sz="1600" dirty="0">
                <a:latin typeface="Constantia" panose="02030602050306030303" pitchFamily="18" charset="0"/>
              </a:rPr>
              <a:t>(100, 1001);</a:t>
            </a:r>
          </a:p>
          <a:p>
            <a:r>
              <a:rPr lang="en-US" sz="1600" dirty="0" smtClean="0">
                <a:latin typeface="Constantia" panose="02030602050306030303" pitchFamily="18" charset="0"/>
              </a:rPr>
              <a:t>}</a:t>
            </a:r>
          </a:p>
          <a:p>
            <a:endParaRPr lang="en-US" sz="1600" dirty="0">
              <a:latin typeface="Constantia" panose="02030602050306030303" pitchFamily="18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!!! Parameters are optional.</a:t>
            </a:r>
          </a:p>
          <a:p>
            <a:r>
              <a:rPr lang="en-US" sz="1600" dirty="0">
                <a:latin typeface="Constantia" panose="02030602050306030303" pitchFamily="18" charset="0"/>
              </a:rPr>
              <a:t>!!! </a:t>
            </a:r>
            <a:r>
              <a:rPr lang="en-US" sz="1600" dirty="0">
                <a:solidFill>
                  <a:srgbClr val="FFFF00"/>
                </a:solidFill>
                <a:latin typeface="Constantia" panose="02030602050306030303" pitchFamily="18" charset="0"/>
              </a:rPr>
              <a:t>Return type can be any valid data type or void</a:t>
            </a:r>
            <a:r>
              <a:rPr lang="en-US" sz="1600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.</a:t>
            </a:r>
            <a:endParaRPr lang="en-US" sz="1600" dirty="0" smtClean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316" y="-1"/>
            <a:ext cx="1196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>
                <a:solidFill>
                  <a:srgbClr val="FFFF00"/>
                </a:solidFill>
                <a:latin typeface="Informal Roman" panose="030604020304060B0204" pitchFamily="66" charset="0"/>
              </a:rPr>
              <a:t>Methods - </a:t>
            </a: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They are useful because allow us to define our logic once &amp; use it at many places</a:t>
            </a:r>
            <a:r>
              <a:rPr lang="en-US" dirty="0" smtClean="0">
                <a:solidFill>
                  <a:srgbClr val="FFFF00"/>
                </a:solidFill>
                <a:latin typeface="Constantia" panose="02030602050306030303" pitchFamily="18" charset="0"/>
              </a:rPr>
              <a:t>.</a:t>
            </a:r>
            <a:endParaRPr lang="en-US" sz="2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8973" y="3249255"/>
            <a:ext cx="51467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tantia" panose="02030602050306030303" pitchFamily="18" charset="0"/>
              </a:rPr>
              <a:t>static void </a:t>
            </a:r>
            <a:r>
              <a:rPr lang="en-US" dirty="0">
                <a:latin typeface="Constantia" panose="02030602050306030303" pitchFamily="18" charset="0"/>
              </a:rPr>
              <a:t>Main()</a:t>
            </a:r>
          </a:p>
          <a:p>
            <a:r>
              <a:rPr lang="en-US" dirty="0">
                <a:latin typeface="Constantia" panose="02030602050306030303" pitchFamily="18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tantia" panose="02030602050306030303" pitchFamily="18" charset="0"/>
              </a:rPr>
              <a:t>string</a:t>
            </a:r>
            <a:r>
              <a:rPr lang="en-US" dirty="0">
                <a:latin typeface="Constantia" panose="02030602050306030303" pitchFamily="18" charset="0"/>
              </a:rPr>
              <a:t> name = “Vanilla Ice”;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latin typeface="Constantia" panose="02030602050306030303" pitchFamily="18" charset="0"/>
              </a:rPr>
              <a:t>SayHello</a:t>
            </a:r>
            <a:r>
              <a:rPr lang="en-US" dirty="0">
                <a:latin typeface="Constantia" panose="02030602050306030303" pitchFamily="18" charset="0"/>
              </a:rPr>
              <a:t>(name);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latin typeface="Constantia" panose="02030602050306030303" pitchFamily="18" charset="0"/>
              </a:rPr>
              <a:t>PrinPlanets</a:t>
            </a:r>
            <a:r>
              <a:rPr lang="en-US" dirty="0">
                <a:latin typeface="Constantia" panose="02030602050306030303" pitchFamily="18" charset="0"/>
              </a:rPr>
              <a:t>();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tantia" panose="02030602050306030303" pitchFamily="18" charset="0"/>
              </a:rPr>
              <a:t>int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randomNumber</a:t>
            </a:r>
            <a:r>
              <a:rPr lang="en-US" dirty="0">
                <a:latin typeface="Constantia" panose="02030602050306030303" pitchFamily="18" charset="0"/>
              </a:rPr>
              <a:t> = </a:t>
            </a:r>
            <a:r>
              <a:rPr lang="en-US" dirty="0" err="1">
                <a:latin typeface="Constantia" panose="02030602050306030303" pitchFamily="18" charset="0"/>
              </a:rPr>
              <a:t>CreateRandomNumber</a:t>
            </a:r>
            <a:r>
              <a:rPr lang="en-US" dirty="0">
                <a:latin typeface="Constantia" panose="02030602050306030303" pitchFamily="18" charset="0"/>
              </a:rPr>
              <a:t>();</a:t>
            </a:r>
          </a:p>
          <a:p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tantia" panose="02030602050306030303" pitchFamily="18" charset="0"/>
              </a:rPr>
              <a:t>Console</a:t>
            </a:r>
            <a:r>
              <a:rPr lang="en-US" dirty="0" err="1">
                <a:latin typeface="Constantia" panose="02030602050306030303" pitchFamily="18" charset="0"/>
              </a:rPr>
              <a:t>.WriteLine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dirty="0" err="1">
                <a:latin typeface="Constantia" panose="02030602050306030303" pitchFamily="18" charset="0"/>
              </a:rPr>
              <a:t>randomNumber</a:t>
            </a:r>
            <a:r>
              <a:rPr lang="en-US" dirty="0">
                <a:latin typeface="Constantia" panose="02030602050306030303" pitchFamily="18" charset="0"/>
              </a:rPr>
              <a:t>);</a:t>
            </a:r>
          </a:p>
          <a:p>
            <a:r>
              <a:rPr lang="en-US" dirty="0">
                <a:latin typeface="Constantia" panose="02030602050306030303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4642" y="8309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sp>
        <p:nvSpPr>
          <p:cNvPr id="9" name="8-Point Star 8"/>
          <p:cNvSpPr/>
          <p:nvPr/>
        </p:nvSpPr>
        <p:spPr>
          <a:xfrm>
            <a:off x="6483425" y="942677"/>
            <a:ext cx="802433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8-Point Star 9"/>
          <p:cNvSpPr/>
          <p:nvPr/>
        </p:nvSpPr>
        <p:spPr>
          <a:xfrm>
            <a:off x="7931020" y="942677"/>
            <a:ext cx="867747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8-Point Star 10"/>
          <p:cNvSpPr/>
          <p:nvPr/>
        </p:nvSpPr>
        <p:spPr>
          <a:xfrm>
            <a:off x="9395927" y="889114"/>
            <a:ext cx="858416" cy="476531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8-Point Star 11"/>
          <p:cNvSpPr/>
          <p:nvPr/>
        </p:nvSpPr>
        <p:spPr>
          <a:xfrm>
            <a:off x="10692882" y="942677"/>
            <a:ext cx="685212" cy="42296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779853" y="1210002"/>
            <a:ext cx="554425" cy="31349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1374906" y="1210002"/>
            <a:ext cx="425902" cy="26732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Dodecagon 15"/>
          <p:cNvSpPr/>
          <p:nvPr/>
        </p:nvSpPr>
        <p:spPr>
          <a:xfrm>
            <a:off x="1931438" y="1181142"/>
            <a:ext cx="524026" cy="29618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Dodecagon 16"/>
          <p:cNvSpPr/>
          <p:nvPr/>
        </p:nvSpPr>
        <p:spPr>
          <a:xfrm>
            <a:off x="2849560" y="1181142"/>
            <a:ext cx="703704" cy="29618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1374906" y="3638939"/>
            <a:ext cx="342463" cy="27991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2692219" y="2446822"/>
            <a:ext cx="404452" cy="212402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3638939" y="3638939"/>
            <a:ext cx="326571" cy="27991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1547</TotalTime>
  <Words>710</Words>
  <Application>Microsoft Office PowerPoint</Application>
  <PresentationFormat>Widescreen</PresentationFormat>
  <Paragraphs>218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Buxton Sketch</vt:lpstr>
      <vt:lpstr>Calibri</vt:lpstr>
      <vt:lpstr>Calibri Light</vt:lpstr>
      <vt:lpstr>Cambria Math</vt:lpstr>
      <vt:lpstr>Constantia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Lyuben Kikov</cp:lastModifiedBy>
  <cp:revision>68</cp:revision>
  <dcterms:created xsi:type="dcterms:W3CDTF">2016-06-24T10:37:00Z</dcterms:created>
  <dcterms:modified xsi:type="dcterms:W3CDTF">2017-10-28T19:38:49Z</dcterms:modified>
</cp:coreProperties>
</file>