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8" autoAdjust="0"/>
    <p:restoredTop sz="94660"/>
  </p:normalViewPr>
  <p:slideViewPr>
    <p:cSldViewPr snapToGrid="0">
      <p:cViewPr>
        <p:scale>
          <a:sx n="125" d="100"/>
          <a:sy n="12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217A6-7E72-4C42-97B2-73B8F1381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8D294E-B215-4CFD-B1C6-FB0D94DA0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4CFAF-6AAE-48E1-BA4E-C31AC208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FEA9-7A13-4453-82D6-C6F43BE22D5D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25A50-1814-4165-B720-2F524BBB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93A27-CF2B-4ACB-B222-3DA0AE8A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8915-4E98-4C1D-B619-3C7ACF6E6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82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C7498-3BE7-49A6-8B35-2A8FD752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79873A-54D2-41D3-8A31-433344DC6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34115-8AF5-420A-AA73-6FD66B9F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FEA9-7A13-4453-82D6-C6F43BE22D5D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53B7A-F8A7-4CE2-9D98-B0A3C164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11B2C-D13F-48D9-AD2B-5526231C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8915-4E98-4C1D-B619-3C7ACF6E6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33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ADE760-62DB-4B2D-8BBE-EB61C07FA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5B0CF0-D6DE-4A68-8E8D-F2783B262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D936BD-5830-4607-84D7-C756A22B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FEA9-7A13-4453-82D6-C6F43BE22D5D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B2D7E-B4D7-4D81-A030-69A6CE2D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8D2AA-DEBF-4A6C-9417-3A983B62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8915-4E98-4C1D-B619-3C7ACF6E6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70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FE84B-96EA-4B19-9669-BAEC2774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BAD7E-BD2A-488B-A27E-A193E8F44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6A8F5-15B9-42ED-8487-BF500085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FEA9-7A13-4453-82D6-C6F43BE22D5D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58C9C-FA9B-404C-9DDE-F5D66746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3BEC1-8AF4-4505-A9C8-64DFEBE2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8915-4E98-4C1D-B619-3C7ACF6E6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60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8DD38-89DA-483A-A219-C71F2261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005969-FC71-4B2F-9D3A-93191BE2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F4FF5-0324-49D7-9174-5CDAE10F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FEA9-7A13-4453-82D6-C6F43BE22D5D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37DD2-1FC6-4D85-89B5-4A3AA3C1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B09A0-AB41-4897-A79A-3BC9D39E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8915-4E98-4C1D-B619-3C7ACF6E6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14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7311D-42A3-468E-BDA9-0D91844F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23A3E-9E04-4F6E-A1B2-103FCF85E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C85B97-CD88-427D-8223-CC9012B04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89459E-7B59-4802-8441-CC33F455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FEA9-7A13-4453-82D6-C6F43BE22D5D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7AEC9A-918F-40D0-8BE9-78F23608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55FDBB-0635-447E-BE10-448727E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8915-4E98-4C1D-B619-3C7ACF6E6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86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A3A56-0C37-4E32-AA24-94F85629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6DF86-CCE6-43D4-A7E8-DFA4849D7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982306-3357-4C0A-B096-82E7FBE74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E6E1EC-3C35-4D3C-9EA9-01B0D7A72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C9B9D1-E9B3-4AD7-914C-6C50F4B5D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ED04B9-E8D8-4924-996F-5D15CE02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FEA9-7A13-4453-82D6-C6F43BE22D5D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4ABC6F-3645-40E4-8300-E5705C3F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C3F2CE-DD98-4DC6-8846-95E3E969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8915-4E98-4C1D-B619-3C7ACF6E6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6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876B4-B61D-4C99-B8A9-79CF411C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9A5DF4-3F94-4DDA-B167-D15F2B19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FEA9-7A13-4453-82D6-C6F43BE22D5D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0762D6-58FC-463D-A14D-5EBA47BD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8EF5B-041A-4725-A23F-F3C100CB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8915-4E98-4C1D-B619-3C7ACF6E6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74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AB0B01-3C67-4E8E-946D-FE75BC35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FEA9-7A13-4453-82D6-C6F43BE22D5D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AE6E80-77AF-4A9E-BC6A-65C52E48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DAD08A-E0EC-43CF-B047-3548921C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8915-4E98-4C1D-B619-3C7ACF6E6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7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47545-C614-4BCC-9DCB-14638B2B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779B-0602-487D-AC08-44545298F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A8FB8A-501F-4A76-B35F-114F4E39F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88DCC3-9436-4EA3-A652-BD6061E8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FEA9-7A13-4453-82D6-C6F43BE22D5D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950776-0AE6-4298-85CA-43D741A0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E1D98E-C0DD-4FFE-9050-0F4B5409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8915-4E98-4C1D-B619-3C7ACF6E6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72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DD0F7-956B-470F-9B1F-D4A39FC6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893056-BC5D-42ED-81DF-DA0C3703C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5CEE73-B16A-4CA9-9903-86C70DE5A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F4359-2F9D-414A-B598-765BF79A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FEA9-7A13-4453-82D6-C6F43BE22D5D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754599-8E7C-429D-820A-1AE84D5C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D6549D-5BEA-439D-82B6-A650A712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8915-4E98-4C1D-B619-3C7ACF6E6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63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713891-7208-4C3A-B21B-7676B0683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9736C4-8505-42DD-B8D0-8C345DFA7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BF683-2049-45AE-9BA1-3722365E6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2FEA9-7A13-4453-82D6-C6F43BE22D5D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B7B54-188E-4359-AEF0-D885B6730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2860D-6816-469C-A654-5B6CF1F57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48915-4E98-4C1D-B619-3C7ACF6E6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98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9B59D-4D27-4C8A-A4B5-12BCCA3C6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riscv64-ucore</a:t>
            </a:r>
            <a:br>
              <a:rPr lang="en-US" altLang="zh-CN" b="1" dirty="0"/>
            </a:br>
            <a:r>
              <a:rPr lang="zh-CN" altLang="en-US" b="1" dirty="0"/>
              <a:t>课程设计方案报告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EA7E5F-C798-484A-8295-063CCC719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730" y="4433776"/>
            <a:ext cx="3310270" cy="82402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刘润达 曹鼎原</a:t>
            </a:r>
            <a:endParaRPr lang="en-US" altLang="zh-CN" dirty="0"/>
          </a:p>
          <a:p>
            <a:r>
              <a:rPr lang="en-US" altLang="zh-CN" dirty="0"/>
              <a:t>2020.03.29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918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BBB0B-4D16-463D-963D-D2A4C326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第一阶段的时间表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73FD2-8BE8-48C0-B644-715D2A592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周完成环境搭建</a:t>
            </a:r>
            <a:r>
              <a:rPr lang="en-US" altLang="zh-CN" dirty="0"/>
              <a:t>, </a:t>
            </a:r>
            <a:r>
              <a:rPr lang="zh-CN" altLang="en-US" dirty="0"/>
              <a:t>尝试</a:t>
            </a:r>
            <a:r>
              <a:rPr lang="en-US" altLang="zh-CN" dirty="0" err="1"/>
              <a:t>planA</a:t>
            </a:r>
            <a:r>
              <a:rPr lang="en-US" altLang="zh-CN" dirty="0"/>
              <a:t>, </a:t>
            </a:r>
            <a:r>
              <a:rPr lang="zh-CN" altLang="en-US" dirty="0"/>
              <a:t>移植整体的</a:t>
            </a:r>
            <a:r>
              <a:rPr lang="en-US" altLang="zh-CN" dirty="0" err="1"/>
              <a:t>ucore</a:t>
            </a:r>
            <a:r>
              <a:rPr lang="zh-CN" altLang="en-US" dirty="0"/>
              <a:t>到</a:t>
            </a:r>
            <a:r>
              <a:rPr lang="en-US" altLang="zh-CN" dirty="0"/>
              <a:t>riscv64, </a:t>
            </a:r>
            <a:r>
              <a:rPr lang="zh-CN" altLang="en-US" dirty="0"/>
              <a:t>如顺利则继续</a:t>
            </a:r>
            <a:r>
              <a:rPr lang="en-US" altLang="zh-CN" dirty="0" err="1"/>
              <a:t>planA</a:t>
            </a:r>
            <a:r>
              <a:rPr lang="en-US" altLang="zh-CN" dirty="0"/>
              <a:t>,</a:t>
            </a:r>
            <a:r>
              <a:rPr lang="zh-CN" altLang="en-US" dirty="0"/>
              <a:t>整个移植完再写注释文档</a:t>
            </a:r>
            <a:r>
              <a:rPr lang="en-US" altLang="zh-CN" dirty="0"/>
              <a:t>, </a:t>
            </a:r>
            <a:r>
              <a:rPr lang="zh-CN" altLang="en-US" dirty="0"/>
              <a:t>否则使用</a:t>
            </a:r>
            <a:r>
              <a:rPr lang="en-US" altLang="zh-CN" dirty="0" err="1"/>
              <a:t>planB</a:t>
            </a:r>
            <a:r>
              <a:rPr lang="zh-CN" altLang="en-US" dirty="0"/>
              <a:t>逐个</a:t>
            </a:r>
            <a:r>
              <a:rPr lang="en-US" altLang="zh-CN" dirty="0"/>
              <a:t>lab</a:t>
            </a:r>
            <a:r>
              <a:rPr lang="zh-CN" altLang="en-US" dirty="0"/>
              <a:t>进行移植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planB</a:t>
            </a:r>
            <a:r>
              <a:rPr lang="zh-CN" altLang="en-US" dirty="0"/>
              <a:t>的具体时间表</a:t>
            </a:r>
            <a:r>
              <a:rPr lang="en-US" altLang="zh-CN" dirty="0"/>
              <a:t>:</a:t>
            </a:r>
            <a:endParaRPr lang="zh-CN" altLang="en-US" dirty="0"/>
          </a:p>
          <a:p>
            <a:r>
              <a:rPr lang="zh-CN" altLang="en-US" dirty="0"/>
              <a:t>第</a:t>
            </a:r>
            <a:r>
              <a:rPr lang="en-US" altLang="zh-CN" dirty="0"/>
              <a:t>8,9,10,11</a:t>
            </a:r>
            <a:r>
              <a:rPr lang="zh-CN" altLang="en-US" dirty="0"/>
              <a:t>周每周至少完成两个</a:t>
            </a:r>
            <a:r>
              <a:rPr lang="en-US" altLang="zh-CN" dirty="0"/>
              <a:t>lab</a:t>
            </a:r>
            <a:r>
              <a:rPr lang="zh-CN" altLang="en-US" dirty="0"/>
              <a:t>的移植和</a:t>
            </a:r>
            <a:r>
              <a:rPr lang="en-US" altLang="zh-CN" dirty="0"/>
              <a:t>tutorial</a:t>
            </a:r>
            <a:r>
              <a:rPr lang="zh-CN" altLang="en-US" dirty="0"/>
              <a:t>编写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周机动</a:t>
            </a:r>
            <a:r>
              <a:rPr lang="en-US" altLang="zh-CN" dirty="0"/>
              <a:t>, </a:t>
            </a:r>
            <a:r>
              <a:rPr lang="zh-CN" altLang="en-US" dirty="0"/>
              <a:t>完成扫尾工作</a:t>
            </a:r>
            <a:endParaRPr lang="en-US" altLang="zh-CN" dirty="0"/>
          </a:p>
          <a:p>
            <a:pPr lvl="1"/>
            <a:r>
              <a:rPr lang="zh-CN" altLang="en-US" dirty="0"/>
              <a:t>如文档在</a:t>
            </a:r>
            <a:r>
              <a:rPr lang="en-US" altLang="zh-CN" dirty="0" err="1"/>
              <a:t>github</a:t>
            </a:r>
            <a:r>
              <a:rPr lang="en-US" altLang="zh-CN" dirty="0"/>
              <a:t> pages</a:t>
            </a:r>
            <a:r>
              <a:rPr lang="zh-CN" altLang="en-US" dirty="0"/>
              <a:t>的部署之类的工作</a:t>
            </a:r>
            <a:endParaRPr lang="en-US" altLang="zh-CN" dirty="0"/>
          </a:p>
          <a:p>
            <a:r>
              <a:rPr lang="en-US" altLang="zh-CN" dirty="0"/>
              <a:t>12</a:t>
            </a:r>
            <a:r>
              <a:rPr lang="zh-CN" altLang="en-US" dirty="0"/>
              <a:t>周周末进行第一次报告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21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7C44F-A989-4AAB-B427-645A71BF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第二阶段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78506-570F-4E39-BB28-C54F90583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多核特性的添加</a:t>
            </a:r>
            <a:r>
              <a:rPr lang="en-US" altLang="zh-CN" dirty="0"/>
              <a:t>, </a:t>
            </a:r>
            <a:r>
              <a:rPr lang="zh-CN" altLang="en-US" dirty="0"/>
              <a:t>至少需要完成</a:t>
            </a:r>
            <a:r>
              <a:rPr lang="en-US" altLang="zh-CN" dirty="0"/>
              <a:t>lab6</a:t>
            </a:r>
            <a:r>
              <a:rPr lang="zh-CN" altLang="en-US" dirty="0"/>
              <a:t>调度算法之后才能进行</a:t>
            </a:r>
            <a:r>
              <a:rPr lang="en-US" altLang="zh-CN" dirty="0"/>
              <a:t>, </a:t>
            </a:r>
            <a:r>
              <a:rPr lang="zh-CN" altLang="en-US" dirty="0"/>
              <a:t>那么不如直接完成基本实验</a:t>
            </a:r>
            <a:r>
              <a:rPr lang="en-US" altLang="zh-CN" dirty="0"/>
              <a:t>lab8</a:t>
            </a:r>
            <a:r>
              <a:rPr lang="zh-CN" altLang="en-US" dirty="0"/>
              <a:t>之后再进行</a:t>
            </a:r>
            <a:r>
              <a:rPr lang="en-US" altLang="zh-CN" dirty="0"/>
              <a:t>, </a:t>
            </a:r>
          </a:p>
          <a:p>
            <a:r>
              <a:rPr lang="zh-CN" altLang="en-US" dirty="0"/>
              <a:t>前期边写</a:t>
            </a:r>
            <a:r>
              <a:rPr lang="en-US" altLang="zh-CN" dirty="0"/>
              <a:t>tutorial</a:t>
            </a:r>
            <a:r>
              <a:rPr lang="zh-CN" altLang="en-US" dirty="0"/>
              <a:t>边进行多核实现的原理调研和设计</a:t>
            </a:r>
            <a:r>
              <a:rPr lang="en-US" altLang="zh-CN" dirty="0"/>
              <a:t>. </a:t>
            </a:r>
          </a:p>
          <a:p>
            <a:r>
              <a:rPr lang="zh-CN" altLang="en-US" dirty="0"/>
              <a:t>这个安排要求尽量加快</a:t>
            </a:r>
            <a:r>
              <a:rPr lang="en-US" altLang="zh-CN" dirty="0"/>
              <a:t>step-by-step tutorial</a:t>
            </a:r>
            <a:r>
              <a:rPr lang="zh-CN" altLang="en-US" dirty="0"/>
              <a:t>的编写进度</a:t>
            </a:r>
            <a:r>
              <a:rPr lang="en-US" altLang="zh-CN" dirty="0"/>
              <a:t>, </a:t>
            </a:r>
            <a:r>
              <a:rPr lang="zh-CN" altLang="en-US" dirty="0"/>
              <a:t>以为多核特性的添加和真实硬件测试留出足够时间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47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35729-9EEF-49FF-AA9F-90936C76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小组分工和其他问题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8B1F8-AB56-4BF3-AAAC-9C6305E31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第一阶段分工的时候</a:t>
            </a:r>
            <a:r>
              <a:rPr lang="en-US" altLang="zh-CN" dirty="0"/>
              <a:t>, </a:t>
            </a:r>
            <a:r>
              <a:rPr lang="zh-CN" altLang="en-US" dirty="0"/>
              <a:t>两种方式</a:t>
            </a:r>
            <a:r>
              <a:rPr lang="en-US" altLang="zh-CN" dirty="0"/>
              <a:t>: </a:t>
            </a:r>
            <a:r>
              <a:rPr lang="zh-CN" altLang="en-US" dirty="0"/>
              <a:t>每个人认领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lab, </a:t>
            </a:r>
            <a:r>
              <a:rPr lang="zh-CN" altLang="en-US" dirty="0"/>
              <a:t>每个人负责一个</a:t>
            </a:r>
            <a:r>
              <a:rPr lang="en-US" altLang="zh-CN" dirty="0"/>
              <a:t>lab</a:t>
            </a:r>
            <a:r>
              <a:rPr lang="zh-CN" altLang="en-US" dirty="0"/>
              <a:t>的一部分</a:t>
            </a:r>
            <a:r>
              <a:rPr lang="en-US" altLang="zh-CN" dirty="0"/>
              <a:t>. </a:t>
            </a:r>
            <a:r>
              <a:rPr lang="zh-CN" altLang="en-US" dirty="0"/>
              <a:t>各有优劣</a:t>
            </a:r>
            <a:r>
              <a:rPr lang="en-US" altLang="zh-CN" dirty="0"/>
              <a:t>. </a:t>
            </a:r>
            <a:r>
              <a:rPr lang="zh-CN" altLang="en-US" dirty="0"/>
              <a:t>希望先尝试每个</a:t>
            </a:r>
            <a:r>
              <a:rPr lang="en-US" altLang="zh-CN" dirty="0"/>
              <a:t>Lab</a:t>
            </a:r>
            <a:r>
              <a:rPr lang="zh-CN" altLang="en-US" dirty="0"/>
              <a:t>两个人合作各搞一部分</a:t>
            </a:r>
            <a:r>
              <a:rPr lang="en-US" altLang="zh-CN" dirty="0"/>
              <a:t>, </a:t>
            </a:r>
            <a:r>
              <a:rPr lang="zh-CN" altLang="en-US" dirty="0"/>
              <a:t>感觉效率会高</a:t>
            </a:r>
            <a:r>
              <a:rPr lang="en-US" altLang="zh-CN" dirty="0"/>
              <a:t>?(</a:t>
            </a:r>
            <a:r>
              <a:rPr lang="zh-CN" altLang="en-US" dirty="0"/>
              <a:t>如一人写代码和注释</a:t>
            </a:r>
            <a:r>
              <a:rPr lang="en-US" altLang="zh-CN" dirty="0"/>
              <a:t>, </a:t>
            </a:r>
            <a:r>
              <a:rPr lang="zh-CN" altLang="en-US" dirty="0"/>
              <a:t>一人写文档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第二阶段的分工视具体情况而定</a:t>
            </a:r>
            <a:endParaRPr lang="en-US" altLang="zh-CN" dirty="0"/>
          </a:p>
          <a:p>
            <a:pPr lvl="1"/>
            <a:r>
              <a:rPr lang="zh-CN" altLang="en-US" dirty="0"/>
              <a:t>如果第一阶段</a:t>
            </a:r>
            <a:r>
              <a:rPr lang="zh-CN" altLang="en-US" sz="2000" dirty="0"/>
              <a:t>拖过</a:t>
            </a:r>
            <a:r>
              <a:rPr lang="en-US" altLang="zh-CN" sz="2000" dirty="0" err="1"/>
              <a:t>ddl</a:t>
            </a:r>
            <a:r>
              <a:rPr lang="zh-CN" altLang="en-US" sz="1600" dirty="0"/>
              <a:t>可能就没</a:t>
            </a:r>
            <a:r>
              <a:rPr lang="zh-CN" altLang="en-US" sz="1200" dirty="0"/>
              <a:t>第二阶段了</a:t>
            </a:r>
            <a:endParaRPr lang="en-US" altLang="zh-CN" sz="1200" dirty="0"/>
          </a:p>
          <a:p>
            <a:r>
              <a:rPr lang="zh-CN" altLang="en-US" sz="2000" dirty="0"/>
              <a:t>其他</a:t>
            </a:r>
            <a:r>
              <a:rPr lang="en-US" altLang="zh-CN" sz="2000" dirty="0"/>
              <a:t>:</a:t>
            </a:r>
          </a:p>
          <a:p>
            <a:r>
              <a:rPr lang="zh-CN" altLang="en-US" sz="2200" dirty="0"/>
              <a:t>和</a:t>
            </a:r>
            <a:r>
              <a:rPr lang="en-US" altLang="zh-CN" sz="2200" dirty="0" err="1"/>
              <a:t>rcore</a:t>
            </a:r>
            <a:r>
              <a:rPr lang="en-US" altLang="zh-CN" sz="2200" dirty="0"/>
              <a:t> remake</a:t>
            </a:r>
            <a:r>
              <a:rPr lang="zh-CN" altLang="en-US" sz="2200" dirty="0"/>
              <a:t>小组合作</a:t>
            </a:r>
            <a:r>
              <a:rPr lang="en-US" altLang="zh-CN" sz="2200" dirty="0"/>
              <a:t>, </a:t>
            </a:r>
            <a:r>
              <a:rPr lang="zh-CN" altLang="en-US" sz="2200" dirty="0"/>
              <a:t>对两个基础实验做一些同样的改进</a:t>
            </a:r>
            <a:endParaRPr lang="en-US" altLang="zh-CN" sz="2200" dirty="0"/>
          </a:p>
          <a:p>
            <a:r>
              <a:rPr lang="zh-CN" altLang="en-US" sz="2200" dirty="0"/>
              <a:t>咨询王润基</a:t>
            </a:r>
            <a:r>
              <a:rPr lang="en-US" altLang="zh-CN" sz="2200" dirty="0"/>
              <a:t>, </a:t>
            </a:r>
            <a:r>
              <a:rPr lang="zh-CN" altLang="en-US" sz="2200" dirty="0"/>
              <a:t>贾跃凯等学长之前实现多核特性的经验教训</a:t>
            </a:r>
            <a:endParaRPr lang="en-US" altLang="zh-CN" sz="2200" dirty="0"/>
          </a:p>
          <a:p>
            <a:r>
              <a:rPr lang="zh-CN" altLang="en-US" sz="2200" dirty="0"/>
              <a:t>如有精力</a:t>
            </a:r>
            <a:r>
              <a:rPr lang="en-US" altLang="zh-CN" sz="2200" dirty="0"/>
              <a:t>, </a:t>
            </a:r>
            <a:r>
              <a:rPr lang="zh-CN" altLang="en-US" sz="2200" dirty="0"/>
              <a:t>是否需要简单调研一下其他学校</a:t>
            </a:r>
            <a:r>
              <a:rPr lang="en-US" altLang="zh-CN" sz="2200" dirty="0"/>
              <a:t>/</a:t>
            </a:r>
            <a:r>
              <a:rPr lang="zh-CN" altLang="en-US" sz="2200" dirty="0"/>
              <a:t>国外学校的操作系统</a:t>
            </a:r>
            <a:r>
              <a:rPr lang="en-US" altLang="zh-CN" sz="2200" dirty="0"/>
              <a:t>lab</a:t>
            </a:r>
            <a:r>
              <a:rPr lang="zh-CN" altLang="en-US" sz="2200" dirty="0"/>
              <a:t>的设计</a:t>
            </a:r>
            <a:endParaRPr lang="en-US" altLang="zh-CN" sz="2200" dirty="0"/>
          </a:p>
          <a:p>
            <a:r>
              <a:rPr lang="zh-CN" altLang="en-US" sz="2200" dirty="0"/>
              <a:t>和形式化验证</a:t>
            </a:r>
            <a:r>
              <a:rPr lang="en-US" altLang="zh-CN" sz="2200" dirty="0"/>
              <a:t>OS</a:t>
            </a:r>
            <a:r>
              <a:rPr lang="zh-CN" altLang="en-US" sz="2200" dirty="0"/>
              <a:t>的小组合作</a:t>
            </a:r>
            <a:r>
              <a:rPr lang="en-US" altLang="zh-CN" sz="2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6538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A7CCFC-9EF8-4F4A-A257-A8FFBB126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i="1" dirty="0"/>
              <a:t>End.</a:t>
            </a:r>
            <a:endParaRPr lang="zh-CN" altLang="en-US" i="1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DBC7E9D-C9F9-4DE0-AD9D-E07E09F62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1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5132C-DE09-4562-96DB-9A159603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报告流程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8CAD4-9D24-4414-A9BC-DA28262A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相关工作介绍</a:t>
            </a:r>
            <a:endParaRPr lang="en-US" altLang="zh-CN" dirty="0"/>
          </a:p>
          <a:p>
            <a:r>
              <a:rPr lang="zh-CN" altLang="en-US" dirty="0"/>
              <a:t>实验方案</a:t>
            </a:r>
            <a:endParaRPr lang="en-US" altLang="zh-CN" dirty="0"/>
          </a:p>
          <a:p>
            <a:r>
              <a:rPr lang="zh-CN" altLang="en-US" dirty="0"/>
              <a:t>小组分工</a:t>
            </a:r>
            <a:endParaRPr lang="en-US" altLang="zh-CN" dirty="0"/>
          </a:p>
          <a:p>
            <a:r>
              <a:rPr lang="zh-CN" altLang="en-US" dirty="0"/>
              <a:t>其他需要说明的问题</a:t>
            </a:r>
          </a:p>
        </p:txBody>
      </p:sp>
    </p:spTree>
    <p:extLst>
      <p:ext uri="{BB962C8B-B14F-4D97-AF65-F5344CB8AC3E}">
        <p14:creationId xmlns:p14="http://schemas.microsoft.com/office/powerpoint/2010/main" val="305506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47D3E-8750-41AE-9F5A-265111D8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目前已有工作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47D63-3EAE-43F0-9C67-886D5783F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基于</a:t>
            </a:r>
            <a:r>
              <a:rPr lang="en-US" altLang="zh-CN" b="1" dirty="0"/>
              <a:t>x86</a:t>
            </a:r>
            <a:r>
              <a:rPr lang="zh-CN" altLang="en-US" b="1" dirty="0"/>
              <a:t>的</a:t>
            </a:r>
            <a:r>
              <a:rPr lang="en-US" altLang="zh-CN" b="1" dirty="0" err="1"/>
              <a:t>ucore</a:t>
            </a:r>
            <a:r>
              <a:rPr lang="zh-CN" altLang="en-US" b="1" dirty="0"/>
              <a:t>实验指导书（</a:t>
            </a:r>
            <a:r>
              <a:rPr lang="en-US" altLang="zh-CN" b="1" dirty="0"/>
              <a:t>OS</a:t>
            </a:r>
            <a:r>
              <a:rPr lang="zh-CN" altLang="en-US" b="1" dirty="0"/>
              <a:t>教学团队）</a:t>
            </a:r>
            <a:endParaRPr lang="en-US" altLang="zh-CN" b="1" dirty="0"/>
          </a:p>
          <a:p>
            <a:pPr lvl="1"/>
            <a:r>
              <a:rPr lang="zh-CN" altLang="en-US" dirty="0"/>
              <a:t>整体结构：以</a:t>
            </a:r>
            <a:r>
              <a:rPr lang="en-US" altLang="zh-CN" dirty="0"/>
              <a:t>lab</a:t>
            </a:r>
            <a:r>
              <a:rPr lang="zh-CN" altLang="en-US" dirty="0"/>
              <a:t>为组织单元</a:t>
            </a:r>
            <a:r>
              <a:rPr lang="en-US" altLang="zh-CN" dirty="0"/>
              <a:t>, </a:t>
            </a:r>
            <a:r>
              <a:rPr lang="zh-CN" altLang="en-US" dirty="0"/>
              <a:t>每个</a:t>
            </a:r>
            <a:r>
              <a:rPr lang="en-US" altLang="zh-CN" dirty="0"/>
              <a:t>lab</a:t>
            </a:r>
            <a:r>
              <a:rPr lang="zh-CN" altLang="en-US" dirty="0"/>
              <a:t>首先给出实验目的</a:t>
            </a:r>
            <a:r>
              <a:rPr lang="en-US" altLang="zh-CN" dirty="0"/>
              <a:t>, </a:t>
            </a:r>
            <a:r>
              <a:rPr lang="zh-CN" altLang="en-US" dirty="0"/>
              <a:t>实验内容</a:t>
            </a:r>
            <a:r>
              <a:rPr lang="en-US" altLang="zh-CN" dirty="0"/>
              <a:t>, </a:t>
            </a:r>
            <a:r>
              <a:rPr lang="zh-CN" altLang="en-US" dirty="0"/>
              <a:t>项目组成</a:t>
            </a:r>
            <a:r>
              <a:rPr lang="en-US" altLang="zh-CN" dirty="0"/>
              <a:t>, </a:t>
            </a:r>
            <a:r>
              <a:rPr lang="zh-CN" altLang="en-US" dirty="0"/>
              <a:t>然后进行原理讲解</a:t>
            </a:r>
            <a:endParaRPr lang="en-US" altLang="zh-CN" dirty="0"/>
          </a:p>
          <a:p>
            <a:pPr lvl="1"/>
            <a:r>
              <a:rPr lang="zh-CN" altLang="en-US" dirty="0"/>
              <a:t>代码：提供基本代码和参考答案。代码里有很多注释帮助理解，但需要学生自己扎到代码里面阅读。</a:t>
            </a:r>
            <a:endParaRPr lang="en-US" altLang="zh-CN" dirty="0"/>
          </a:p>
          <a:p>
            <a:pPr lvl="1"/>
            <a:r>
              <a:rPr lang="zh-CN" altLang="en-US" dirty="0"/>
              <a:t>优点：提供参考答案，大部分同学可以参考</a:t>
            </a:r>
            <a:endParaRPr lang="en-US" altLang="zh-CN" dirty="0"/>
          </a:p>
          <a:p>
            <a:pPr lvl="1"/>
            <a:r>
              <a:rPr lang="zh-CN" altLang="en-US" dirty="0"/>
              <a:t>缺点：</a:t>
            </a:r>
            <a:r>
              <a:rPr lang="en-US" altLang="zh-CN" dirty="0"/>
              <a:t>x86</a:t>
            </a:r>
            <a:r>
              <a:rPr lang="zh-CN" altLang="en-US" dirty="0"/>
              <a:t>硬件较为过时，无法达到与时俱进的要求（</a:t>
            </a:r>
            <a:r>
              <a:rPr lang="en-US" altLang="zh-CN" dirty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91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E65A1-28D6-4B00-90B6-11DA6814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目前已有工作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732B7-9359-4E35-98B8-518767FD0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基于</a:t>
            </a:r>
            <a:r>
              <a:rPr lang="en-US" altLang="zh-CN" b="1" dirty="0"/>
              <a:t>riscv64</a:t>
            </a:r>
            <a:r>
              <a:rPr lang="zh-CN" altLang="en-US" b="1" dirty="0"/>
              <a:t>的</a:t>
            </a:r>
            <a:r>
              <a:rPr lang="en-US" altLang="zh-CN" b="1" dirty="0" err="1"/>
              <a:t>rcore</a:t>
            </a:r>
            <a:r>
              <a:rPr lang="en-US" altLang="zh-CN" b="1" dirty="0"/>
              <a:t> step-by-step tutorial(</a:t>
            </a:r>
            <a:r>
              <a:rPr lang="zh-CN" altLang="en-US" b="1" dirty="0"/>
              <a:t>刘丰源</a:t>
            </a:r>
            <a:r>
              <a:rPr lang="en-US" altLang="zh-CN" b="1" dirty="0"/>
              <a:t>, </a:t>
            </a:r>
            <a:r>
              <a:rPr lang="zh-CN" altLang="en-US" b="1" dirty="0"/>
              <a:t>吴一凡</a:t>
            </a:r>
            <a:r>
              <a:rPr lang="en-US" altLang="zh-CN" b="1" dirty="0"/>
              <a:t>)</a:t>
            </a:r>
          </a:p>
          <a:p>
            <a:pPr lvl="1"/>
            <a:r>
              <a:rPr lang="zh-CN" altLang="en-US" dirty="0"/>
              <a:t>整体结构：按照功能模块组织章节，每章进行原理讲解，然后给出详细的代码解释。学生可以跟着</a:t>
            </a:r>
            <a:r>
              <a:rPr lang="en-US" altLang="zh-CN" dirty="0"/>
              <a:t>tutorial</a:t>
            </a:r>
            <a:r>
              <a:rPr lang="zh-CN" altLang="en-US" dirty="0"/>
              <a:t>把代码基本读一遍。</a:t>
            </a:r>
            <a:endParaRPr lang="en-US" altLang="zh-CN" dirty="0"/>
          </a:p>
          <a:p>
            <a:pPr lvl="1"/>
            <a:r>
              <a:rPr lang="zh-CN" altLang="en-US" dirty="0"/>
              <a:t>题目：和</a:t>
            </a:r>
            <a:r>
              <a:rPr lang="en-US" altLang="zh-CN" dirty="0"/>
              <a:t>tutorial</a:t>
            </a:r>
            <a:r>
              <a:rPr lang="zh-CN" altLang="en-US" dirty="0"/>
              <a:t>相对独立，目前相比</a:t>
            </a:r>
            <a:r>
              <a:rPr lang="en-US" altLang="zh-CN" dirty="0" err="1"/>
              <a:t>ucore</a:t>
            </a:r>
            <a:r>
              <a:rPr lang="zh-CN" altLang="en-US" dirty="0"/>
              <a:t>而言简单一些</a:t>
            </a:r>
            <a:endParaRPr lang="en-US" altLang="zh-CN" dirty="0"/>
          </a:p>
          <a:p>
            <a:pPr lvl="1"/>
            <a:r>
              <a:rPr lang="zh-CN" altLang="en-US" dirty="0"/>
              <a:t>优点：</a:t>
            </a:r>
            <a:r>
              <a:rPr lang="en-US" altLang="zh-CN" dirty="0"/>
              <a:t>step by step</a:t>
            </a:r>
            <a:r>
              <a:rPr lang="zh-CN" altLang="en-US" dirty="0"/>
              <a:t>的方式让同学们可以跟着教程一步一步写出一个</a:t>
            </a:r>
            <a:r>
              <a:rPr lang="en-US" altLang="zh-CN" dirty="0" err="1"/>
              <a:t>os</a:t>
            </a:r>
            <a:r>
              <a:rPr lang="zh-CN" altLang="en-US" dirty="0"/>
              <a:t>，增加了同学们的成就感，也方便一个一个部件地理解</a:t>
            </a:r>
            <a:r>
              <a:rPr lang="en-US" altLang="zh-CN" dirty="0" err="1"/>
              <a:t>os</a:t>
            </a:r>
            <a:endParaRPr lang="en-US" altLang="zh-CN" dirty="0"/>
          </a:p>
          <a:p>
            <a:pPr lvl="1"/>
            <a:r>
              <a:rPr lang="zh-CN" altLang="en-US" dirty="0"/>
              <a:t>缺点：相比于</a:t>
            </a:r>
            <a:r>
              <a:rPr lang="en-US" altLang="zh-CN" dirty="0" err="1"/>
              <a:t>ucore</a:t>
            </a:r>
            <a:r>
              <a:rPr lang="zh-CN" altLang="en-US" dirty="0"/>
              <a:t>教程还是简陋了一些</a:t>
            </a:r>
          </a:p>
        </p:txBody>
      </p:sp>
    </p:spTree>
    <p:extLst>
      <p:ext uri="{BB962C8B-B14F-4D97-AF65-F5344CB8AC3E}">
        <p14:creationId xmlns:p14="http://schemas.microsoft.com/office/powerpoint/2010/main" val="404483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1D8F6-B976-4E54-8FF1-F3875357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目前已有工作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4E058-9ED2-4AB1-82CA-AB64F0733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基于</a:t>
            </a:r>
            <a:r>
              <a:rPr lang="en-US" altLang="zh-CN" b="1" dirty="0"/>
              <a:t>riscv32</a:t>
            </a:r>
            <a:r>
              <a:rPr lang="zh-CN" altLang="en-US" b="1" dirty="0"/>
              <a:t>和</a:t>
            </a:r>
            <a:r>
              <a:rPr lang="en-US" altLang="zh-CN" b="1" dirty="0"/>
              <a:t>Berkeley Bootloader</a:t>
            </a:r>
            <a:r>
              <a:rPr lang="zh-CN" altLang="en-US" b="1" dirty="0"/>
              <a:t>的</a:t>
            </a:r>
            <a:r>
              <a:rPr lang="en-US" altLang="zh-CN" b="1" dirty="0" err="1"/>
              <a:t>bbl-ucore</a:t>
            </a:r>
            <a:r>
              <a:rPr lang="en-US" altLang="zh-CN" b="1" dirty="0"/>
              <a:t>(</a:t>
            </a:r>
            <a:r>
              <a:rPr lang="zh-CN" altLang="en-US" b="1" dirty="0"/>
              <a:t>张蔚</a:t>
            </a:r>
            <a:r>
              <a:rPr lang="en-US" altLang="zh-CN" b="1" dirty="0"/>
              <a:t>)</a:t>
            </a:r>
          </a:p>
          <a:p>
            <a:pPr lvl="1"/>
            <a:r>
              <a:rPr lang="zh-CN" altLang="en-US" dirty="0"/>
              <a:t>整体结构：按</a:t>
            </a:r>
            <a:r>
              <a:rPr lang="en-US" altLang="zh-CN" dirty="0"/>
              <a:t>lab</a:t>
            </a:r>
            <a:r>
              <a:rPr lang="zh-CN" altLang="en-US" dirty="0"/>
              <a:t>组织教程，教程目前文本不太完善，更多描述的是和原始</a:t>
            </a:r>
            <a:r>
              <a:rPr lang="en-US" altLang="zh-CN" dirty="0" err="1"/>
              <a:t>ucore</a:t>
            </a:r>
            <a:r>
              <a:rPr lang="zh-CN" altLang="en-US" dirty="0"/>
              <a:t>教程不同的地方</a:t>
            </a:r>
            <a:endParaRPr lang="en-US" altLang="zh-CN" dirty="0"/>
          </a:p>
          <a:p>
            <a:pPr lvl="1"/>
            <a:r>
              <a:rPr lang="zh-CN" altLang="en-US" dirty="0"/>
              <a:t>优点：和原始</a:t>
            </a:r>
            <a:r>
              <a:rPr lang="en-US" altLang="zh-CN" dirty="0" err="1"/>
              <a:t>ucore</a:t>
            </a:r>
            <a:r>
              <a:rPr lang="zh-CN" altLang="en-US" dirty="0"/>
              <a:t>教程非常相近，可以作为补充来参考</a:t>
            </a:r>
            <a:endParaRPr lang="en-US" altLang="zh-CN" dirty="0"/>
          </a:p>
          <a:p>
            <a:pPr lvl="1"/>
            <a:r>
              <a:rPr lang="zh-CN" altLang="en-US" dirty="0"/>
              <a:t>缺点：文档不太完善，无法作为一个独立的教程，必须结合</a:t>
            </a:r>
            <a:r>
              <a:rPr lang="en-US" altLang="zh-CN" dirty="0" err="1"/>
              <a:t>ucore</a:t>
            </a:r>
            <a:r>
              <a:rPr lang="zh-CN" altLang="en-US" dirty="0"/>
              <a:t>教程一起阅读</a:t>
            </a:r>
          </a:p>
        </p:txBody>
      </p:sp>
    </p:spTree>
    <p:extLst>
      <p:ext uri="{BB962C8B-B14F-4D97-AF65-F5344CB8AC3E}">
        <p14:creationId xmlns:p14="http://schemas.microsoft.com/office/powerpoint/2010/main" val="397165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1D8F6-B976-4E54-8FF1-F3875357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目前已有工作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4E058-9ED2-4AB1-82CA-AB64F0733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ucore</a:t>
            </a:r>
            <a:r>
              <a:rPr lang="zh-CN" altLang="en-US" b="1" dirty="0"/>
              <a:t>到多核</a:t>
            </a:r>
            <a:r>
              <a:rPr lang="en-US" altLang="zh-CN" b="1" dirty="0" err="1"/>
              <a:t>riscv</a:t>
            </a:r>
            <a:r>
              <a:rPr lang="zh-CN" altLang="en-US" b="1" dirty="0"/>
              <a:t>处理器的移植</a:t>
            </a:r>
            <a:r>
              <a:rPr lang="en-US" altLang="zh-CN" b="1" dirty="0"/>
              <a:t>(</a:t>
            </a:r>
            <a:r>
              <a:rPr lang="zh-CN" altLang="en-US" b="1" dirty="0"/>
              <a:t>石振兴</a:t>
            </a:r>
            <a:r>
              <a:rPr lang="en-US" altLang="zh-CN" b="1" dirty="0"/>
              <a:t>)</a:t>
            </a:r>
          </a:p>
          <a:p>
            <a:pPr lvl="1"/>
            <a:r>
              <a:rPr lang="zh-CN" altLang="en-US" dirty="0"/>
              <a:t>整体结构：按照各个功能部件进行描述，对于每一个宏观模块的接口和实现思路都有讲解</a:t>
            </a:r>
            <a:endParaRPr lang="en-US" altLang="zh-CN" dirty="0"/>
          </a:p>
          <a:p>
            <a:pPr lvl="1"/>
            <a:r>
              <a:rPr lang="zh-CN" altLang="en-US" dirty="0"/>
              <a:t>优点：文字描述比较详细，提供了很多可以参考借鉴的思路，尤其是多核方面</a:t>
            </a:r>
            <a:endParaRPr lang="en-US" altLang="zh-CN" dirty="0"/>
          </a:p>
          <a:p>
            <a:pPr lvl="1"/>
            <a:r>
              <a:rPr lang="zh-CN" altLang="en-US" dirty="0"/>
              <a:t>缺点：不是文档，无法用于教学</a:t>
            </a:r>
          </a:p>
        </p:txBody>
      </p:sp>
    </p:spTree>
    <p:extLst>
      <p:ext uri="{BB962C8B-B14F-4D97-AF65-F5344CB8AC3E}">
        <p14:creationId xmlns:p14="http://schemas.microsoft.com/office/powerpoint/2010/main" val="214287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199FF-2E05-4D2E-BB1F-8405E2D5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9F6E1-C349-4E44-B5E5-5A0B457C9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总目标</a:t>
            </a:r>
            <a:r>
              <a:rPr lang="en-US" altLang="zh-CN" dirty="0"/>
              <a:t>: </a:t>
            </a:r>
            <a:r>
              <a:rPr lang="en-US" altLang="zh-CN" dirty="0" err="1"/>
              <a:t>ucore</a:t>
            </a:r>
            <a:r>
              <a:rPr lang="zh-CN" altLang="en-US" dirty="0"/>
              <a:t>实验从</a:t>
            </a:r>
            <a:r>
              <a:rPr lang="en-US" altLang="zh-CN" dirty="0"/>
              <a:t>x86</a:t>
            </a:r>
            <a:r>
              <a:rPr lang="zh-CN" altLang="en-US" dirty="0"/>
              <a:t>移植到</a:t>
            </a:r>
            <a:r>
              <a:rPr lang="en-US" altLang="zh-CN" dirty="0"/>
              <a:t>riscv64(</a:t>
            </a:r>
            <a:r>
              <a:rPr lang="zh-CN" altLang="en-US" dirty="0"/>
              <a:t>代码</a:t>
            </a:r>
            <a:r>
              <a:rPr lang="en-US" altLang="zh-CN" dirty="0"/>
              <a:t>+</a:t>
            </a:r>
            <a:r>
              <a:rPr lang="zh-CN" altLang="en-US" dirty="0"/>
              <a:t>文档</a:t>
            </a:r>
            <a:r>
              <a:rPr lang="en-US" altLang="zh-CN" dirty="0"/>
              <a:t>), + </a:t>
            </a:r>
            <a:r>
              <a:rPr lang="zh-CN" altLang="en-US" dirty="0"/>
              <a:t>一些探索</a:t>
            </a:r>
            <a:endParaRPr lang="en-US" altLang="zh-CN" dirty="0"/>
          </a:p>
          <a:p>
            <a:pPr lvl="1"/>
            <a:r>
              <a:rPr lang="zh-CN" altLang="en-US" dirty="0"/>
              <a:t>希望用于教学时效果至少不劣于原实验</a:t>
            </a:r>
            <a:endParaRPr lang="en-US" altLang="zh-CN" dirty="0"/>
          </a:p>
          <a:p>
            <a:pPr lvl="1"/>
            <a:r>
              <a:rPr lang="zh-CN" altLang="en-US" dirty="0"/>
              <a:t>为此的措施</a:t>
            </a:r>
            <a:r>
              <a:rPr lang="en-US" altLang="zh-CN" dirty="0"/>
              <a:t>: </a:t>
            </a:r>
            <a:r>
              <a:rPr lang="zh-CN" altLang="en-US" dirty="0"/>
              <a:t>框架里和指令集无关的代码尽量不变</a:t>
            </a:r>
            <a:r>
              <a:rPr lang="en-US" altLang="zh-CN" dirty="0"/>
              <a:t>, </a:t>
            </a:r>
            <a:r>
              <a:rPr lang="zh-CN" altLang="en-US" dirty="0"/>
              <a:t>除了和具体实验平台耦合较强的</a:t>
            </a:r>
            <a:r>
              <a:rPr lang="en-US" altLang="zh-CN" dirty="0"/>
              <a:t>lab1</a:t>
            </a:r>
            <a:r>
              <a:rPr lang="zh-CN" altLang="en-US" dirty="0"/>
              <a:t>要重写</a:t>
            </a:r>
            <a:r>
              <a:rPr lang="en-US" altLang="zh-CN" dirty="0"/>
              <a:t>, </a:t>
            </a:r>
            <a:r>
              <a:rPr lang="zh-CN" altLang="en-US" dirty="0"/>
              <a:t>后面的</a:t>
            </a:r>
            <a:r>
              <a:rPr lang="en-US" altLang="zh-CN" dirty="0"/>
              <a:t>lab2-lab8</a:t>
            </a:r>
            <a:r>
              <a:rPr lang="zh-CN" altLang="en-US" dirty="0"/>
              <a:t>题目不变</a:t>
            </a:r>
            <a:r>
              <a:rPr lang="en-US" altLang="zh-CN" dirty="0"/>
              <a:t>, </a:t>
            </a:r>
            <a:r>
              <a:rPr lang="zh-CN" altLang="en-US" dirty="0"/>
              <a:t>从多方面完善文档</a:t>
            </a:r>
            <a:endParaRPr lang="en-US" altLang="zh-CN" dirty="0"/>
          </a:p>
          <a:p>
            <a:r>
              <a:rPr lang="zh-CN" altLang="en-US" dirty="0"/>
              <a:t>第一阶段</a:t>
            </a:r>
            <a:r>
              <a:rPr lang="en-US" altLang="zh-CN" dirty="0"/>
              <a:t>(12</a:t>
            </a:r>
            <a:r>
              <a:rPr lang="zh-CN" altLang="en-US" dirty="0"/>
              <a:t>周前完成</a:t>
            </a:r>
            <a:r>
              <a:rPr lang="en-US" altLang="zh-CN" dirty="0"/>
              <a:t>): </a:t>
            </a:r>
          </a:p>
          <a:p>
            <a:pPr lvl="1"/>
            <a:r>
              <a:rPr lang="zh-CN" altLang="en-US" dirty="0"/>
              <a:t>模仿</a:t>
            </a:r>
            <a:r>
              <a:rPr lang="en-US" altLang="zh-CN" dirty="0" err="1"/>
              <a:t>rcore</a:t>
            </a:r>
            <a:r>
              <a:rPr lang="en-US" altLang="zh-CN" dirty="0"/>
              <a:t> step-by-step Tutorial, </a:t>
            </a:r>
            <a:r>
              <a:rPr lang="zh-CN" altLang="en-US" dirty="0"/>
              <a:t>编写</a:t>
            </a:r>
            <a:r>
              <a:rPr lang="en-US" altLang="zh-CN" dirty="0"/>
              <a:t>riscv64</a:t>
            </a:r>
            <a:r>
              <a:rPr lang="zh-CN" altLang="en-US" dirty="0"/>
              <a:t>上的</a:t>
            </a:r>
            <a:r>
              <a:rPr lang="en-US" altLang="zh-CN" dirty="0" err="1"/>
              <a:t>ucore</a:t>
            </a:r>
            <a:r>
              <a:rPr lang="en-US" altLang="zh-CN" dirty="0"/>
              <a:t>, </a:t>
            </a:r>
            <a:r>
              <a:rPr lang="zh-CN" altLang="en-US" dirty="0"/>
              <a:t>同时编写</a:t>
            </a:r>
            <a:r>
              <a:rPr lang="en-US" altLang="zh-CN" dirty="0"/>
              <a:t>Step-by-step</a:t>
            </a:r>
            <a:r>
              <a:rPr lang="zh-CN" altLang="en-US" dirty="0"/>
              <a:t>的</a:t>
            </a:r>
            <a:r>
              <a:rPr lang="en-US" altLang="zh-CN" dirty="0" err="1"/>
              <a:t>ucore</a:t>
            </a:r>
            <a:r>
              <a:rPr lang="zh-CN" altLang="en-US" dirty="0"/>
              <a:t>实验指导书</a:t>
            </a:r>
            <a:r>
              <a:rPr lang="en-US" altLang="zh-CN" dirty="0"/>
              <a:t>, </a:t>
            </a:r>
            <a:r>
              <a:rPr lang="zh-CN" altLang="en-US" dirty="0"/>
              <a:t>学生可以照着指导书</a:t>
            </a:r>
            <a:r>
              <a:rPr lang="en-US" altLang="zh-CN" dirty="0"/>
              <a:t>”</a:t>
            </a:r>
            <a:r>
              <a:rPr lang="zh-CN" altLang="en-US" dirty="0"/>
              <a:t>抄</a:t>
            </a:r>
            <a:r>
              <a:rPr lang="en-US" altLang="zh-CN" dirty="0"/>
              <a:t>”</a:t>
            </a:r>
            <a:r>
              <a:rPr lang="zh-CN" altLang="en-US" dirty="0"/>
              <a:t>出一个自己的</a:t>
            </a:r>
            <a:r>
              <a:rPr lang="en-US" altLang="zh-CN" dirty="0" err="1"/>
              <a:t>ucore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第二阶段</a:t>
            </a:r>
            <a:r>
              <a:rPr lang="en-US" altLang="zh-CN" dirty="0"/>
              <a:t>(</a:t>
            </a:r>
            <a:r>
              <a:rPr lang="zh-CN" altLang="en-US" dirty="0"/>
              <a:t>可能主要在</a:t>
            </a:r>
            <a:r>
              <a:rPr lang="en-US" altLang="zh-CN" dirty="0"/>
              <a:t>12</a:t>
            </a:r>
            <a:r>
              <a:rPr lang="zh-CN" altLang="en-US" dirty="0"/>
              <a:t>周后进行</a:t>
            </a:r>
            <a:r>
              <a:rPr lang="en-US" altLang="zh-CN" dirty="0"/>
              <a:t>):</a:t>
            </a:r>
          </a:p>
          <a:p>
            <a:pPr lvl="1"/>
            <a:r>
              <a:rPr lang="zh-CN" altLang="en-US" dirty="0"/>
              <a:t>真实硬件的测试</a:t>
            </a:r>
            <a:r>
              <a:rPr lang="en-US" altLang="zh-CN" dirty="0"/>
              <a:t>, </a:t>
            </a:r>
            <a:r>
              <a:rPr lang="zh-CN" altLang="en-US" dirty="0"/>
              <a:t>尝试添加多核支持</a:t>
            </a:r>
          </a:p>
        </p:txBody>
      </p:sp>
    </p:spTree>
    <p:extLst>
      <p:ext uri="{BB962C8B-B14F-4D97-AF65-F5344CB8AC3E}">
        <p14:creationId xmlns:p14="http://schemas.microsoft.com/office/powerpoint/2010/main" val="188642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97A8B-6996-4E67-8331-EB01DB780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第一阶段的具体方案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22095B-84CD-48F5-89FC-4EA4946DD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以原有</a:t>
            </a:r>
            <a:r>
              <a:rPr lang="en-US" altLang="zh-CN" dirty="0" err="1"/>
              <a:t>ucore</a:t>
            </a:r>
            <a:r>
              <a:rPr lang="zh-CN" altLang="en-US" dirty="0"/>
              <a:t>指导书和</a:t>
            </a:r>
            <a:r>
              <a:rPr lang="en-US" altLang="zh-CN" dirty="0" err="1"/>
              <a:t>bbl-ucore</a:t>
            </a:r>
            <a:r>
              <a:rPr lang="zh-CN" altLang="en-US" dirty="0"/>
              <a:t>为参考逐步进行代码和文档的编写</a:t>
            </a:r>
            <a:r>
              <a:rPr lang="en-US" altLang="zh-CN" dirty="0"/>
              <a:t>. </a:t>
            </a:r>
            <a:r>
              <a:rPr lang="zh-CN" altLang="en-US" dirty="0"/>
              <a:t>摸着</a:t>
            </a:r>
            <a:r>
              <a:rPr lang="en-US" altLang="zh-CN" dirty="0" err="1"/>
              <a:t>bbl-ucore</a:t>
            </a:r>
            <a:r>
              <a:rPr lang="zh-CN" altLang="en-US" dirty="0"/>
              <a:t>过河</a:t>
            </a:r>
            <a:r>
              <a:rPr lang="en-US" altLang="zh-CN" dirty="0"/>
              <a:t>. </a:t>
            </a:r>
            <a:r>
              <a:rPr lang="zh-CN" altLang="en-US" dirty="0"/>
              <a:t>预计</a:t>
            </a:r>
            <a:r>
              <a:rPr lang="en-US" altLang="zh-CN" dirty="0"/>
              <a:t>riscv32</a:t>
            </a:r>
            <a:r>
              <a:rPr lang="zh-CN" altLang="en-US" dirty="0"/>
              <a:t>到</a:t>
            </a:r>
            <a:r>
              <a:rPr lang="en-US" altLang="zh-CN" dirty="0"/>
              <a:t>64</a:t>
            </a:r>
            <a:r>
              <a:rPr lang="zh-CN" altLang="en-US" dirty="0"/>
              <a:t>的变化不会特别大</a:t>
            </a:r>
            <a:r>
              <a:rPr lang="en-US" altLang="zh-CN" dirty="0"/>
              <a:t>. </a:t>
            </a:r>
            <a:r>
              <a:rPr lang="zh-CN" altLang="en-US" dirty="0"/>
              <a:t>能复用的地方尽量复用之前的文档和</a:t>
            </a:r>
            <a:r>
              <a:rPr lang="en-US" altLang="zh-CN" dirty="0"/>
              <a:t>(</a:t>
            </a:r>
            <a:r>
              <a:rPr lang="zh-CN" altLang="en-US" dirty="0"/>
              <a:t>平台无关的</a:t>
            </a:r>
            <a:r>
              <a:rPr lang="en-US" altLang="zh-CN" dirty="0"/>
              <a:t>)</a:t>
            </a:r>
            <a:r>
              <a:rPr lang="zh-CN" altLang="en-US" dirty="0"/>
              <a:t>代码以加快进度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以</a:t>
            </a:r>
            <a:r>
              <a:rPr lang="en-US" altLang="zh-CN" dirty="0"/>
              <a:t>lab</a:t>
            </a:r>
            <a:r>
              <a:rPr lang="zh-CN" altLang="en-US" dirty="0"/>
              <a:t>为工作的基本单元</a:t>
            </a:r>
            <a:r>
              <a:rPr lang="en-US" altLang="zh-CN" dirty="0"/>
              <a:t>,</a:t>
            </a:r>
            <a:r>
              <a:rPr lang="zh-CN" altLang="en-US" dirty="0"/>
              <a:t>共</a:t>
            </a:r>
            <a:r>
              <a:rPr lang="en-US" altLang="zh-CN" dirty="0"/>
              <a:t>lab0(</a:t>
            </a:r>
            <a:r>
              <a:rPr lang="zh-CN" altLang="en-US" dirty="0"/>
              <a:t>环境搭建</a:t>
            </a:r>
            <a:r>
              <a:rPr lang="en-US" altLang="zh-CN" dirty="0"/>
              <a:t>) + lab1 </a:t>
            </a:r>
            <a:r>
              <a:rPr lang="zh-CN" altLang="en-US" dirty="0"/>
              <a:t>到</a:t>
            </a:r>
            <a:r>
              <a:rPr lang="en-US" altLang="zh-CN" dirty="0"/>
              <a:t>lab8 9</a:t>
            </a:r>
            <a:r>
              <a:rPr lang="zh-CN" altLang="en-US" dirty="0"/>
              <a:t>个单元</a:t>
            </a:r>
            <a:r>
              <a:rPr lang="en-US" altLang="zh-CN" dirty="0"/>
              <a:t>. </a:t>
            </a:r>
          </a:p>
          <a:p>
            <a:r>
              <a:rPr lang="zh-CN" altLang="en-US" dirty="0"/>
              <a:t>每个单元的工作实际包括两部分</a:t>
            </a:r>
            <a:r>
              <a:rPr lang="en-US" altLang="zh-CN" dirty="0"/>
              <a:t>: </a:t>
            </a:r>
            <a:r>
              <a:rPr lang="zh-CN" altLang="en-US" dirty="0"/>
              <a:t>代码</a:t>
            </a:r>
            <a:r>
              <a:rPr lang="en-US" altLang="zh-CN" dirty="0"/>
              <a:t>(</a:t>
            </a:r>
            <a:r>
              <a:rPr lang="zh-CN" altLang="en-US" dirty="0"/>
              <a:t>含注释</a:t>
            </a:r>
            <a:r>
              <a:rPr lang="en-US" altLang="zh-CN" dirty="0"/>
              <a:t>)</a:t>
            </a:r>
            <a:r>
              <a:rPr lang="zh-CN" altLang="en-US" dirty="0"/>
              <a:t>的编写</a:t>
            </a:r>
            <a:r>
              <a:rPr lang="en-US" altLang="zh-CN" dirty="0"/>
              <a:t>, </a:t>
            </a:r>
            <a:r>
              <a:rPr lang="zh-CN" altLang="en-US" dirty="0"/>
              <a:t>文档编写</a:t>
            </a:r>
            <a:endParaRPr lang="en-US" altLang="zh-CN" dirty="0"/>
          </a:p>
          <a:p>
            <a:r>
              <a:rPr lang="zh-CN" altLang="en-US" dirty="0"/>
              <a:t>由于预计主要工作量在于</a:t>
            </a:r>
            <a:r>
              <a:rPr lang="en-US" altLang="zh-CN" dirty="0"/>
              <a:t>step-by-step tutorial</a:t>
            </a:r>
            <a:r>
              <a:rPr lang="zh-CN" altLang="en-US" dirty="0"/>
              <a:t>文本编写</a:t>
            </a:r>
            <a:r>
              <a:rPr lang="en-US" altLang="zh-CN" dirty="0"/>
              <a:t>, </a:t>
            </a:r>
            <a:r>
              <a:rPr lang="zh-CN" altLang="en-US" dirty="0"/>
              <a:t>保险起见</a:t>
            </a:r>
            <a:r>
              <a:rPr lang="en-US" altLang="zh-CN" dirty="0"/>
              <a:t>, challenge </a:t>
            </a:r>
            <a:r>
              <a:rPr lang="zh-CN" altLang="en-US" dirty="0"/>
              <a:t>暂不移植</a:t>
            </a:r>
            <a:r>
              <a:rPr lang="en-US" altLang="zh-CN" dirty="0"/>
              <a:t>. </a:t>
            </a:r>
            <a:r>
              <a:rPr lang="zh-CN" altLang="en-US" dirty="0"/>
              <a:t>参考答案暂不编写</a:t>
            </a:r>
            <a:r>
              <a:rPr lang="en-US" altLang="zh-CN" dirty="0"/>
              <a:t>, </a:t>
            </a:r>
            <a:r>
              <a:rPr lang="zh-CN" altLang="en-US" dirty="0"/>
              <a:t>有时间再进行</a:t>
            </a:r>
            <a:r>
              <a:rPr lang="en-US" altLang="zh-C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705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D7979-0BDE-4041-8C08-9048C5EA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第一阶段的具体方案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86769-BE98-4BF9-BF47-54D1FF5E1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两种可能的工作流程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首先快速</a:t>
            </a:r>
            <a:r>
              <a:rPr lang="en-US" altLang="zh-CN" dirty="0"/>
              <a:t>(1-2</a:t>
            </a:r>
            <a:r>
              <a:rPr lang="zh-CN" altLang="en-US" dirty="0"/>
              <a:t>周</a:t>
            </a:r>
            <a:r>
              <a:rPr lang="en-US" altLang="zh-CN" dirty="0"/>
              <a:t>)</a:t>
            </a:r>
            <a:r>
              <a:rPr lang="zh-CN" altLang="en-US" dirty="0"/>
              <a:t>改出一个能在</a:t>
            </a:r>
            <a:r>
              <a:rPr lang="en-US" altLang="zh-CN" dirty="0"/>
              <a:t>riscv64</a:t>
            </a:r>
            <a:r>
              <a:rPr lang="zh-CN" altLang="en-US" dirty="0"/>
              <a:t>平台运行的完整</a:t>
            </a:r>
            <a:r>
              <a:rPr lang="en-US" altLang="zh-CN" dirty="0" err="1"/>
              <a:t>ucore</a:t>
            </a:r>
            <a:r>
              <a:rPr lang="en-US" altLang="zh-CN" dirty="0"/>
              <a:t>, </a:t>
            </a:r>
            <a:r>
              <a:rPr lang="zh-CN" altLang="en-US" dirty="0"/>
              <a:t>然后分章节整理代码</a:t>
            </a:r>
            <a:r>
              <a:rPr lang="en-US" altLang="zh-CN" dirty="0"/>
              <a:t>, </a:t>
            </a:r>
            <a:r>
              <a:rPr lang="zh-CN" altLang="en-US" dirty="0"/>
              <a:t>编写注释和文档</a:t>
            </a:r>
            <a:r>
              <a:rPr lang="en-US" altLang="zh-CN" dirty="0"/>
              <a:t>(plan A)</a:t>
            </a:r>
          </a:p>
          <a:p>
            <a:pPr lvl="1"/>
            <a:r>
              <a:rPr lang="zh-CN" altLang="en-US" dirty="0"/>
              <a:t>交替进行代码和文档编写</a:t>
            </a:r>
            <a:r>
              <a:rPr lang="en-US" altLang="zh-CN" dirty="0"/>
              <a:t>, </a:t>
            </a:r>
            <a:r>
              <a:rPr lang="zh-CN" altLang="en-US" dirty="0"/>
              <a:t>保证代码写到</a:t>
            </a:r>
            <a:r>
              <a:rPr lang="en-US" altLang="zh-CN" dirty="0" err="1"/>
              <a:t>labX</a:t>
            </a:r>
            <a:r>
              <a:rPr lang="zh-CN" altLang="en-US" dirty="0"/>
              <a:t>的时候</a:t>
            </a:r>
            <a:r>
              <a:rPr lang="en-US" altLang="zh-CN" dirty="0"/>
              <a:t>, lab(X-1)</a:t>
            </a:r>
            <a:r>
              <a:rPr lang="zh-CN" altLang="en-US" dirty="0"/>
              <a:t>的</a:t>
            </a:r>
            <a:r>
              <a:rPr lang="en-US" altLang="zh-CN" dirty="0"/>
              <a:t>tutorial</a:t>
            </a:r>
            <a:r>
              <a:rPr lang="zh-CN" altLang="en-US" dirty="0"/>
              <a:t>已经写完了</a:t>
            </a:r>
            <a:r>
              <a:rPr lang="en-US" altLang="zh-CN" dirty="0"/>
              <a:t>.(plan B)</a:t>
            </a:r>
          </a:p>
          <a:p>
            <a:pPr lvl="1"/>
            <a:r>
              <a:rPr lang="zh-CN" altLang="en-US" dirty="0"/>
              <a:t>希望尽量提高两个人并行工作的程度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28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1016</Words>
  <Application>Microsoft Office PowerPoint</Application>
  <PresentationFormat>宽屏</PresentationFormat>
  <Paragraphs>69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riscv64-ucore 课程设计方案报告</vt:lpstr>
      <vt:lpstr>报告流程</vt:lpstr>
      <vt:lpstr>目前已有工作</vt:lpstr>
      <vt:lpstr>目前已有工作</vt:lpstr>
      <vt:lpstr>目前已有工作</vt:lpstr>
      <vt:lpstr>目前已有工作</vt:lpstr>
      <vt:lpstr>实验方案</vt:lpstr>
      <vt:lpstr>第一阶段的具体方案</vt:lpstr>
      <vt:lpstr>第一阶段的具体方案</vt:lpstr>
      <vt:lpstr>第一阶段的时间表</vt:lpstr>
      <vt:lpstr>第二阶段</vt:lpstr>
      <vt:lpstr>小组分工和其他问题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Riscv64-ucore 课程设计方案报告</dc:title>
  <dc:creator>曹 鼎原</dc:creator>
  <cp:lastModifiedBy>runda liu</cp:lastModifiedBy>
  <cp:revision>158</cp:revision>
  <dcterms:created xsi:type="dcterms:W3CDTF">2020-03-28T14:59:00Z</dcterms:created>
  <dcterms:modified xsi:type="dcterms:W3CDTF">2020-03-29T04:21:10Z</dcterms:modified>
</cp:coreProperties>
</file>