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9" r:id="rId3"/>
    <p:sldId id="281" r:id="rId4"/>
    <p:sldId id="290" r:id="rId5"/>
    <p:sldId id="291" r:id="rId6"/>
    <p:sldId id="292" r:id="rId7"/>
    <p:sldId id="293" r:id="rId8"/>
    <p:sldId id="294" r:id="rId9"/>
    <p:sldId id="278" r:id="rId10"/>
    <p:sldId id="296" r:id="rId11"/>
    <p:sldId id="295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780"/>
    <a:srgbClr val="F46970"/>
    <a:srgbClr val="67D993"/>
    <a:srgbClr val="F2A849"/>
    <a:srgbClr val="F8F8F8"/>
    <a:srgbClr val="054487"/>
    <a:srgbClr val="1173B0"/>
    <a:srgbClr val="080808"/>
    <a:srgbClr val="333333"/>
    <a:srgbClr val="EC8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5701-14E2-448A-B83E-80FD61B837BD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7494-8CF0-4008-A7CD-D903284150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7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16257" y="62753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人工智能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8322" y="1603342"/>
            <a:ext cx="2236510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八数码问题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28184" y="3726656"/>
            <a:ext cx="208823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1453381 </a:t>
            </a:r>
            <a:r>
              <a:rPr lang="zh-CN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曾鸣</a:t>
            </a:r>
            <a:endParaRPr lang="en-US" altLang="zh-CN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2017.4.20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55526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3"/>
          <p:cNvSpPr txBox="1"/>
          <p:nvPr/>
        </p:nvSpPr>
        <p:spPr>
          <a:xfrm>
            <a:off x="936103" y="630473"/>
            <a:ext cx="241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结果演示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36103" y="1167086"/>
            <a:ext cx="1694815" cy="139001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30918" y="1167086"/>
            <a:ext cx="2809240" cy="295211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660232" y="1167086"/>
            <a:ext cx="1409065" cy="1561465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5257" y="2632049"/>
            <a:ext cx="1694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有解状态</a:t>
            </a:r>
            <a:endParaRPr lang="en-US" altLang="zh-CN" sz="16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300192" y="2728551"/>
            <a:ext cx="23168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输入错误或无解状态</a:t>
            </a:r>
            <a:endParaRPr lang="en-US" altLang="zh-CN" sz="16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3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33052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800" b="1" dirty="0" smtClean="0">
                <a:solidFill>
                  <a:srgbClr val="F46970"/>
                </a:solidFill>
                <a:latin typeface="Adobe Gothic Std B" pitchFamily="34" charset="-128"/>
                <a:ea typeface="Adobe Gothic Std B" pitchFamily="34" charset="-128"/>
              </a:rPr>
              <a:t>THANKS</a:t>
            </a:r>
            <a:endParaRPr lang="zh-CN" altLang="en-US" sz="10800" b="1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99792" y="2921341"/>
            <a:ext cx="4179497" cy="658520"/>
            <a:chOff x="2411760" y="2842401"/>
            <a:chExt cx="4680520" cy="737461"/>
          </a:xfrm>
        </p:grpSpPr>
        <p:sp>
          <p:nvSpPr>
            <p:cNvPr id="3" name="矩形 2"/>
            <p:cNvSpPr/>
            <p:nvPr/>
          </p:nvSpPr>
          <p:spPr>
            <a:xfrm>
              <a:off x="2411760" y="2860403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十字形 3"/>
            <p:cNvSpPr/>
            <p:nvPr/>
          </p:nvSpPr>
          <p:spPr>
            <a:xfrm>
              <a:off x="5003634" y="2851091"/>
              <a:ext cx="720080" cy="720080"/>
            </a:xfrm>
            <a:prstGeom prst="plus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89695" y="2842401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300192" y="2869714"/>
              <a:ext cx="792088" cy="682834"/>
            </a:xfrm>
            <a:prstGeom prst="triangle">
              <a:avLst/>
            </a:prstGeom>
            <a:solidFill>
              <a:srgbClr val="FA9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2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43608" y="987574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"/>
          <p:cNvSpPr txBox="1"/>
          <p:nvPr/>
        </p:nvSpPr>
        <p:spPr>
          <a:xfrm>
            <a:off x="1979712" y="106252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问题描述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3608" y="1779662"/>
            <a:ext cx="611560" cy="611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3"/>
          <p:cNvSpPr txBox="1"/>
          <p:nvPr/>
        </p:nvSpPr>
        <p:spPr>
          <a:xfrm>
            <a:off x="1979712" y="185460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实验目的和环境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3608" y="2571750"/>
            <a:ext cx="611560" cy="611560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3"/>
          <p:cNvSpPr txBox="1"/>
          <p:nvPr/>
        </p:nvSpPr>
        <p:spPr>
          <a:xfrm>
            <a:off x="1979712" y="264669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算法和实现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43608" y="3363838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3"/>
          <p:cNvSpPr txBox="1"/>
          <p:nvPr/>
        </p:nvSpPr>
        <p:spPr>
          <a:xfrm>
            <a:off x="1979712" y="343878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结果演示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9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30880" y="1308162"/>
            <a:ext cx="7169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方格盘上，放有八个数码，剩下一个位置为空，每一空格其上下左右的数码可移至空格。给定初始位置和目标位置，要求通过一系列的数码移动，将初始状态转化为目标状态。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55526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936104" y="63047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问题描述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00383" y="2447516"/>
            <a:ext cx="1692696" cy="172819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63919" y="2447516"/>
            <a:ext cx="1584176" cy="17281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34265" y="43917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endParaRPr lang="zh-CN" altLang="en-US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2009" y="43917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目标状态</a:t>
            </a:r>
            <a:endParaRPr lang="zh-CN" altLang="en-US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5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55526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936103" y="630473"/>
            <a:ext cx="179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形式化</a:t>
            </a:r>
            <a:r>
              <a:rPr lang="zh-CN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779662"/>
            <a:ext cx="7920880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 状态：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状态指定了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个棋子中的每一个以及空位在棋盘的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个方格上的分</a:t>
            </a:r>
            <a:r>
              <a:rPr lang="zh-CN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步。</a:t>
            </a:r>
            <a:endParaRPr lang="en-US" altLang="zh-CN" sz="16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 </a:t>
            </a: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初始状态：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任何状态都可以被指定为初始状态。注意要到达任何一个给定的目标，可能的初始状态中恰好只有一半可以作为开始。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 后继函数：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用来产生通过四个行动（把空位向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移动）能够达到的合法状态。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 目标测试：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用来检测状态是否能匹配到目标布局。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 路径耗散：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每一个耗散值为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，因此整个路径的耗散值是路径中的步数。</a:t>
            </a:r>
          </a:p>
        </p:txBody>
      </p:sp>
    </p:spTree>
    <p:extLst>
      <p:ext uri="{BB962C8B-B14F-4D97-AF65-F5344CB8AC3E}">
        <p14:creationId xmlns:p14="http://schemas.microsoft.com/office/powerpoint/2010/main" val="42710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55526"/>
            <a:ext cx="611560" cy="611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936103" y="630473"/>
            <a:ext cx="241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实验目的和环境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103" y="1167086"/>
            <a:ext cx="730830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  <a:p>
            <a:r>
              <a:rPr lang="en-US" altLang="zh-CN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人工智能系统中的问题求解过程；</a:t>
            </a:r>
          </a:p>
          <a:p>
            <a:r>
              <a:rPr lang="en-US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状态空间的启发式搜索算法的应用；</a:t>
            </a:r>
          </a:p>
          <a:p>
            <a:r>
              <a:rPr lang="en-US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对八数码问题的建模、求解及编程语言的应用。</a:t>
            </a:r>
          </a:p>
          <a:p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实验环境</a:t>
            </a:r>
          </a:p>
          <a:p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环境：</a:t>
            </a:r>
          </a:p>
          <a:p>
            <a:r>
              <a:rPr lang="en-US" altLang="zh-CN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计算机型号：惠普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Pavilion M4</a:t>
            </a:r>
            <a:endParaRPr lang="zh-CN" altLang="zh-CN" sz="16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内存：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4.00GB</a:t>
            </a:r>
            <a:endParaRPr lang="zh-CN" altLang="zh-CN" sz="16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CPU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Core i5  2.6GHz</a:t>
            </a:r>
            <a:endParaRPr lang="zh-CN" altLang="zh-CN" sz="16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软件环境</a:t>
            </a: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r>
              <a:rPr lang="en-US" altLang="zh-CN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Windows10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  <a:p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IDE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Visual Studio 15 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社区版</a:t>
            </a:r>
          </a:p>
          <a:p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实现语言：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标准）</a:t>
            </a:r>
          </a:p>
        </p:txBody>
      </p:sp>
    </p:spTree>
    <p:extLst>
      <p:ext uri="{BB962C8B-B14F-4D97-AF65-F5344CB8AC3E}">
        <p14:creationId xmlns:p14="http://schemas.microsoft.com/office/powerpoint/2010/main" val="28143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55526"/>
            <a:ext cx="611560" cy="611560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936103" y="630473"/>
            <a:ext cx="241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103" y="1167086"/>
            <a:ext cx="730830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算法介绍</a:t>
            </a:r>
          </a:p>
          <a:p>
            <a:r>
              <a:rPr lang="en-US" altLang="zh-CN" sz="1600" smtClean="0"/>
              <a:t>        </a:t>
            </a:r>
          </a:p>
          <a:p>
            <a:r>
              <a:rPr lang="en-US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算法是一种常用的启发式搜索算法</a:t>
            </a:r>
            <a:r>
              <a:rPr lang="zh-CN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算法中，一个结点位置的好坏用估价函数来对它进行评估。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算法的估价函数可表示为：</a:t>
            </a:r>
          </a:p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f(n) = g(n) + h(n) </a:t>
            </a:r>
            <a:endParaRPr lang="en-US" altLang="zh-CN" sz="16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是估价函数；</a:t>
            </a:r>
          </a:p>
          <a:p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g(n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是起点到终点的最短路径值（也称为最小耗费或最小代价）；</a:t>
            </a:r>
          </a:p>
          <a:p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h(n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到目标的最短路经的启发值；</a:t>
            </a:r>
          </a:p>
          <a:p>
            <a:r>
              <a:rPr lang="en-US" altLang="zh-CN"/>
              <a:t> 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62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55526"/>
            <a:ext cx="611560" cy="611560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936103" y="630473"/>
            <a:ext cx="241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167086"/>
            <a:ext cx="7632848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算法的功能：产生</a:t>
            </a: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数码问题的解</a:t>
            </a: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由初始状态到达目标状态的过程）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：初始状态，目标状态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：从初始状态到目标状态的一系列过程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根据八数码奇偶排列的性质，判断初始状态是否可解；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If(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问题可解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0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0225" indent="269875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</a:t>
            </a: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初始状态评价函数值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初始状态加入优先队列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，该节点的父节点为空；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（优先队列非空）</a:t>
            </a:r>
          </a:p>
          <a:p>
            <a:pPr marL="1714500" lvl="3" indent="-342900" algn="just">
              <a:lnSpc>
                <a:spcPct val="125000"/>
              </a:lnSpc>
              <a:buFont typeface="+mj-ea"/>
              <a:buAutoNum type="circleNumDbPlain"/>
            </a:pP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将优先队列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中评价值最小的节点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qn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作为当前结点并出队；</a:t>
            </a:r>
          </a:p>
          <a:p>
            <a:pPr marL="1714500" lvl="3" indent="-342900" algn="just">
              <a:lnSpc>
                <a:spcPct val="125000"/>
              </a:lnSpc>
              <a:buFont typeface="+mj-ea"/>
              <a:buAutoNum type="circleNumDbPlain"/>
            </a:pP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qn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节点状态已经扩展过，跳转到①；</a:t>
            </a:r>
          </a:p>
          <a:p>
            <a:pPr marL="1714500" lvl="3" indent="-342900" algn="just">
              <a:lnSpc>
                <a:spcPct val="125000"/>
              </a:lnSpc>
              <a:buFont typeface="+mj-ea"/>
              <a:buAutoNum type="circleNumDbPlain"/>
            </a:pP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判断当前结点状态和目标状态是否一致，若一致，跳出循环；</a:t>
            </a:r>
          </a:p>
          <a:p>
            <a:pPr marL="1714500" lvl="3" indent="-342900" algn="just">
              <a:lnSpc>
                <a:spcPct val="125000"/>
              </a:lnSpc>
              <a:buFont typeface="+mj-ea"/>
              <a:buAutoNum type="circleNumDbPlain"/>
            </a:pP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对当前结点，分别按照上、下、左、右方向移动空格位置来扩展新的状态结点，计算新扩展结点的评价值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，记录其父节点为该节点，将新扩展节点加入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End </a:t>
            </a: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lang="zh-CN" altLang="zh-CN" sz="10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9875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End if</a:t>
            </a:r>
            <a:endParaRPr lang="zh-CN" altLang="zh-CN" sz="10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3525" indent="269875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zh-CN" sz="1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目标状态依次寻找父节点直到初始状态，输出结果；</a:t>
            </a:r>
          </a:p>
          <a:p>
            <a:r>
              <a:rPr lang="en-US" altLang="zh-CN" sz="10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End</a:t>
            </a:r>
            <a:endParaRPr lang="zh-CN" altLang="en-US" sz="10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55526"/>
            <a:ext cx="611560" cy="611560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936103" y="630473"/>
            <a:ext cx="241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算法流程图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C:\Users\tongjizengming\Desktop\8digitFowCh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0"/>
            <a:ext cx="304259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55526"/>
            <a:ext cx="611560" cy="611560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3"/>
          <p:cNvSpPr txBox="1"/>
          <p:nvPr/>
        </p:nvSpPr>
        <p:spPr>
          <a:xfrm>
            <a:off x="936103" y="630473"/>
            <a:ext cx="241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具体实现优化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3" y="1167086"/>
            <a:ext cx="12668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6708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3" y="2571378"/>
            <a:ext cx="4695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1560" y="3180978"/>
            <a:ext cx="78488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在记录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每个状态时，我们可以用一维数组或者二维数组记录相应位置的数字，</a:t>
            </a:r>
            <a:r>
              <a:rPr lang="zh-CN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但是效率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不高</a:t>
            </a:r>
            <a:r>
              <a:rPr lang="zh-CN" altLang="zh-CN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位整型数来表示每一个状态。因为数字只有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个，可以用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完全表示，最高位的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32-3*9=5</a:t>
            </a:r>
            <a:r>
              <a: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来记录空格位置。</a:t>
            </a: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例如上图：</a:t>
            </a:r>
            <a:endParaRPr lang="zh-CN" altLang="en-US" sz="16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初始状态为：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0x205E88CE</a:t>
            </a: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目标状态为：</a:t>
            </a:r>
            <a:r>
              <a: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0x07D63440</a:t>
            </a:r>
          </a:p>
        </p:txBody>
      </p:sp>
    </p:spTree>
    <p:extLst>
      <p:ext uri="{BB962C8B-B14F-4D97-AF65-F5344CB8AC3E}">
        <p14:creationId xmlns:p14="http://schemas.microsoft.com/office/powerpoint/2010/main" val="28707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433</Words>
  <Application>Microsoft Office PowerPoint</Application>
  <PresentationFormat>全屏显示(16:9)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Adobe Gothic Std B</vt:lpstr>
      <vt:lpstr>宋体</vt:lpstr>
      <vt:lpstr>微软雅黑</vt:lpstr>
      <vt:lpstr>Arial</vt:lpstr>
      <vt:lpstr>Calibri</vt:lpstr>
      <vt:lpstr>第一PPT模板网-WWW.1PPT.COM​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DigitLogical</dc:title>
  <dc:creator>zengming</dc:creator>
  <cp:lastModifiedBy>you again See</cp:lastModifiedBy>
  <cp:revision>69</cp:revision>
  <dcterms:created xsi:type="dcterms:W3CDTF">2014-07-22T07:42:39Z</dcterms:created>
  <dcterms:modified xsi:type="dcterms:W3CDTF">2017-04-27T01:26:20Z</dcterms:modified>
</cp:coreProperties>
</file>