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79" r:id="rId3"/>
    <p:sldId id="281" r:id="rId4"/>
    <p:sldId id="291" r:id="rId5"/>
    <p:sldId id="292" r:id="rId6"/>
    <p:sldId id="297" r:id="rId7"/>
    <p:sldId id="293" r:id="rId8"/>
    <p:sldId id="298" r:id="rId9"/>
    <p:sldId id="299" r:id="rId10"/>
    <p:sldId id="300" r:id="rId11"/>
    <p:sldId id="294" r:id="rId12"/>
    <p:sldId id="278" r:id="rId13"/>
    <p:sldId id="301" r:id="rId14"/>
    <p:sldId id="296" r:id="rId15"/>
    <p:sldId id="295" r:id="rId16"/>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C780"/>
    <a:srgbClr val="F46970"/>
    <a:srgbClr val="67D993"/>
    <a:srgbClr val="F2A849"/>
    <a:srgbClr val="F8F8F8"/>
    <a:srgbClr val="054487"/>
    <a:srgbClr val="1173B0"/>
    <a:srgbClr val="080808"/>
    <a:srgbClr val="333333"/>
    <a:srgbClr val="EC81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786" y="78"/>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FB5701-14E2-448A-B83E-80FD61B837BD}" type="datetimeFigureOut">
              <a:rPr lang="zh-CN" altLang="en-US" smtClean="0"/>
              <a:pPr/>
              <a:t>2017/6/8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397494-8CF0-4008-A7CD-D9032841509F}" type="slidenum">
              <a:rPr lang="zh-CN" altLang="en-US" smtClean="0"/>
              <a:pPr/>
              <a:t>‹#›</a:t>
            </a:fld>
            <a:endParaRPr lang="zh-CN" altLang="en-US"/>
          </a:p>
        </p:txBody>
      </p:sp>
    </p:spTree>
    <p:extLst>
      <p:ext uri="{BB962C8B-B14F-4D97-AF65-F5344CB8AC3E}">
        <p14:creationId xmlns:p14="http://schemas.microsoft.com/office/powerpoint/2010/main" val="2429825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674D2DF-EA40-424B-9200-EEB89F240BBC}" type="datetimeFigureOut">
              <a:rPr lang="zh-CN" altLang="en-US" smtClean="0"/>
              <a:pPr/>
              <a:t>2017/6/8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00C422-8648-4504-BD31-0470E17558FA}" type="slidenum">
              <a:rPr lang="zh-CN" altLang="en-US" smtClean="0"/>
              <a:pPr/>
              <a:t>‹#›</a:t>
            </a:fld>
            <a:endParaRPr lang="zh-CN" altLang="en-US"/>
          </a:p>
        </p:txBody>
      </p:sp>
    </p:spTree>
    <p:extLst>
      <p:ext uri="{BB962C8B-B14F-4D97-AF65-F5344CB8AC3E}">
        <p14:creationId xmlns:p14="http://schemas.microsoft.com/office/powerpoint/2010/main" val="3943953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674D2DF-EA40-424B-9200-EEB89F240BBC}" type="datetimeFigureOut">
              <a:rPr lang="zh-CN" altLang="en-US" smtClean="0"/>
              <a:pPr/>
              <a:t>2017/6/8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00C422-8648-4504-BD31-0470E17558FA}" type="slidenum">
              <a:rPr lang="zh-CN" altLang="en-US" smtClean="0"/>
              <a:pPr/>
              <a:t>‹#›</a:t>
            </a:fld>
            <a:endParaRPr lang="zh-CN" altLang="en-US"/>
          </a:p>
        </p:txBody>
      </p:sp>
    </p:spTree>
    <p:extLst>
      <p:ext uri="{BB962C8B-B14F-4D97-AF65-F5344CB8AC3E}">
        <p14:creationId xmlns:p14="http://schemas.microsoft.com/office/powerpoint/2010/main" val="361872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674D2DF-EA40-424B-9200-EEB89F240BBC}" type="datetimeFigureOut">
              <a:rPr lang="zh-CN" altLang="en-US" smtClean="0"/>
              <a:pPr/>
              <a:t>2017/6/8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00C422-8648-4504-BD31-0470E17558FA}" type="slidenum">
              <a:rPr lang="zh-CN" altLang="en-US" smtClean="0"/>
              <a:pPr/>
              <a:t>‹#›</a:t>
            </a:fld>
            <a:endParaRPr lang="zh-CN" altLang="en-US"/>
          </a:p>
        </p:txBody>
      </p:sp>
    </p:spTree>
    <p:extLst>
      <p:ext uri="{BB962C8B-B14F-4D97-AF65-F5344CB8AC3E}">
        <p14:creationId xmlns:p14="http://schemas.microsoft.com/office/powerpoint/2010/main" val="1400025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674D2DF-EA40-424B-9200-EEB89F240BBC}" type="datetimeFigureOut">
              <a:rPr lang="zh-CN" altLang="en-US" smtClean="0"/>
              <a:pPr/>
              <a:t>2017/6/8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00C422-8648-4504-BD31-0470E17558FA}" type="slidenum">
              <a:rPr lang="zh-CN" altLang="en-US" smtClean="0"/>
              <a:pPr/>
              <a:t>‹#›</a:t>
            </a:fld>
            <a:endParaRPr lang="zh-CN" altLang="en-US"/>
          </a:p>
        </p:txBody>
      </p:sp>
    </p:spTree>
    <p:extLst>
      <p:ext uri="{BB962C8B-B14F-4D97-AF65-F5344CB8AC3E}">
        <p14:creationId xmlns:p14="http://schemas.microsoft.com/office/powerpoint/2010/main" val="895892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674D2DF-EA40-424B-9200-EEB89F240BBC}" type="datetimeFigureOut">
              <a:rPr lang="zh-CN" altLang="en-US" smtClean="0"/>
              <a:pPr/>
              <a:t>2017/6/8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00C422-8648-4504-BD31-0470E17558FA}" type="slidenum">
              <a:rPr lang="zh-CN" altLang="en-US" smtClean="0"/>
              <a:pPr/>
              <a:t>‹#›</a:t>
            </a:fld>
            <a:endParaRPr lang="zh-CN" altLang="en-US"/>
          </a:p>
        </p:txBody>
      </p:sp>
    </p:spTree>
    <p:extLst>
      <p:ext uri="{BB962C8B-B14F-4D97-AF65-F5344CB8AC3E}">
        <p14:creationId xmlns:p14="http://schemas.microsoft.com/office/powerpoint/2010/main" val="3060701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674D2DF-EA40-424B-9200-EEB89F240BBC}" type="datetimeFigureOut">
              <a:rPr lang="zh-CN" altLang="en-US" smtClean="0"/>
              <a:pPr/>
              <a:t>2017/6/8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700C422-8648-4504-BD31-0470E17558FA}" type="slidenum">
              <a:rPr lang="zh-CN" altLang="en-US" smtClean="0"/>
              <a:pPr/>
              <a:t>‹#›</a:t>
            </a:fld>
            <a:endParaRPr lang="zh-CN" altLang="en-US"/>
          </a:p>
        </p:txBody>
      </p:sp>
    </p:spTree>
    <p:extLst>
      <p:ext uri="{BB962C8B-B14F-4D97-AF65-F5344CB8AC3E}">
        <p14:creationId xmlns:p14="http://schemas.microsoft.com/office/powerpoint/2010/main" val="2531539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674D2DF-EA40-424B-9200-EEB89F240BBC}" type="datetimeFigureOut">
              <a:rPr lang="zh-CN" altLang="en-US" smtClean="0"/>
              <a:pPr/>
              <a:t>2017/6/8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700C422-8648-4504-BD31-0470E17558FA}" type="slidenum">
              <a:rPr lang="zh-CN" altLang="en-US" smtClean="0"/>
              <a:pPr/>
              <a:t>‹#›</a:t>
            </a:fld>
            <a:endParaRPr lang="zh-CN" altLang="en-US"/>
          </a:p>
        </p:txBody>
      </p:sp>
    </p:spTree>
    <p:extLst>
      <p:ext uri="{BB962C8B-B14F-4D97-AF65-F5344CB8AC3E}">
        <p14:creationId xmlns:p14="http://schemas.microsoft.com/office/powerpoint/2010/main" val="420253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674D2DF-EA40-424B-9200-EEB89F240BBC}" type="datetimeFigureOut">
              <a:rPr lang="zh-CN" altLang="en-US" smtClean="0"/>
              <a:pPr/>
              <a:t>2017/6/8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700C422-8648-4504-BD31-0470E17558FA}" type="slidenum">
              <a:rPr lang="zh-CN" altLang="en-US" smtClean="0"/>
              <a:pPr/>
              <a:t>‹#›</a:t>
            </a:fld>
            <a:endParaRPr lang="zh-CN" altLang="en-US"/>
          </a:p>
        </p:txBody>
      </p:sp>
    </p:spTree>
    <p:extLst>
      <p:ext uri="{BB962C8B-B14F-4D97-AF65-F5344CB8AC3E}">
        <p14:creationId xmlns:p14="http://schemas.microsoft.com/office/powerpoint/2010/main" val="2367479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674D2DF-EA40-424B-9200-EEB89F240BBC}" type="datetimeFigureOut">
              <a:rPr lang="zh-CN" altLang="en-US" smtClean="0"/>
              <a:pPr/>
              <a:t>2017/6/8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700C422-8648-4504-BD31-0470E17558FA}" type="slidenum">
              <a:rPr lang="zh-CN" altLang="en-US" smtClean="0"/>
              <a:pPr/>
              <a:t>‹#›</a:t>
            </a:fld>
            <a:endParaRPr lang="zh-CN" altLang="en-US"/>
          </a:p>
        </p:txBody>
      </p:sp>
    </p:spTree>
    <p:extLst>
      <p:ext uri="{BB962C8B-B14F-4D97-AF65-F5344CB8AC3E}">
        <p14:creationId xmlns:p14="http://schemas.microsoft.com/office/powerpoint/2010/main" val="1981210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674D2DF-EA40-424B-9200-EEB89F240BBC}" type="datetimeFigureOut">
              <a:rPr lang="zh-CN" altLang="en-US" smtClean="0"/>
              <a:pPr/>
              <a:t>2017/6/8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700C422-8648-4504-BD31-0470E17558FA}" type="slidenum">
              <a:rPr lang="zh-CN" altLang="en-US" smtClean="0"/>
              <a:pPr/>
              <a:t>‹#›</a:t>
            </a:fld>
            <a:endParaRPr lang="zh-CN" altLang="en-US"/>
          </a:p>
        </p:txBody>
      </p:sp>
    </p:spTree>
    <p:extLst>
      <p:ext uri="{BB962C8B-B14F-4D97-AF65-F5344CB8AC3E}">
        <p14:creationId xmlns:p14="http://schemas.microsoft.com/office/powerpoint/2010/main" val="3678947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674D2DF-EA40-424B-9200-EEB89F240BBC}" type="datetimeFigureOut">
              <a:rPr lang="zh-CN" altLang="en-US" smtClean="0"/>
              <a:pPr/>
              <a:t>2017/6/8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700C422-8648-4504-BD31-0470E17558FA}" type="slidenum">
              <a:rPr lang="zh-CN" altLang="en-US" smtClean="0"/>
              <a:pPr/>
              <a:t>‹#›</a:t>
            </a:fld>
            <a:endParaRPr lang="zh-CN" altLang="en-US"/>
          </a:p>
        </p:txBody>
      </p:sp>
    </p:spTree>
    <p:extLst>
      <p:ext uri="{BB962C8B-B14F-4D97-AF65-F5344CB8AC3E}">
        <p14:creationId xmlns:p14="http://schemas.microsoft.com/office/powerpoint/2010/main" val="3581879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674D2DF-EA40-424B-9200-EEB89F240BBC}" type="datetimeFigureOut">
              <a:rPr lang="zh-CN" altLang="en-US" smtClean="0"/>
              <a:pPr/>
              <a:t>2017/6/8</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1700C422-8648-4504-BD31-0470E17558FA}" type="slidenum">
              <a:rPr lang="zh-CN" altLang="en-US" smtClean="0"/>
              <a:pPr/>
              <a:t>‹#›</a:t>
            </a:fld>
            <a:endParaRPr lang="zh-CN" altLang="en-US"/>
          </a:p>
        </p:txBody>
      </p:sp>
    </p:spTree>
    <p:extLst>
      <p:ext uri="{BB962C8B-B14F-4D97-AF65-F5344CB8AC3E}">
        <p14:creationId xmlns:p14="http://schemas.microsoft.com/office/powerpoint/2010/main" val="500346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716257" y="627534"/>
            <a:ext cx="5760640" cy="707886"/>
          </a:xfrm>
          <a:prstGeom prst="rect">
            <a:avLst/>
          </a:prstGeom>
          <a:noFill/>
        </p:spPr>
        <p:txBody>
          <a:bodyPr wrap="square" rtlCol="0">
            <a:spAutoFit/>
          </a:bodyPr>
          <a:lstStyle/>
          <a:p>
            <a:pPr algn="ctr"/>
            <a:r>
              <a:rPr lang="zh-CN" altLang="en-US" sz="4000" smtClean="0">
                <a:solidFill>
                  <a:schemeClr val="tx1">
                    <a:lumMod val="75000"/>
                    <a:lumOff val="25000"/>
                  </a:schemeClr>
                </a:solidFill>
                <a:latin typeface="微软雅黑" pitchFamily="34" charset="-122"/>
                <a:ea typeface="微软雅黑" pitchFamily="34" charset="-122"/>
              </a:rPr>
              <a:t>人工智能</a:t>
            </a:r>
            <a:endParaRPr lang="zh-CN" altLang="en-US" sz="4000" dirty="0">
              <a:solidFill>
                <a:schemeClr val="tx1">
                  <a:lumMod val="75000"/>
                  <a:lumOff val="25000"/>
                </a:schemeClr>
              </a:solidFill>
              <a:latin typeface="微软雅黑" pitchFamily="34" charset="-122"/>
              <a:ea typeface="微软雅黑" pitchFamily="34" charset="-122"/>
            </a:endParaRPr>
          </a:p>
        </p:txBody>
      </p:sp>
      <p:sp>
        <p:nvSpPr>
          <p:cNvPr id="4" name="矩形 3"/>
          <p:cNvSpPr/>
          <p:nvPr/>
        </p:nvSpPr>
        <p:spPr>
          <a:xfrm>
            <a:off x="2524535" y="1603342"/>
            <a:ext cx="4144083" cy="634020"/>
          </a:xfrm>
          <a:prstGeom prst="rect">
            <a:avLst/>
          </a:prstGeom>
        </p:spPr>
        <p:txBody>
          <a:bodyPr wrap="none">
            <a:spAutoFit/>
          </a:bodyPr>
          <a:lstStyle/>
          <a:p>
            <a:pPr marL="342900" lvl="0" indent="-342900" algn="ctr" fontAlgn="base">
              <a:lnSpc>
                <a:spcPct val="110000"/>
              </a:lnSpc>
              <a:spcBef>
                <a:spcPct val="0"/>
              </a:spcBef>
              <a:spcAft>
                <a:spcPct val="0"/>
              </a:spcAft>
            </a:pPr>
            <a:r>
              <a:rPr lang="zh-CN" altLang="zh-CN" sz="3200" kern="0" smtClean="0">
                <a:solidFill>
                  <a:schemeClr val="tx1">
                    <a:lumMod val="75000"/>
                    <a:lumOff val="25000"/>
                  </a:schemeClr>
                </a:solidFill>
                <a:latin typeface="微软雅黑" panose="020B0503020204020204" pitchFamily="34" charset="-122"/>
                <a:ea typeface="微软雅黑" panose="020B0503020204020204" pitchFamily="34" charset="-122"/>
              </a:rPr>
              <a:t>αβ</a:t>
            </a:r>
            <a:r>
              <a:rPr lang="zh-CN" altLang="zh-CN" sz="3200" kern="0">
                <a:solidFill>
                  <a:schemeClr val="tx1">
                    <a:lumMod val="75000"/>
                    <a:lumOff val="25000"/>
                  </a:schemeClr>
                </a:solidFill>
                <a:latin typeface="微软雅黑" panose="020B0503020204020204" pitchFamily="34" charset="-122"/>
                <a:ea typeface="微软雅黑" panose="020B0503020204020204" pitchFamily="34" charset="-122"/>
              </a:rPr>
              <a:t>剪枝算法</a:t>
            </a:r>
            <a:r>
              <a:rPr lang="en-US" altLang="zh-CN" sz="3200" ker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zh-CN" sz="3200" kern="0">
                <a:solidFill>
                  <a:schemeClr val="tx1">
                    <a:lumMod val="75000"/>
                    <a:lumOff val="25000"/>
                  </a:schemeClr>
                </a:solidFill>
                <a:latin typeface="微软雅黑" panose="020B0503020204020204" pitchFamily="34" charset="-122"/>
                <a:ea typeface="微软雅黑" panose="020B0503020204020204" pitchFamily="34" charset="-122"/>
              </a:rPr>
              <a:t>—五子棋</a:t>
            </a:r>
            <a:endParaRPr lang="en-US" altLang="zh-CN" sz="3200" kern="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矩形 31"/>
          <p:cNvSpPr/>
          <p:nvPr/>
        </p:nvSpPr>
        <p:spPr>
          <a:xfrm>
            <a:off x="6228184" y="3726656"/>
            <a:ext cx="2088232" cy="701731"/>
          </a:xfrm>
          <a:prstGeom prst="rect">
            <a:avLst/>
          </a:prstGeom>
        </p:spPr>
        <p:txBody>
          <a:bodyPr wrap="square">
            <a:spAutoFit/>
          </a:bodyPr>
          <a:lstStyle/>
          <a:p>
            <a:pPr marL="342900" lvl="0" indent="-342900" algn="r" fontAlgn="base">
              <a:lnSpc>
                <a:spcPct val="110000"/>
              </a:lnSpc>
              <a:spcBef>
                <a:spcPct val="0"/>
              </a:spcBef>
              <a:spcAft>
                <a:spcPct val="0"/>
              </a:spcAft>
            </a:pPr>
            <a:r>
              <a:rPr lang="en-US" altLang="zh-CN" kern="0" smtClean="0">
                <a:solidFill>
                  <a:schemeClr val="tx1">
                    <a:lumMod val="75000"/>
                    <a:lumOff val="25000"/>
                  </a:schemeClr>
                </a:solidFill>
                <a:latin typeface="微软雅黑" panose="020B0503020204020204" pitchFamily="34" charset="-122"/>
                <a:ea typeface="微软雅黑" panose="020B0503020204020204" pitchFamily="34" charset="-122"/>
              </a:rPr>
              <a:t>2017.6.8</a:t>
            </a:r>
          </a:p>
          <a:p>
            <a:pPr marL="342900" lvl="0" indent="-342900" algn="r" fontAlgn="base">
              <a:lnSpc>
                <a:spcPct val="110000"/>
              </a:lnSpc>
              <a:spcBef>
                <a:spcPct val="0"/>
              </a:spcBef>
              <a:spcAft>
                <a:spcPct val="0"/>
              </a:spcAft>
            </a:pPr>
            <a:r>
              <a:rPr lang="en-US" altLang="zh-CN" kern="0" smtClean="0">
                <a:solidFill>
                  <a:schemeClr val="tx1">
                    <a:lumMod val="75000"/>
                    <a:lumOff val="25000"/>
                  </a:schemeClr>
                </a:solidFill>
                <a:latin typeface="微软雅黑" panose="020B0503020204020204" pitchFamily="34" charset="-122"/>
                <a:ea typeface="微软雅黑" panose="020B0503020204020204" pitchFamily="34" charset="-122"/>
              </a:rPr>
              <a:t>1453381 </a:t>
            </a:r>
            <a:r>
              <a:rPr lang="zh-CN" altLang="en-US" kern="0" smtClean="0">
                <a:solidFill>
                  <a:schemeClr val="tx1">
                    <a:lumMod val="75000"/>
                    <a:lumOff val="25000"/>
                  </a:schemeClr>
                </a:solidFill>
                <a:latin typeface="微软雅黑" panose="020B0503020204020204" pitchFamily="34" charset="-122"/>
                <a:ea typeface="微软雅黑" panose="020B0503020204020204" pitchFamily="34" charset="-122"/>
              </a:rPr>
              <a:t>曾鸣</a:t>
            </a:r>
            <a:endParaRPr lang="en-US" altLang="zh-CN" kern="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53121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55526"/>
            <a:ext cx="611560" cy="611560"/>
          </a:xfrm>
          <a:prstGeom prst="rect">
            <a:avLst/>
          </a:prstGeom>
          <a:solidFill>
            <a:srgbClr val="53C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3"/>
          <p:cNvSpPr txBox="1"/>
          <p:nvPr/>
        </p:nvSpPr>
        <p:spPr>
          <a:xfrm>
            <a:off x="936103" y="630473"/>
            <a:ext cx="2987825" cy="461665"/>
          </a:xfrm>
          <a:prstGeom prst="rect">
            <a:avLst/>
          </a:prstGeom>
          <a:noFill/>
        </p:spPr>
        <p:txBody>
          <a:bodyPr wrap="square" rtlCol="0">
            <a:spAutoFit/>
          </a:bodyPr>
          <a:lstStyle/>
          <a:p>
            <a:r>
              <a:rPr lang="zh-CN" altLang="zh-CN" sz="2400" b="1" smtClean="0">
                <a:solidFill>
                  <a:schemeClr val="tx1">
                    <a:lumMod val="65000"/>
                    <a:lumOff val="35000"/>
                  </a:schemeClr>
                </a:solidFill>
                <a:latin typeface="微软雅黑" pitchFamily="34" charset="-122"/>
                <a:ea typeface="微软雅黑" pitchFamily="34" charset="-122"/>
              </a:rPr>
              <a:t>αβ</a:t>
            </a:r>
            <a:r>
              <a:rPr lang="zh-CN" altLang="zh-CN" sz="2400" b="1">
                <a:solidFill>
                  <a:schemeClr val="tx1">
                    <a:lumMod val="65000"/>
                    <a:lumOff val="35000"/>
                  </a:schemeClr>
                </a:solidFill>
                <a:latin typeface="微软雅黑" pitchFamily="34" charset="-122"/>
                <a:ea typeface="微软雅黑" pitchFamily="34" charset="-122"/>
              </a:rPr>
              <a:t>剪枝</a:t>
            </a:r>
            <a:r>
              <a:rPr lang="zh-CN" altLang="zh-CN" sz="2400" b="1" smtClean="0">
                <a:solidFill>
                  <a:schemeClr val="tx1">
                    <a:lumMod val="65000"/>
                    <a:lumOff val="35000"/>
                  </a:schemeClr>
                </a:solidFill>
                <a:latin typeface="微软雅黑" pitchFamily="34" charset="-122"/>
                <a:ea typeface="微软雅黑" pitchFamily="34" charset="-122"/>
              </a:rPr>
              <a:t>算法</a:t>
            </a:r>
            <a:endParaRPr lang="zh-CN" altLang="en-US" sz="2400" b="1" dirty="0">
              <a:solidFill>
                <a:schemeClr val="tx1">
                  <a:lumMod val="65000"/>
                  <a:lumOff val="35000"/>
                </a:schemeClr>
              </a:solidFill>
              <a:latin typeface="微软雅黑" pitchFamily="34" charset="-122"/>
              <a:ea typeface="微软雅黑" pitchFamily="34" charset="-122"/>
            </a:endParaRPr>
          </a:p>
        </p:txBody>
      </p:sp>
      <p:sp>
        <p:nvSpPr>
          <p:cNvPr id="8" name="Rectangle 5"/>
          <p:cNvSpPr>
            <a:spLocks noChangeArrowheads="1"/>
          </p:cNvSpPr>
          <p:nvPr/>
        </p:nvSpPr>
        <p:spPr bwMode="auto">
          <a:xfrm>
            <a:off x="467544" y="581733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 name="图片 9"/>
          <p:cNvPicPr/>
          <p:nvPr/>
        </p:nvPicPr>
        <p:blipFill>
          <a:blip r:embed="rId2"/>
          <a:stretch>
            <a:fillRect/>
          </a:stretch>
        </p:blipFill>
        <p:spPr>
          <a:xfrm>
            <a:off x="1619672" y="1491630"/>
            <a:ext cx="6156444" cy="3530977"/>
          </a:xfrm>
          <a:prstGeom prst="rect">
            <a:avLst/>
          </a:prstGeom>
        </p:spPr>
      </p:pic>
      <p:sp>
        <p:nvSpPr>
          <p:cNvPr id="3" name="矩形 2"/>
          <p:cNvSpPr/>
          <p:nvPr/>
        </p:nvSpPr>
        <p:spPr>
          <a:xfrm>
            <a:off x="641967" y="1167086"/>
            <a:ext cx="2771913" cy="438582"/>
          </a:xfrm>
          <a:prstGeom prst="rect">
            <a:avLst/>
          </a:prstGeom>
        </p:spPr>
        <p:txBody>
          <a:bodyPr wrap="none">
            <a:spAutoFit/>
          </a:bodyPr>
          <a:lstStyle/>
          <a:p>
            <a:pPr indent="269875" algn="just">
              <a:lnSpc>
                <a:spcPct val="125000"/>
              </a:lnSpc>
              <a:spcBef>
                <a:spcPts val="600"/>
              </a:spcBef>
              <a:spcAft>
                <a:spcPts val="600"/>
              </a:spcAft>
            </a:pPr>
            <a:r>
              <a:rPr lang="zh-CN" altLang="zh-CN" kern="100">
                <a:latin typeface="Times New Roman" panose="02020603050405020304" pitchFamily="18" charset="0"/>
              </a:rPr>
              <a:t>αβ剪枝算法搜索过程：</a:t>
            </a:r>
          </a:p>
        </p:txBody>
      </p:sp>
    </p:spTree>
    <p:extLst>
      <p:ext uri="{BB962C8B-B14F-4D97-AF65-F5344CB8AC3E}">
        <p14:creationId xmlns:p14="http://schemas.microsoft.com/office/powerpoint/2010/main" val="33491003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55526"/>
            <a:ext cx="611560" cy="611560"/>
          </a:xfrm>
          <a:prstGeom prst="rect">
            <a:avLst/>
          </a:prstGeom>
          <a:solidFill>
            <a:srgbClr val="53C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3"/>
          <p:cNvSpPr txBox="1"/>
          <p:nvPr/>
        </p:nvSpPr>
        <p:spPr>
          <a:xfrm>
            <a:off x="936103" y="630473"/>
            <a:ext cx="2411761" cy="461665"/>
          </a:xfrm>
          <a:prstGeom prst="rect">
            <a:avLst/>
          </a:prstGeom>
          <a:noFill/>
        </p:spPr>
        <p:txBody>
          <a:bodyPr wrap="square" rtlCol="0">
            <a:spAutoFit/>
          </a:bodyPr>
          <a:lstStyle/>
          <a:p>
            <a:r>
              <a:rPr lang="zh-CN" altLang="en-US" sz="2400" b="1" smtClean="0">
                <a:solidFill>
                  <a:schemeClr val="tx1">
                    <a:lumMod val="65000"/>
                    <a:lumOff val="35000"/>
                  </a:schemeClr>
                </a:solidFill>
                <a:latin typeface="微软雅黑" pitchFamily="34" charset="-122"/>
                <a:ea typeface="微软雅黑" pitchFamily="34" charset="-122"/>
              </a:rPr>
              <a:t>算法</a:t>
            </a:r>
            <a:r>
              <a:rPr lang="zh-CN" altLang="en-US" sz="2400" b="1">
                <a:solidFill>
                  <a:schemeClr val="tx1">
                    <a:lumMod val="65000"/>
                    <a:lumOff val="35000"/>
                  </a:schemeClr>
                </a:solidFill>
                <a:latin typeface="微软雅黑" pitchFamily="34" charset="-122"/>
                <a:ea typeface="微软雅黑" pitchFamily="34" charset="-122"/>
              </a:rPr>
              <a:t>优化</a:t>
            </a:r>
            <a:endParaRPr lang="zh-CN" altLang="en-US" sz="2400" b="1" dirty="0">
              <a:solidFill>
                <a:schemeClr val="tx1">
                  <a:lumMod val="65000"/>
                  <a:lumOff val="35000"/>
                </a:schemeClr>
              </a:solidFill>
              <a:latin typeface="微软雅黑" pitchFamily="34" charset="-122"/>
              <a:ea typeface="微软雅黑" pitchFamily="34" charset="-122"/>
            </a:endParaRPr>
          </a:p>
        </p:txBody>
      </p:sp>
      <p:sp>
        <p:nvSpPr>
          <p:cNvPr id="2" name="矩形 1"/>
          <p:cNvSpPr/>
          <p:nvPr/>
        </p:nvSpPr>
        <p:spPr>
          <a:xfrm>
            <a:off x="611560" y="1167085"/>
            <a:ext cx="7920880" cy="3263650"/>
          </a:xfrm>
          <a:prstGeom prst="rect">
            <a:avLst/>
          </a:prstGeom>
        </p:spPr>
        <p:txBody>
          <a:bodyPr wrap="square">
            <a:spAutoFit/>
          </a:bodyPr>
          <a:lstStyle/>
          <a:p>
            <a:pPr indent="269875">
              <a:lnSpc>
                <a:spcPct val="172000"/>
              </a:lnSpc>
              <a:spcBef>
                <a:spcPts val="600"/>
              </a:spcBef>
            </a:pPr>
            <a:r>
              <a:rPr lang="zh-CN" altLang="zh-CN" sz="1400" b="1" kern="100" smtClean="0">
                <a:latin typeface="微软雅黑" panose="020B0503020204020204" pitchFamily="34" charset="-122"/>
                <a:ea typeface="微软雅黑" panose="020B0503020204020204" pitchFamily="34" charset="-122"/>
              </a:rPr>
              <a:t>局部</a:t>
            </a:r>
            <a:r>
              <a:rPr lang="zh-CN" altLang="zh-CN" sz="1400" b="1" kern="100">
                <a:latin typeface="微软雅黑" panose="020B0503020204020204" pitchFamily="34" charset="-122"/>
                <a:ea typeface="微软雅黑" panose="020B0503020204020204" pitchFamily="34" charset="-122"/>
              </a:rPr>
              <a:t>搜索</a:t>
            </a:r>
          </a:p>
          <a:p>
            <a:pPr indent="269875" algn="just"/>
            <a:r>
              <a:rPr lang="zh-CN" altLang="zh-CN" sz="1400" kern="100">
                <a:latin typeface="微软雅黑" panose="020B0503020204020204" pitchFamily="34" charset="-122"/>
                <a:ea typeface="微软雅黑" panose="020B0503020204020204" pitchFamily="34" charset="-122"/>
              </a:rPr>
              <a:t>设定一个落子范围</a:t>
            </a:r>
            <a:r>
              <a:rPr lang="en-US" altLang="zh-CN" sz="1400" kern="100">
                <a:latin typeface="微软雅黑" panose="020B0503020204020204" pitchFamily="34" charset="-122"/>
                <a:ea typeface="微软雅黑" panose="020B0503020204020204" pitchFamily="34" charset="-122"/>
              </a:rPr>
              <a:t>MAX_EXTEND</a:t>
            </a:r>
            <a:r>
              <a:rPr lang="zh-CN" altLang="zh-CN" sz="1400" kern="100">
                <a:latin typeface="微软雅黑" panose="020B0503020204020204" pitchFamily="34" charset="-122"/>
                <a:ea typeface="微软雅黑" panose="020B0503020204020204" pitchFamily="34" charset="-122"/>
              </a:rPr>
              <a:t>进行限定，在当前棋盘落子位置的最左、最右、最上、最下点的</a:t>
            </a:r>
            <a:r>
              <a:rPr lang="en-US" altLang="zh-CN" sz="1400" kern="100">
                <a:latin typeface="微软雅黑" panose="020B0503020204020204" pitchFamily="34" charset="-122"/>
                <a:ea typeface="微软雅黑" panose="020B0503020204020204" pitchFamily="34" charset="-122"/>
              </a:rPr>
              <a:t>MAX_EXTEN</a:t>
            </a:r>
            <a:r>
              <a:rPr lang="zh-CN" altLang="zh-CN" sz="1400" kern="100">
                <a:latin typeface="微软雅黑" panose="020B0503020204020204" pitchFamily="34" charset="-122"/>
                <a:ea typeface="微软雅黑" panose="020B0503020204020204" pitchFamily="34" charset="-122"/>
              </a:rPr>
              <a:t>格之内且不超过棋盘边界的可落位置进行扩展搜索。这样在棋子较少的时候，搜索结点的数量大大减少。</a:t>
            </a:r>
          </a:p>
          <a:p>
            <a:pPr indent="269875"/>
            <a:endParaRPr lang="en-US" altLang="zh-CN" sz="1400" b="1" kern="100" smtClean="0">
              <a:latin typeface="微软雅黑" panose="020B0503020204020204" pitchFamily="34" charset="-122"/>
              <a:ea typeface="微软雅黑" panose="020B0503020204020204" pitchFamily="34" charset="-122"/>
            </a:endParaRPr>
          </a:p>
          <a:p>
            <a:pPr indent="269875"/>
            <a:r>
              <a:rPr lang="zh-CN" altLang="zh-CN" sz="1400" b="1" kern="100" smtClean="0">
                <a:latin typeface="微软雅黑" panose="020B0503020204020204" pitchFamily="34" charset="-122"/>
                <a:ea typeface="微软雅黑" panose="020B0503020204020204" pitchFamily="34" charset="-122"/>
              </a:rPr>
              <a:t>优先</a:t>
            </a:r>
            <a:r>
              <a:rPr lang="zh-CN" altLang="zh-CN" sz="1400" b="1" kern="100">
                <a:latin typeface="微软雅黑" panose="020B0503020204020204" pitchFamily="34" charset="-122"/>
                <a:ea typeface="微软雅黑" panose="020B0503020204020204" pitchFamily="34" charset="-122"/>
              </a:rPr>
              <a:t>值启发</a:t>
            </a:r>
          </a:p>
          <a:p>
            <a:pPr indent="269875" algn="just"/>
            <a:r>
              <a:rPr lang="zh-CN" altLang="zh-CN" sz="1400" kern="100">
                <a:latin typeface="微软雅黑" panose="020B0503020204020204" pitchFamily="34" charset="-122"/>
                <a:ea typeface="微软雅黑" panose="020B0503020204020204" pitchFamily="34" charset="-122"/>
              </a:rPr>
              <a:t>当前节点的子节点的排列顺序对于搜索的速度起着至关重要的影响。如果一开始搜索的子节点更接近于最终返回值，那么再对后面节点进行搜索时剪枝函数会发挥更大的作用，算法效率得到极大提高。</a:t>
            </a:r>
          </a:p>
          <a:p>
            <a:pPr indent="269875" algn="just"/>
            <a:r>
              <a:rPr lang="zh-CN" altLang="zh-CN" sz="1400" kern="100">
                <a:latin typeface="微软雅黑" panose="020B0503020204020204" pitchFamily="34" charset="-122"/>
                <a:ea typeface="微软雅黑" panose="020B0503020204020204" pitchFamily="34" charset="-122"/>
              </a:rPr>
              <a:t>我们可以对下一次的将要搜索的分支子节点计算一个启发值，按照启发值大小顺序进行排序搜索，如果子节点仍然较多，可以设定一个</a:t>
            </a:r>
            <a:r>
              <a:rPr lang="en-US" altLang="zh-CN" sz="1400" kern="100">
                <a:latin typeface="微软雅黑" panose="020B0503020204020204" pitchFamily="34" charset="-122"/>
                <a:ea typeface="微软雅黑" panose="020B0503020204020204" pitchFamily="34" charset="-122"/>
              </a:rPr>
              <a:t>MAX_SEARCH_STEP</a:t>
            </a:r>
            <a:r>
              <a:rPr lang="zh-CN" altLang="zh-CN" sz="1400" kern="100">
                <a:latin typeface="微软雅黑" panose="020B0503020204020204" pitchFamily="34" charset="-122"/>
                <a:ea typeface="微软雅黑" panose="020B0503020204020204" pitchFamily="34" charset="-122"/>
              </a:rPr>
              <a:t>进行限制。</a:t>
            </a:r>
          </a:p>
          <a:p>
            <a:pPr indent="269875" algn="just"/>
            <a:r>
              <a:rPr lang="zh-CN" altLang="zh-CN" sz="1400" kern="100">
                <a:latin typeface="微软雅黑" panose="020B0503020204020204" pitchFamily="34" charset="-122"/>
                <a:ea typeface="微软雅黑" panose="020B0503020204020204" pitchFamily="34" charset="-122"/>
              </a:rPr>
              <a:t>启发值设计为：</a:t>
            </a:r>
            <a:r>
              <a:rPr lang="en-US" altLang="zh-CN" sz="1400" kern="100">
                <a:latin typeface="微软雅黑" panose="020B0503020204020204" pitchFamily="34" charset="-122"/>
                <a:ea typeface="微软雅黑" panose="020B0503020204020204" pitchFamily="34" charset="-122"/>
              </a:rPr>
              <a:t>G= max(G1+ADDSCORE,G2)</a:t>
            </a:r>
            <a:r>
              <a:rPr lang="zh-CN" altLang="zh-CN" sz="1400" kern="100">
                <a:latin typeface="微软雅黑" panose="020B0503020204020204" pitchFamily="34" charset="-122"/>
                <a:ea typeface="微软雅黑" panose="020B0503020204020204" pitchFamily="34" charset="-122"/>
              </a:rPr>
              <a:t>；也就是该位置下己方棋子的估分加一个微调值和下对方棋子的估分值中这两个值中的较大值。加一个微调是当双方都形成活四棋局时，主动权在自己手中，应该让自己赢。</a:t>
            </a:r>
          </a:p>
        </p:txBody>
      </p:sp>
    </p:spTree>
    <p:extLst>
      <p:ext uri="{BB962C8B-B14F-4D97-AF65-F5344CB8AC3E}">
        <p14:creationId xmlns:p14="http://schemas.microsoft.com/office/powerpoint/2010/main" val="478019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555526"/>
            <a:ext cx="611560" cy="611560"/>
          </a:xfrm>
          <a:prstGeom prst="rect">
            <a:avLst/>
          </a:prstGeom>
          <a:solidFill>
            <a:srgbClr val="53C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3"/>
          <p:cNvSpPr txBox="1"/>
          <p:nvPr/>
        </p:nvSpPr>
        <p:spPr>
          <a:xfrm>
            <a:off x="936103" y="630473"/>
            <a:ext cx="2411761" cy="461665"/>
          </a:xfrm>
          <a:prstGeom prst="rect">
            <a:avLst/>
          </a:prstGeom>
          <a:noFill/>
        </p:spPr>
        <p:txBody>
          <a:bodyPr wrap="square" rtlCol="0">
            <a:spAutoFit/>
          </a:bodyPr>
          <a:lstStyle/>
          <a:p>
            <a:r>
              <a:rPr lang="zh-CN" altLang="en-US" sz="2400" b="1" smtClean="0">
                <a:solidFill>
                  <a:schemeClr val="tx1">
                    <a:lumMod val="65000"/>
                    <a:lumOff val="35000"/>
                  </a:schemeClr>
                </a:solidFill>
                <a:latin typeface="微软雅黑" pitchFamily="34" charset="-122"/>
                <a:ea typeface="微软雅黑" pitchFamily="34" charset="-122"/>
              </a:rPr>
              <a:t>核心算法伪代码</a:t>
            </a:r>
            <a:endParaRPr lang="zh-CN" altLang="en-US" sz="2400" b="1" dirty="0">
              <a:solidFill>
                <a:schemeClr val="tx1">
                  <a:lumMod val="65000"/>
                  <a:lumOff val="35000"/>
                </a:schemeClr>
              </a:solidFill>
              <a:latin typeface="微软雅黑" pitchFamily="34" charset="-122"/>
              <a:ea typeface="微软雅黑" pitchFamily="34" charset="-122"/>
            </a:endParaRPr>
          </a:p>
        </p:txBody>
      </p:sp>
      <p:sp>
        <p:nvSpPr>
          <p:cNvPr id="2" name="矩形 1"/>
          <p:cNvSpPr/>
          <p:nvPr/>
        </p:nvSpPr>
        <p:spPr>
          <a:xfrm>
            <a:off x="3275856" y="267494"/>
            <a:ext cx="5544616" cy="4708981"/>
          </a:xfrm>
          <a:prstGeom prst="rect">
            <a:avLst/>
          </a:prstGeom>
        </p:spPr>
        <p:txBody>
          <a:bodyPr wrap="square">
            <a:spAutoFit/>
          </a:bodyPr>
          <a:lstStyle/>
          <a:p>
            <a:pPr indent="269875" algn="just">
              <a:lnSpc>
                <a:spcPct val="125000"/>
              </a:lnSpc>
              <a:spcAft>
                <a:spcPts val="0"/>
              </a:spcAft>
            </a:pPr>
            <a:r>
              <a:rPr lang="en-US" altLang="zh-CN" sz="1000" kern="100">
                <a:latin typeface="微软雅黑" panose="020B0503020204020204" pitchFamily="34" charset="-122"/>
                <a:ea typeface="微软雅黑" panose="020B0503020204020204" pitchFamily="34" charset="-122"/>
              </a:rPr>
              <a:t>int AlphaBeta(int depth, int alpha, int beta) { </a:t>
            </a:r>
            <a:endParaRPr lang="zh-CN" altLang="zh-CN" sz="1000" kern="100">
              <a:latin typeface="微软雅黑" panose="020B0503020204020204" pitchFamily="34" charset="-122"/>
              <a:ea typeface="微软雅黑" panose="020B0503020204020204" pitchFamily="34" charset="-122"/>
            </a:endParaRPr>
          </a:p>
          <a:p>
            <a:pPr marL="263525" indent="269875" algn="just">
              <a:lnSpc>
                <a:spcPct val="125000"/>
              </a:lnSpc>
              <a:spcAft>
                <a:spcPts val="0"/>
              </a:spcAft>
            </a:pPr>
            <a:r>
              <a:rPr lang="en-US" altLang="zh-CN" sz="1000" kern="100">
                <a:latin typeface="微软雅黑" panose="020B0503020204020204" pitchFamily="34" charset="-122"/>
                <a:ea typeface="微软雅黑" panose="020B0503020204020204" pitchFamily="34" charset="-122"/>
              </a:rPr>
              <a:t>if (depth == 0) {		//</a:t>
            </a:r>
            <a:r>
              <a:rPr lang="zh-CN" altLang="zh-CN" sz="1000" kern="100">
                <a:latin typeface="微软雅黑" panose="020B0503020204020204" pitchFamily="34" charset="-122"/>
                <a:ea typeface="微软雅黑" panose="020B0503020204020204" pitchFamily="34" charset="-122"/>
              </a:rPr>
              <a:t>到达一定深度，评估棋局，返回分值</a:t>
            </a:r>
          </a:p>
          <a:p>
            <a:pPr marL="530225" indent="269875" algn="just">
              <a:lnSpc>
                <a:spcPct val="125000"/>
              </a:lnSpc>
              <a:spcAft>
                <a:spcPts val="0"/>
              </a:spcAft>
            </a:pPr>
            <a:r>
              <a:rPr lang="en-US" altLang="zh-CN" sz="1000" kern="100">
                <a:latin typeface="微软雅黑" panose="020B0503020204020204" pitchFamily="34" charset="-122"/>
                <a:ea typeface="微软雅黑" panose="020B0503020204020204" pitchFamily="34" charset="-122"/>
              </a:rPr>
              <a:t>val = Evaluate(); </a:t>
            </a:r>
            <a:endParaRPr lang="zh-CN" altLang="zh-CN" sz="1000" kern="100">
              <a:latin typeface="微软雅黑" panose="020B0503020204020204" pitchFamily="34" charset="-122"/>
              <a:ea typeface="微软雅黑" panose="020B0503020204020204" pitchFamily="34" charset="-122"/>
            </a:endParaRPr>
          </a:p>
          <a:p>
            <a:pPr marL="260350" indent="269875" algn="just">
              <a:lnSpc>
                <a:spcPct val="125000"/>
              </a:lnSpc>
              <a:spcAft>
                <a:spcPts val="0"/>
              </a:spcAft>
            </a:pPr>
            <a:r>
              <a:rPr lang="en-US" altLang="zh-CN" sz="1000" kern="100">
                <a:latin typeface="微软雅黑" panose="020B0503020204020204" pitchFamily="34" charset="-122"/>
                <a:ea typeface="微软雅黑" panose="020B0503020204020204" pitchFamily="34" charset="-122"/>
              </a:rPr>
              <a:t>return val; </a:t>
            </a:r>
            <a:endParaRPr lang="zh-CN" altLang="zh-CN" sz="1000" kern="100">
              <a:latin typeface="微软雅黑" panose="020B0503020204020204" pitchFamily="34" charset="-122"/>
              <a:ea typeface="微软雅黑" panose="020B0503020204020204" pitchFamily="34" charset="-122"/>
            </a:endParaRPr>
          </a:p>
          <a:p>
            <a:pPr indent="269875" algn="just">
              <a:lnSpc>
                <a:spcPct val="125000"/>
              </a:lnSpc>
              <a:spcAft>
                <a:spcPts val="0"/>
              </a:spcAft>
            </a:pPr>
            <a:r>
              <a:rPr lang="en-US" altLang="zh-CN" sz="1000" kern="100">
                <a:latin typeface="微软雅黑" panose="020B0503020204020204" pitchFamily="34" charset="-122"/>
                <a:ea typeface="微软雅黑" panose="020B0503020204020204" pitchFamily="34" charset="-122"/>
              </a:rPr>
              <a:t>	</a:t>
            </a:r>
            <a:endParaRPr lang="zh-CN" altLang="zh-CN" sz="1000" kern="100">
              <a:latin typeface="微软雅黑" panose="020B0503020204020204" pitchFamily="34" charset="-122"/>
              <a:ea typeface="微软雅黑" panose="020B0503020204020204" pitchFamily="34" charset="-122"/>
            </a:endParaRPr>
          </a:p>
          <a:p>
            <a:pPr marL="263525" indent="266700" algn="just">
              <a:lnSpc>
                <a:spcPct val="125000"/>
              </a:lnSpc>
              <a:spcAft>
                <a:spcPts val="0"/>
              </a:spcAft>
            </a:pPr>
            <a:r>
              <a:rPr lang="en-US" altLang="zh-CN" sz="1000" kern="100">
                <a:latin typeface="微软雅黑" panose="020B0503020204020204" pitchFamily="34" charset="-122"/>
                <a:ea typeface="微软雅黑" panose="020B0503020204020204" pitchFamily="34" charset="-122"/>
              </a:rPr>
              <a:t>GenerateLegalMoves();	</a:t>
            </a:r>
            <a:r>
              <a:rPr lang="en-US" altLang="zh-CN" sz="1000" kern="100" smtClean="0">
                <a:latin typeface="微软雅黑" panose="020B0503020204020204" pitchFamily="34" charset="-122"/>
                <a:ea typeface="微软雅黑" panose="020B0503020204020204" pitchFamily="34" charset="-122"/>
              </a:rPr>
              <a:t>//</a:t>
            </a:r>
            <a:r>
              <a:rPr lang="zh-CN" altLang="zh-CN" sz="1000" kern="100">
                <a:latin typeface="微软雅黑" panose="020B0503020204020204" pitchFamily="34" charset="-122"/>
                <a:ea typeface="微软雅黑" panose="020B0503020204020204" pitchFamily="34" charset="-122"/>
              </a:rPr>
              <a:t>生成下一步合法位置</a:t>
            </a:r>
          </a:p>
          <a:p>
            <a:pPr indent="269875" algn="just">
              <a:lnSpc>
                <a:spcPct val="125000"/>
              </a:lnSpc>
              <a:spcAft>
                <a:spcPts val="0"/>
              </a:spcAft>
            </a:pPr>
            <a:r>
              <a:rPr lang="en-US" altLang="zh-CN" sz="1000" kern="100">
                <a:latin typeface="微软雅黑" panose="020B0503020204020204" pitchFamily="34" charset="-122"/>
                <a:ea typeface="微软雅黑" panose="020B0503020204020204" pitchFamily="34" charset="-122"/>
              </a:rPr>
              <a:t> </a:t>
            </a:r>
            <a:endParaRPr lang="zh-CN" altLang="zh-CN" sz="1000" kern="100">
              <a:latin typeface="微软雅黑" panose="020B0503020204020204" pitchFamily="34" charset="-122"/>
              <a:ea typeface="微软雅黑" panose="020B0503020204020204" pitchFamily="34" charset="-122"/>
            </a:endParaRPr>
          </a:p>
          <a:p>
            <a:pPr marL="260350" indent="269875" algn="just">
              <a:lnSpc>
                <a:spcPct val="125000"/>
              </a:lnSpc>
              <a:spcAft>
                <a:spcPts val="0"/>
              </a:spcAft>
            </a:pPr>
            <a:r>
              <a:rPr lang="en-US" altLang="zh-CN" sz="1000" kern="100">
                <a:latin typeface="微软雅黑" panose="020B0503020204020204" pitchFamily="34" charset="-122"/>
                <a:ea typeface="微软雅黑" panose="020B0503020204020204" pitchFamily="34" charset="-122"/>
              </a:rPr>
              <a:t>while (MovesLeft()) {</a:t>
            </a:r>
            <a:endParaRPr lang="zh-CN" altLang="zh-CN" sz="1000" kern="100">
              <a:latin typeface="微软雅黑" panose="020B0503020204020204" pitchFamily="34" charset="-122"/>
              <a:ea typeface="微软雅黑" panose="020B0503020204020204" pitchFamily="34" charset="-122"/>
            </a:endParaRPr>
          </a:p>
          <a:p>
            <a:pPr marL="530225" indent="269875" algn="just">
              <a:lnSpc>
                <a:spcPct val="125000"/>
              </a:lnSpc>
              <a:spcAft>
                <a:spcPts val="0"/>
              </a:spcAft>
            </a:pPr>
            <a:r>
              <a:rPr lang="en-US" altLang="zh-CN" sz="1000" kern="100">
                <a:latin typeface="微软雅黑" panose="020B0503020204020204" pitchFamily="34" charset="-122"/>
                <a:ea typeface="微软雅黑" panose="020B0503020204020204" pitchFamily="34" charset="-122"/>
              </a:rPr>
              <a:t>MakeNextMove();	</a:t>
            </a:r>
            <a:r>
              <a:rPr lang="en-US" altLang="zh-CN" sz="1000" kern="100" smtClean="0">
                <a:latin typeface="微软雅黑" panose="020B0503020204020204" pitchFamily="34" charset="-122"/>
                <a:ea typeface="微软雅黑" panose="020B0503020204020204" pitchFamily="34" charset="-122"/>
              </a:rPr>
              <a:t>//</a:t>
            </a:r>
            <a:r>
              <a:rPr lang="zh-CN" altLang="zh-CN" sz="1000" kern="100">
                <a:latin typeface="微软雅黑" panose="020B0503020204020204" pitchFamily="34" charset="-122"/>
                <a:ea typeface="微软雅黑" panose="020B0503020204020204" pitchFamily="34" charset="-122"/>
              </a:rPr>
              <a:t>下棋 </a:t>
            </a:r>
          </a:p>
          <a:p>
            <a:pPr marL="533400" indent="266700" algn="just">
              <a:lnSpc>
                <a:spcPct val="125000"/>
              </a:lnSpc>
              <a:spcAft>
                <a:spcPts val="0"/>
              </a:spcAft>
            </a:pPr>
            <a:r>
              <a:rPr lang="en-US" altLang="zh-CN" sz="1000" kern="100">
                <a:latin typeface="微软雅黑" panose="020B0503020204020204" pitchFamily="34" charset="-122"/>
                <a:ea typeface="微软雅黑" panose="020B0503020204020204" pitchFamily="34" charset="-122"/>
              </a:rPr>
              <a:t> </a:t>
            </a:r>
            <a:endParaRPr lang="zh-CN" altLang="zh-CN" sz="1000" kern="100">
              <a:latin typeface="微软雅黑" panose="020B0503020204020204" pitchFamily="34" charset="-122"/>
              <a:ea typeface="微软雅黑" panose="020B0503020204020204" pitchFamily="34" charset="-122"/>
            </a:endParaRPr>
          </a:p>
          <a:p>
            <a:pPr marL="533400" indent="266700" algn="just">
              <a:lnSpc>
                <a:spcPct val="125000"/>
              </a:lnSpc>
              <a:spcAft>
                <a:spcPts val="0"/>
              </a:spcAft>
            </a:pPr>
            <a:r>
              <a:rPr lang="en-US" altLang="zh-CN" sz="1000" kern="100">
                <a:latin typeface="微软雅黑" panose="020B0503020204020204" pitchFamily="34" charset="-122"/>
                <a:ea typeface="微软雅黑" panose="020B0503020204020204" pitchFamily="34" charset="-122"/>
              </a:rPr>
              <a:t>//</a:t>
            </a:r>
            <a:r>
              <a:rPr lang="zh-CN" altLang="zh-CN" sz="1000" kern="100">
                <a:latin typeface="微软雅黑" panose="020B0503020204020204" pitchFamily="34" charset="-122"/>
                <a:ea typeface="微软雅黑" panose="020B0503020204020204" pitchFamily="34" charset="-122"/>
              </a:rPr>
              <a:t>注意</a:t>
            </a:r>
            <a:r>
              <a:rPr lang="en-US" altLang="zh-CN" sz="1000" kern="100">
                <a:latin typeface="微软雅黑" panose="020B0503020204020204" pitchFamily="34" charset="-122"/>
                <a:ea typeface="微软雅黑" panose="020B0503020204020204" pitchFamily="34" charset="-122"/>
              </a:rPr>
              <a:t>Negamax</a:t>
            </a:r>
            <a:r>
              <a:rPr lang="zh-CN" altLang="zh-CN" sz="1000" kern="100">
                <a:latin typeface="微软雅黑" panose="020B0503020204020204" pitchFamily="34" charset="-122"/>
                <a:ea typeface="微软雅黑" panose="020B0503020204020204" pitchFamily="34" charset="-122"/>
              </a:rPr>
              <a:t>风格的调用方式，前面有个负号，后面的参数是</a:t>
            </a:r>
            <a:r>
              <a:rPr lang="en-US" altLang="zh-CN" sz="1000" kern="100">
                <a:latin typeface="微软雅黑" panose="020B0503020204020204" pitchFamily="34" charset="-122"/>
                <a:ea typeface="微软雅黑" panose="020B0503020204020204" pitchFamily="34" charset="-122"/>
              </a:rPr>
              <a:t>-beta</a:t>
            </a:r>
            <a:r>
              <a:rPr lang="zh-CN" altLang="zh-CN" sz="1000" kern="100">
                <a:latin typeface="微软雅黑" panose="020B0503020204020204" pitchFamily="34" charset="-122"/>
                <a:ea typeface="微软雅黑" panose="020B0503020204020204" pitchFamily="34" charset="-122"/>
              </a:rPr>
              <a:t>和</a:t>
            </a:r>
            <a:r>
              <a:rPr lang="en-US" altLang="zh-CN" sz="1000" kern="100">
                <a:latin typeface="微软雅黑" panose="020B0503020204020204" pitchFamily="34" charset="-122"/>
                <a:ea typeface="微软雅黑" panose="020B0503020204020204" pitchFamily="34" charset="-122"/>
              </a:rPr>
              <a:t>-alpha</a:t>
            </a:r>
            <a:endParaRPr lang="zh-CN" altLang="zh-CN" sz="1000" kern="100">
              <a:latin typeface="微软雅黑" panose="020B0503020204020204" pitchFamily="34" charset="-122"/>
              <a:ea typeface="微软雅黑" panose="020B0503020204020204" pitchFamily="34" charset="-122"/>
            </a:endParaRPr>
          </a:p>
          <a:p>
            <a:pPr marL="530225" indent="269875" algn="just">
              <a:lnSpc>
                <a:spcPct val="125000"/>
              </a:lnSpc>
              <a:spcAft>
                <a:spcPts val="0"/>
              </a:spcAft>
            </a:pPr>
            <a:r>
              <a:rPr lang="en-US" altLang="zh-CN" sz="1000" kern="100">
                <a:latin typeface="微软雅黑" panose="020B0503020204020204" pitchFamily="34" charset="-122"/>
                <a:ea typeface="微软雅黑" panose="020B0503020204020204" pitchFamily="34" charset="-122"/>
              </a:rPr>
              <a:t>// Negamax</a:t>
            </a:r>
            <a:r>
              <a:rPr lang="zh-CN" altLang="zh-CN" sz="1000" kern="100">
                <a:latin typeface="微软雅黑" panose="020B0503020204020204" pitchFamily="34" charset="-122"/>
                <a:ea typeface="微软雅黑" panose="020B0503020204020204" pitchFamily="34" charset="-122"/>
              </a:rPr>
              <a:t>的含义中</a:t>
            </a:r>
            <a:r>
              <a:rPr lang="en-US" altLang="zh-CN" sz="1000" kern="100">
                <a:latin typeface="微软雅黑" panose="020B0503020204020204" pitchFamily="34" charset="-122"/>
                <a:ea typeface="微软雅黑" panose="020B0503020204020204" pitchFamily="34" charset="-122"/>
              </a:rPr>
              <a:t>Nega</a:t>
            </a:r>
            <a:r>
              <a:rPr lang="zh-CN" altLang="zh-CN" sz="1000" kern="100">
                <a:latin typeface="微软雅黑" panose="020B0503020204020204" pitchFamily="34" charset="-122"/>
                <a:ea typeface="微软雅黑" panose="020B0503020204020204" pitchFamily="34" charset="-122"/>
              </a:rPr>
              <a:t>就是指这里的负号 </a:t>
            </a:r>
          </a:p>
          <a:p>
            <a:pPr marL="530225" indent="269875" algn="just">
              <a:lnSpc>
                <a:spcPct val="125000"/>
              </a:lnSpc>
              <a:spcAft>
                <a:spcPts val="0"/>
              </a:spcAft>
            </a:pPr>
            <a:r>
              <a:rPr lang="en-US" altLang="zh-CN" sz="1000" kern="100">
                <a:latin typeface="微软雅黑" panose="020B0503020204020204" pitchFamily="34" charset="-122"/>
                <a:ea typeface="微软雅黑" panose="020B0503020204020204" pitchFamily="34" charset="-122"/>
              </a:rPr>
              <a:t>val = -AlphaBeta(depth - 1, -beta, -alpha);   </a:t>
            </a:r>
            <a:endParaRPr lang="zh-CN" altLang="zh-CN" sz="1000" kern="100">
              <a:latin typeface="微软雅黑" panose="020B0503020204020204" pitchFamily="34" charset="-122"/>
              <a:ea typeface="微软雅黑" panose="020B0503020204020204" pitchFamily="34" charset="-122"/>
            </a:endParaRPr>
          </a:p>
          <a:p>
            <a:pPr indent="269875" algn="just">
              <a:lnSpc>
                <a:spcPct val="125000"/>
              </a:lnSpc>
              <a:spcAft>
                <a:spcPts val="0"/>
              </a:spcAft>
            </a:pPr>
            <a:r>
              <a:rPr lang="en-US" altLang="zh-CN" sz="1000" kern="100">
                <a:latin typeface="微软雅黑" panose="020B0503020204020204" pitchFamily="34" charset="-122"/>
                <a:ea typeface="微软雅黑" panose="020B0503020204020204" pitchFamily="34" charset="-122"/>
              </a:rPr>
              <a:t> </a:t>
            </a:r>
            <a:endParaRPr lang="zh-CN" altLang="zh-CN" sz="1000" kern="100">
              <a:latin typeface="微软雅黑" panose="020B0503020204020204" pitchFamily="34" charset="-122"/>
              <a:ea typeface="微软雅黑" panose="020B0503020204020204" pitchFamily="34" charset="-122"/>
            </a:endParaRPr>
          </a:p>
          <a:p>
            <a:pPr marL="530225" indent="269875" algn="just">
              <a:lnSpc>
                <a:spcPct val="125000"/>
              </a:lnSpc>
              <a:spcAft>
                <a:spcPts val="0"/>
              </a:spcAft>
            </a:pPr>
            <a:r>
              <a:rPr lang="en-US" altLang="zh-CN" sz="1000" kern="100">
                <a:latin typeface="微软雅黑" panose="020B0503020204020204" pitchFamily="34" charset="-122"/>
                <a:ea typeface="微软雅黑" panose="020B0503020204020204" pitchFamily="34" charset="-122"/>
              </a:rPr>
              <a:t>UnmakeMove();		//</a:t>
            </a:r>
            <a:r>
              <a:rPr lang="zh-CN" altLang="zh-CN" sz="1000" kern="100">
                <a:latin typeface="微软雅黑" panose="020B0503020204020204" pitchFamily="34" charset="-122"/>
                <a:ea typeface="微软雅黑" panose="020B0503020204020204" pitchFamily="34" charset="-122"/>
              </a:rPr>
              <a:t>撤销</a:t>
            </a:r>
          </a:p>
          <a:p>
            <a:pPr indent="269875" algn="just">
              <a:lnSpc>
                <a:spcPct val="125000"/>
              </a:lnSpc>
              <a:spcAft>
                <a:spcPts val="0"/>
              </a:spcAft>
            </a:pPr>
            <a:r>
              <a:rPr lang="en-US" altLang="zh-CN" sz="1000" kern="100">
                <a:latin typeface="微软雅黑" panose="020B0503020204020204" pitchFamily="34" charset="-122"/>
                <a:ea typeface="微软雅黑" panose="020B0503020204020204" pitchFamily="34" charset="-122"/>
              </a:rPr>
              <a:t> </a:t>
            </a:r>
            <a:endParaRPr lang="zh-CN" altLang="zh-CN" sz="1000" kern="100">
              <a:latin typeface="微软雅黑" panose="020B0503020204020204" pitchFamily="34" charset="-122"/>
              <a:ea typeface="微软雅黑" panose="020B0503020204020204" pitchFamily="34" charset="-122"/>
            </a:endParaRPr>
          </a:p>
          <a:p>
            <a:pPr marL="530225" indent="269875" algn="just">
              <a:lnSpc>
                <a:spcPct val="125000"/>
              </a:lnSpc>
              <a:spcAft>
                <a:spcPts val="0"/>
              </a:spcAft>
            </a:pPr>
            <a:r>
              <a:rPr lang="en-US" altLang="zh-CN" sz="1000" kern="100">
                <a:latin typeface="微软雅黑" panose="020B0503020204020204" pitchFamily="34" charset="-122"/>
                <a:ea typeface="微软雅黑" panose="020B0503020204020204" pitchFamily="34" charset="-122"/>
              </a:rPr>
              <a:t>if (val &gt;= beta) 		//</a:t>
            </a:r>
            <a:r>
              <a:rPr lang="zh-CN" altLang="zh-CN" sz="1000" kern="100">
                <a:latin typeface="微软雅黑" panose="020B0503020204020204" pitchFamily="34" charset="-122"/>
                <a:ea typeface="微软雅黑" panose="020B0503020204020204" pitchFamily="34" charset="-122"/>
              </a:rPr>
              <a:t>剪枝情况判断 </a:t>
            </a:r>
          </a:p>
          <a:p>
            <a:pPr marL="796925" indent="269875" algn="just">
              <a:lnSpc>
                <a:spcPct val="125000"/>
              </a:lnSpc>
              <a:spcAft>
                <a:spcPts val="0"/>
              </a:spcAft>
            </a:pPr>
            <a:r>
              <a:rPr lang="en-US" altLang="zh-CN" sz="1000" kern="100">
                <a:latin typeface="微软雅黑" panose="020B0503020204020204" pitchFamily="34" charset="-122"/>
                <a:ea typeface="微软雅黑" panose="020B0503020204020204" pitchFamily="34" charset="-122"/>
              </a:rPr>
              <a:t>return beta; </a:t>
            </a:r>
            <a:endParaRPr lang="zh-CN" altLang="zh-CN" sz="1000" kern="100">
              <a:latin typeface="微软雅黑" panose="020B0503020204020204" pitchFamily="34" charset="-122"/>
              <a:ea typeface="微软雅黑" panose="020B0503020204020204" pitchFamily="34" charset="-122"/>
            </a:endParaRPr>
          </a:p>
          <a:p>
            <a:pPr indent="269875" algn="just">
              <a:lnSpc>
                <a:spcPct val="125000"/>
              </a:lnSpc>
              <a:spcAft>
                <a:spcPts val="0"/>
              </a:spcAft>
            </a:pPr>
            <a:r>
              <a:rPr lang="en-US" altLang="zh-CN" sz="1000" kern="100">
                <a:latin typeface="微软雅黑" panose="020B0503020204020204" pitchFamily="34" charset="-122"/>
                <a:ea typeface="微软雅黑" panose="020B0503020204020204" pitchFamily="34" charset="-122"/>
              </a:rPr>
              <a:t> </a:t>
            </a:r>
            <a:endParaRPr lang="zh-CN" altLang="zh-CN" sz="1000" kern="100">
              <a:latin typeface="微软雅黑" panose="020B0503020204020204" pitchFamily="34" charset="-122"/>
              <a:ea typeface="微软雅黑" panose="020B0503020204020204" pitchFamily="34" charset="-122"/>
            </a:endParaRPr>
          </a:p>
          <a:p>
            <a:pPr marL="527050" indent="269875" algn="just">
              <a:lnSpc>
                <a:spcPct val="125000"/>
              </a:lnSpc>
              <a:spcAft>
                <a:spcPts val="0"/>
              </a:spcAft>
            </a:pPr>
            <a:r>
              <a:rPr lang="en-US" altLang="zh-CN" sz="1000" kern="100">
                <a:latin typeface="微软雅黑" panose="020B0503020204020204" pitchFamily="34" charset="-122"/>
                <a:ea typeface="微软雅黑" panose="020B0503020204020204" pitchFamily="34" charset="-122"/>
              </a:rPr>
              <a:t>if (val &gt; alpha)</a:t>
            </a:r>
            <a:endParaRPr lang="zh-CN" altLang="zh-CN" sz="1000" kern="100">
              <a:latin typeface="微软雅黑" panose="020B0503020204020204" pitchFamily="34" charset="-122"/>
              <a:ea typeface="微软雅黑" panose="020B0503020204020204" pitchFamily="34" charset="-122"/>
            </a:endParaRPr>
          </a:p>
          <a:p>
            <a:pPr marL="796925" indent="269875" algn="just">
              <a:lnSpc>
                <a:spcPct val="125000"/>
              </a:lnSpc>
              <a:spcAft>
                <a:spcPts val="0"/>
              </a:spcAft>
            </a:pPr>
            <a:r>
              <a:rPr lang="en-US" altLang="zh-CN" sz="1000" kern="100">
                <a:latin typeface="微软雅黑" panose="020B0503020204020204" pitchFamily="34" charset="-122"/>
                <a:ea typeface="微软雅黑" panose="020B0503020204020204" pitchFamily="34" charset="-122"/>
              </a:rPr>
              <a:t>alpha = val</a:t>
            </a:r>
            <a:r>
              <a:rPr lang="en-US" altLang="zh-CN" sz="1000" kern="100" smtClean="0">
                <a:latin typeface="微软雅黑" panose="020B0503020204020204" pitchFamily="34" charset="-122"/>
                <a:ea typeface="微软雅黑" panose="020B0503020204020204" pitchFamily="34" charset="-122"/>
              </a:rPr>
              <a:t>;</a:t>
            </a:r>
            <a:endParaRPr lang="zh-CN" altLang="zh-CN" sz="1000" kern="100">
              <a:latin typeface="微软雅黑" panose="020B0503020204020204" pitchFamily="34" charset="-122"/>
              <a:ea typeface="微软雅黑" panose="020B0503020204020204" pitchFamily="34" charset="-122"/>
            </a:endParaRPr>
          </a:p>
          <a:p>
            <a:pPr indent="269875" algn="just">
              <a:lnSpc>
                <a:spcPct val="125000"/>
              </a:lnSpc>
              <a:spcAft>
                <a:spcPts val="0"/>
              </a:spcAft>
            </a:pPr>
            <a:r>
              <a:rPr lang="en-US" altLang="zh-CN" sz="1000" kern="100">
                <a:latin typeface="微软雅黑" panose="020B0503020204020204" pitchFamily="34" charset="-122"/>
                <a:ea typeface="微软雅黑" panose="020B0503020204020204" pitchFamily="34" charset="-122"/>
              </a:rPr>
              <a:t>	}</a:t>
            </a:r>
            <a:endParaRPr lang="zh-CN" altLang="zh-CN" sz="1000" kern="100">
              <a:latin typeface="微软雅黑" panose="020B0503020204020204" pitchFamily="34" charset="-122"/>
              <a:ea typeface="微软雅黑" panose="020B0503020204020204" pitchFamily="34" charset="-122"/>
            </a:endParaRPr>
          </a:p>
          <a:p>
            <a:pPr marL="263525" indent="269875" algn="just">
              <a:lnSpc>
                <a:spcPct val="125000"/>
              </a:lnSpc>
              <a:spcAft>
                <a:spcPts val="0"/>
              </a:spcAft>
            </a:pPr>
            <a:r>
              <a:rPr lang="en-US" altLang="zh-CN" sz="1000" kern="100">
                <a:latin typeface="微软雅黑" panose="020B0503020204020204" pitchFamily="34" charset="-122"/>
                <a:ea typeface="微软雅黑" panose="020B0503020204020204" pitchFamily="34" charset="-122"/>
              </a:rPr>
              <a:t>return alpha;   // </a:t>
            </a:r>
            <a:r>
              <a:rPr lang="zh-CN" altLang="zh-CN" sz="1000" kern="100">
                <a:latin typeface="微软雅黑" panose="020B0503020204020204" pitchFamily="34" charset="-122"/>
                <a:ea typeface="微软雅黑" panose="020B0503020204020204" pitchFamily="34" charset="-122"/>
              </a:rPr>
              <a:t>此时的</a:t>
            </a:r>
            <a:r>
              <a:rPr lang="en-US" altLang="zh-CN" sz="1000" kern="100">
                <a:latin typeface="微软雅黑" panose="020B0503020204020204" pitchFamily="34" charset="-122"/>
                <a:ea typeface="微软雅黑" panose="020B0503020204020204" pitchFamily="34" charset="-122"/>
              </a:rPr>
              <a:t>alpha</a:t>
            </a:r>
            <a:r>
              <a:rPr lang="zh-CN" altLang="zh-CN" sz="1000" kern="100">
                <a:latin typeface="微软雅黑" panose="020B0503020204020204" pitchFamily="34" charset="-122"/>
                <a:ea typeface="微软雅黑" panose="020B0503020204020204" pitchFamily="34" charset="-122"/>
              </a:rPr>
              <a:t>就是记录了当前结点的所有子结点的最大的负评估值 </a:t>
            </a:r>
          </a:p>
          <a:p>
            <a:pPr indent="269875" algn="just">
              <a:lnSpc>
                <a:spcPct val="125000"/>
              </a:lnSpc>
              <a:spcAft>
                <a:spcPts val="0"/>
              </a:spcAft>
            </a:pPr>
            <a:r>
              <a:rPr lang="en-US" altLang="zh-CN" sz="1000" kern="100">
                <a:latin typeface="微软雅黑" panose="020B0503020204020204" pitchFamily="34" charset="-122"/>
                <a:ea typeface="微软雅黑" panose="020B0503020204020204" pitchFamily="34" charset="-122"/>
              </a:rPr>
              <a:t>}</a:t>
            </a:r>
            <a:endParaRPr lang="zh-CN" altLang="zh-CN" sz="1000" kern="1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707569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555526"/>
            <a:ext cx="611560" cy="611560"/>
          </a:xfrm>
          <a:prstGeom prst="rect">
            <a:avLst/>
          </a:prstGeom>
          <a:solidFill>
            <a:srgbClr val="53C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3"/>
          <p:cNvSpPr txBox="1"/>
          <p:nvPr/>
        </p:nvSpPr>
        <p:spPr>
          <a:xfrm>
            <a:off x="936103" y="630473"/>
            <a:ext cx="2411761" cy="461665"/>
          </a:xfrm>
          <a:prstGeom prst="rect">
            <a:avLst/>
          </a:prstGeom>
          <a:noFill/>
        </p:spPr>
        <p:txBody>
          <a:bodyPr wrap="square" rtlCol="0">
            <a:spAutoFit/>
          </a:bodyPr>
          <a:lstStyle/>
          <a:p>
            <a:r>
              <a:rPr lang="zh-CN" altLang="en-US" sz="2400" b="1" smtClean="0">
                <a:solidFill>
                  <a:schemeClr val="tx1">
                    <a:lumMod val="65000"/>
                    <a:lumOff val="35000"/>
                  </a:schemeClr>
                </a:solidFill>
                <a:latin typeface="微软雅黑" pitchFamily="34" charset="-122"/>
                <a:ea typeface="微软雅黑" pitchFamily="34" charset="-122"/>
              </a:rPr>
              <a:t>核心</a:t>
            </a:r>
            <a:r>
              <a:rPr lang="zh-CN" altLang="en-US" sz="2400" b="1" smtClean="0">
                <a:solidFill>
                  <a:schemeClr val="tx1">
                    <a:lumMod val="65000"/>
                    <a:lumOff val="35000"/>
                  </a:schemeClr>
                </a:solidFill>
                <a:latin typeface="微软雅黑" pitchFamily="34" charset="-122"/>
                <a:ea typeface="微软雅黑" pitchFamily="34" charset="-122"/>
              </a:rPr>
              <a:t>算法</a:t>
            </a:r>
            <a:r>
              <a:rPr lang="zh-CN" altLang="en-US" sz="2400" b="1">
                <a:solidFill>
                  <a:schemeClr val="tx1">
                    <a:lumMod val="65000"/>
                    <a:lumOff val="35000"/>
                  </a:schemeClr>
                </a:solidFill>
                <a:latin typeface="微软雅黑" pitchFamily="34" charset="-122"/>
                <a:ea typeface="微软雅黑" pitchFamily="34" charset="-122"/>
              </a:rPr>
              <a:t>流程图</a:t>
            </a:r>
            <a:endParaRPr lang="zh-CN" altLang="en-US" sz="2400" b="1" dirty="0">
              <a:solidFill>
                <a:schemeClr val="tx1">
                  <a:lumMod val="65000"/>
                  <a:lumOff val="35000"/>
                </a:schemeClr>
              </a:solidFill>
              <a:latin typeface="微软雅黑" pitchFamily="34" charset="-122"/>
              <a:ea typeface="微软雅黑" pitchFamily="34" charset="-122"/>
            </a:endParaRPr>
          </a:p>
        </p:txBody>
      </p:sp>
      <p:pic>
        <p:nvPicPr>
          <p:cNvPr id="5" name="图片 4"/>
          <p:cNvPicPr/>
          <p:nvPr/>
        </p:nvPicPr>
        <p:blipFill>
          <a:blip r:embed="rId2"/>
          <a:stretch>
            <a:fillRect/>
          </a:stretch>
        </p:blipFill>
        <p:spPr>
          <a:xfrm>
            <a:off x="3327086" y="0"/>
            <a:ext cx="2659122" cy="5143500"/>
          </a:xfrm>
          <a:prstGeom prst="rect">
            <a:avLst/>
          </a:prstGeom>
        </p:spPr>
      </p:pic>
    </p:spTree>
    <p:extLst>
      <p:ext uri="{BB962C8B-B14F-4D97-AF65-F5344CB8AC3E}">
        <p14:creationId xmlns:p14="http://schemas.microsoft.com/office/powerpoint/2010/main" val="24611034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555526"/>
            <a:ext cx="611560" cy="6115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3"/>
          <p:cNvSpPr txBox="1"/>
          <p:nvPr/>
        </p:nvSpPr>
        <p:spPr>
          <a:xfrm>
            <a:off x="936103" y="630473"/>
            <a:ext cx="2411761" cy="461665"/>
          </a:xfrm>
          <a:prstGeom prst="rect">
            <a:avLst/>
          </a:prstGeom>
          <a:noFill/>
        </p:spPr>
        <p:txBody>
          <a:bodyPr wrap="square" rtlCol="0">
            <a:spAutoFit/>
          </a:bodyPr>
          <a:lstStyle/>
          <a:p>
            <a:r>
              <a:rPr lang="zh-CN" altLang="en-US" sz="2400" b="1" smtClean="0">
                <a:solidFill>
                  <a:schemeClr val="tx1">
                    <a:lumMod val="65000"/>
                    <a:lumOff val="35000"/>
                  </a:schemeClr>
                </a:solidFill>
                <a:latin typeface="微软雅黑" pitchFamily="34" charset="-122"/>
                <a:ea typeface="微软雅黑" pitchFamily="34" charset="-122"/>
              </a:rPr>
              <a:t>结果演示</a:t>
            </a:r>
            <a:endParaRPr lang="zh-CN" altLang="en-US" sz="2400" b="1" dirty="0">
              <a:solidFill>
                <a:schemeClr val="tx1">
                  <a:lumMod val="65000"/>
                  <a:lumOff val="35000"/>
                </a:schemeClr>
              </a:solidFill>
              <a:latin typeface="微软雅黑" pitchFamily="34" charset="-122"/>
              <a:ea typeface="微软雅黑" pitchFamily="34" charset="-122"/>
            </a:endParaRPr>
          </a:p>
        </p:txBody>
      </p:sp>
      <p:pic>
        <p:nvPicPr>
          <p:cNvPr id="11" name="图片 10"/>
          <p:cNvPicPr/>
          <p:nvPr/>
        </p:nvPicPr>
        <p:blipFill>
          <a:blip r:embed="rId2"/>
          <a:stretch>
            <a:fillRect/>
          </a:stretch>
        </p:blipFill>
        <p:spPr>
          <a:xfrm>
            <a:off x="936103" y="1275606"/>
            <a:ext cx="3600000" cy="3600000"/>
          </a:xfrm>
          <a:prstGeom prst="rect">
            <a:avLst/>
          </a:prstGeom>
        </p:spPr>
      </p:pic>
      <p:pic>
        <p:nvPicPr>
          <p:cNvPr id="12" name="图片 11"/>
          <p:cNvPicPr/>
          <p:nvPr/>
        </p:nvPicPr>
        <p:blipFill>
          <a:blip r:embed="rId3"/>
          <a:stretch>
            <a:fillRect/>
          </a:stretch>
        </p:blipFill>
        <p:spPr>
          <a:xfrm>
            <a:off x="4788024" y="1275606"/>
            <a:ext cx="3600000" cy="3600000"/>
          </a:xfrm>
          <a:prstGeom prst="rect">
            <a:avLst/>
          </a:prstGeom>
        </p:spPr>
      </p:pic>
    </p:spTree>
    <p:extLst>
      <p:ext uri="{BB962C8B-B14F-4D97-AF65-F5344CB8AC3E}">
        <p14:creationId xmlns:p14="http://schemas.microsoft.com/office/powerpoint/2010/main" val="32063778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79712" y="1330524"/>
            <a:ext cx="6192688" cy="1754326"/>
          </a:xfrm>
          <a:prstGeom prst="rect">
            <a:avLst/>
          </a:prstGeom>
          <a:noFill/>
        </p:spPr>
        <p:txBody>
          <a:bodyPr wrap="square" rtlCol="0">
            <a:spAutoFit/>
          </a:bodyPr>
          <a:lstStyle/>
          <a:p>
            <a:r>
              <a:rPr lang="en-US" altLang="zh-CN" sz="10800" b="1" dirty="0" smtClean="0">
                <a:solidFill>
                  <a:srgbClr val="F46970"/>
                </a:solidFill>
                <a:latin typeface="Adobe Gothic Std B" pitchFamily="34" charset="-128"/>
                <a:ea typeface="Adobe Gothic Std B" pitchFamily="34" charset="-128"/>
              </a:rPr>
              <a:t>THANKS</a:t>
            </a:r>
            <a:endParaRPr lang="zh-CN" altLang="en-US" sz="10800" b="1" dirty="0">
              <a:solidFill>
                <a:srgbClr val="F46970"/>
              </a:solidFill>
              <a:latin typeface="Adobe Gothic Std B" pitchFamily="34" charset="-128"/>
            </a:endParaRPr>
          </a:p>
        </p:txBody>
      </p:sp>
      <p:grpSp>
        <p:nvGrpSpPr>
          <p:cNvPr id="7" name="组合 6"/>
          <p:cNvGrpSpPr/>
          <p:nvPr/>
        </p:nvGrpSpPr>
        <p:grpSpPr>
          <a:xfrm>
            <a:off x="2699792" y="2921341"/>
            <a:ext cx="4179497" cy="658520"/>
            <a:chOff x="2411760" y="2842401"/>
            <a:chExt cx="4680520" cy="737461"/>
          </a:xfrm>
        </p:grpSpPr>
        <p:sp>
          <p:nvSpPr>
            <p:cNvPr id="3" name="矩形 2"/>
            <p:cNvSpPr/>
            <p:nvPr/>
          </p:nvSpPr>
          <p:spPr>
            <a:xfrm>
              <a:off x="2411760" y="2860403"/>
              <a:ext cx="701457" cy="701457"/>
            </a:xfrm>
            <a:prstGeom prst="rect">
              <a:avLst/>
            </a:prstGeom>
            <a:solidFill>
              <a:srgbClr val="F2A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十字形 3"/>
            <p:cNvSpPr/>
            <p:nvPr/>
          </p:nvSpPr>
          <p:spPr>
            <a:xfrm>
              <a:off x="5003634" y="2851091"/>
              <a:ext cx="720080" cy="720080"/>
            </a:xfrm>
            <a:prstGeom prst="plus">
              <a:avLst/>
            </a:prstGeom>
            <a:solidFill>
              <a:srgbClr val="67D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689695" y="2842401"/>
              <a:ext cx="737461" cy="737461"/>
            </a:xfrm>
            <a:prstGeom prst="ellipse">
              <a:avLst/>
            </a:prstGeom>
            <a:solidFill>
              <a:srgbClr val="6BF2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a:off x="6300192" y="2869714"/>
              <a:ext cx="792088" cy="682834"/>
            </a:xfrm>
            <a:prstGeom prst="triangle">
              <a:avLst/>
            </a:prstGeom>
            <a:solidFill>
              <a:srgbClr val="FA97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352235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1043608" y="987574"/>
            <a:ext cx="611560" cy="611560"/>
          </a:xfrm>
          <a:prstGeom prst="rect">
            <a:avLst/>
          </a:prstGeom>
          <a:solidFill>
            <a:srgbClr val="F46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3"/>
          <p:cNvSpPr txBox="1"/>
          <p:nvPr/>
        </p:nvSpPr>
        <p:spPr>
          <a:xfrm>
            <a:off x="1979712" y="1062521"/>
            <a:ext cx="1584176" cy="461665"/>
          </a:xfrm>
          <a:prstGeom prst="rect">
            <a:avLst/>
          </a:prstGeom>
          <a:noFill/>
        </p:spPr>
        <p:txBody>
          <a:bodyPr wrap="square" rtlCol="0">
            <a:spAutoFit/>
          </a:bodyPr>
          <a:lstStyle/>
          <a:p>
            <a:r>
              <a:rPr lang="zh-CN" altLang="en-US" sz="2400" b="1" smtClean="0">
                <a:solidFill>
                  <a:schemeClr val="tx1">
                    <a:lumMod val="65000"/>
                    <a:lumOff val="35000"/>
                  </a:schemeClr>
                </a:solidFill>
                <a:latin typeface="微软雅黑" pitchFamily="34" charset="-122"/>
                <a:ea typeface="微软雅黑" pitchFamily="34" charset="-122"/>
              </a:rPr>
              <a:t>题目介绍</a:t>
            </a:r>
            <a:endParaRPr lang="zh-CN" altLang="en-US" sz="2400" b="1" dirty="0">
              <a:solidFill>
                <a:schemeClr val="tx1">
                  <a:lumMod val="65000"/>
                  <a:lumOff val="35000"/>
                </a:schemeClr>
              </a:solidFill>
              <a:latin typeface="微软雅黑" pitchFamily="34" charset="-122"/>
              <a:ea typeface="微软雅黑" pitchFamily="34" charset="-122"/>
            </a:endParaRPr>
          </a:p>
        </p:txBody>
      </p:sp>
      <p:sp>
        <p:nvSpPr>
          <p:cNvPr id="17" name="矩形 16"/>
          <p:cNvSpPr/>
          <p:nvPr/>
        </p:nvSpPr>
        <p:spPr>
          <a:xfrm>
            <a:off x="1043608" y="1779662"/>
            <a:ext cx="611560" cy="6115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3"/>
          <p:cNvSpPr txBox="1"/>
          <p:nvPr/>
        </p:nvSpPr>
        <p:spPr>
          <a:xfrm>
            <a:off x="1979712" y="1854609"/>
            <a:ext cx="2520280" cy="461665"/>
          </a:xfrm>
          <a:prstGeom prst="rect">
            <a:avLst/>
          </a:prstGeom>
          <a:noFill/>
        </p:spPr>
        <p:txBody>
          <a:bodyPr wrap="square" rtlCol="0">
            <a:spAutoFit/>
          </a:bodyPr>
          <a:lstStyle/>
          <a:p>
            <a:r>
              <a:rPr lang="zh-CN" altLang="en-US" sz="2400" b="1" smtClean="0">
                <a:solidFill>
                  <a:schemeClr val="tx1">
                    <a:lumMod val="65000"/>
                    <a:lumOff val="35000"/>
                  </a:schemeClr>
                </a:solidFill>
                <a:latin typeface="微软雅黑" pitchFamily="34" charset="-122"/>
                <a:ea typeface="微软雅黑" pitchFamily="34" charset="-122"/>
              </a:rPr>
              <a:t>实验目的和环境</a:t>
            </a:r>
            <a:endParaRPr lang="zh-CN" altLang="en-US" sz="2400" b="1" dirty="0">
              <a:solidFill>
                <a:schemeClr val="tx1">
                  <a:lumMod val="65000"/>
                  <a:lumOff val="35000"/>
                </a:schemeClr>
              </a:solidFill>
              <a:latin typeface="微软雅黑" pitchFamily="34" charset="-122"/>
              <a:ea typeface="微软雅黑" pitchFamily="34" charset="-122"/>
            </a:endParaRPr>
          </a:p>
        </p:txBody>
      </p:sp>
      <p:sp>
        <p:nvSpPr>
          <p:cNvPr id="19" name="矩形 18"/>
          <p:cNvSpPr/>
          <p:nvPr/>
        </p:nvSpPr>
        <p:spPr>
          <a:xfrm>
            <a:off x="1043608" y="2571750"/>
            <a:ext cx="611560" cy="611560"/>
          </a:xfrm>
          <a:prstGeom prst="rect">
            <a:avLst/>
          </a:prstGeom>
          <a:solidFill>
            <a:srgbClr val="53C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3"/>
          <p:cNvSpPr txBox="1"/>
          <p:nvPr/>
        </p:nvSpPr>
        <p:spPr>
          <a:xfrm>
            <a:off x="1979712" y="2646697"/>
            <a:ext cx="2016224" cy="461665"/>
          </a:xfrm>
          <a:prstGeom prst="rect">
            <a:avLst/>
          </a:prstGeom>
          <a:noFill/>
        </p:spPr>
        <p:txBody>
          <a:bodyPr wrap="square" rtlCol="0">
            <a:spAutoFit/>
          </a:bodyPr>
          <a:lstStyle/>
          <a:p>
            <a:r>
              <a:rPr lang="zh-CN" altLang="en-US" sz="2400" b="1" smtClean="0">
                <a:solidFill>
                  <a:schemeClr val="tx1">
                    <a:lumMod val="65000"/>
                    <a:lumOff val="35000"/>
                  </a:schemeClr>
                </a:solidFill>
                <a:latin typeface="微软雅黑" pitchFamily="34" charset="-122"/>
                <a:ea typeface="微软雅黑" pitchFamily="34" charset="-122"/>
              </a:rPr>
              <a:t>算法和实现</a:t>
            </a:r>
            <a:endParaRPr lang="zh-CN" altLang="en-US" sz="2400" b="1" dirty="0">
              <a:solidFill>
                <a:schemeClr val="tx1">
                  <a:lumMod val="65000"/>
                  <a:lumOff val="35000"/>
                </a:schemeClr>
              </a:solidFill>
              <a:latin typeface="微软雅黑" pitchFamily="34" charset="-122"/>
              <a:ea typeface="微软雅黑" pitchFamily="34" charset="-122"/>
            </a:endParaRPr>
          </a:p>
        </p:txBody>
      </p:sp>
      <p:sp>
        <p:nvSpPr>
          <p:cNvPr id="21" name="矩形 20"/>
          <p:cNvSpPr/>
          <p:nvPr/>
        </p:nvSpPr>
        <p:spPr>
          <a:xfrm>
            <a:off x="1043608" y="3363838"/>
            <a:ext cx="611560" cy="6115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3"/>
          <p:cNvSpPr txBox="1"/>
          <p:nvPr/>
        </p:nvSpPr>
        <p:spPr>
          <a:xfrm>
            <a:off x="1979712" y="3438785"/>
            <a:ext cx="1584176" cy="461665"/>
          </a:xfrm>
          <a:prstGeom prst="rect">
            <a:avLst/>
          </a:prstGeom>
          <a:noFill/>
        </p:spPr>
        <p:txBody>
          <a:bodyPr wrap="square" rtlCol="0">
            <a:spAutoFit/>
          </a:bodyPr>
          <a:lstStyle/>
          <a:p>
            <a:r>
              <a:rPr lang="zh-CN" altLang="en-US" sz="2400" b="1" smtClean="0">
                <a:solidFill>
                  <a:schemeClr val="tx1">
                    <a:lumMod val="65000"/>
                    <a:lumOff val="35000"/>
                  </a:schemeClr>
                </a:solidFill>
                <a:latin typeface="微软雅黑" pitchFamily="34" charset="-122"/>
                <a:ea typeface="微软雅黑" pitchFamily="34" charset="-122"/>
              </a:rPr>
              <a:t>结果演示</a:t>
            </a:r>
            <a:endParaRPr lang="zh-CN" altLang="en-US" sz="2400" b="1" dirty="0">
              <a:solidFill>
                <a:schemeClr val="tx1">
                  <a:lumMod val="65000"/>
                  <a:lumOff val="3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8769177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55526"/>
            <a:ext cx="611560" cy="611560"/>
          </a:xfrm>
          <a:prstGeom prst="rect">
            <a:avLst/>
          </a:prstGeom>
          <a:solidFill>
            <a:srgbClr val="F46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3"/>
          <p:cNvSpPr txBox="1"/>
          <p:nvPr/>
        </p:nvSpPr>
        <p:spPr>
          <a:xfrm>
            <a:off x="936104" y="630473"/>
            <a:ext cx="1584176" cy="461665"/>
          </a:xfrm>
          <a:prstGeom prst="rect">
            <a:avLst/>
          </a:prstGeom>
          <a:noFill/>
        </p:spPr>
        <p:txBody>
          <a:bodyPr wrap="square" rtlCol="0">
            <a:spAutoFit/>
          </a:bodyPr>
          <a:lstStyle/>
          <a:p>
            <a:r>
              <a:rPr lang="zh-CN" altLang="en-US" sz="2400" b="1" smtClean="0">
                <a:solidFill>
                  <a:schemeClr val="tx1">
                    <a:lumMod val="65000"/>
                    <a:lumOff val="35000"/>
                  </a:schemeClr>
                </a:solidFill>
                <a:latin typeface="微软雅黑" pitchFamily="34" charset="-122"/>
                <a:ea typeface="微软雅黑" pitchFamily="34" charset="-122"/>
              </a:rPr>
              <a:t>题目介绍</a:t>
            </a:r>
            <a:endParaRPr lang="zh-CN" altLang="en-US" sz="2400" b="1" dirty="0">
              <a:solidFill>
                <a:schemeClr val="tx1">
                  <a:lumMod val="65000"/>
                  <a:lumOff val="35000"/>
                </a:schemeClr>
              </a:solidFill>
              <a:latin typeface="微软雅黑" pitchFamily="34" charset="-122"/>
              <a:ea typeface="微软雅黑" pitchFamily="34" charset="-122"/>
            </a:endParaRPr>
          </a:p>
        </p:txBody>
      </p:sp>
      <p:sp>
        <p:nvSpPr>
          <p:cNvPr id="8" name="矩形 7"/>
          <p:cNvSpPr/>
          <p:nvPr/>
        </p:nvSpPr>
        <p:spPr>
          <a:xfrm>
            <a:off x="611560" y="1167086"/>
            <a:ext cx="7992888" cy="1099468"/>
          </a:xfrm>
          <a:prstGeom prst="rect">
            <a:avLst/>
          </a:prstGeom>
        </p:spPr>
        <p:txBody>
          <a:bodyPr wrap="square">
            <a:spAutoFit/>
          </a:bodyPr>
          <a:lstStyle/>
          <a:p>
            <a:pPr indent="269875" algn="just">
              <a:lnSpc>
                <a:spcPct val="125000"/>
              </a:lnSpc>
              <a:spcAft>
                <a:spcPts val="0"/>
              </a:spcAft>
            </a:pPr>
            <a:r>
              <a:rPr lang="zh-CN" altLang="zh-CN" b="1" kern="100" smtClean="0">
                <a:latin typeface="微软雅黑" panose="020B0503020204020204" pitchFamily="34" charset="-122"/>
                <a:ea typeface="微软雅黑" panose="020B0503020204020204" pitchFamily="34" charset="-122"/>
              </a:rPr>
              <a:t>简介：</a:t>
            </a:r>
            <a:r>
              <a:rPr lang="zh-CN" altLang="zh-CN" kern="0" smtClean="0">
                <a:solidFill>
                  <a:schemeClr val="tx1">
                    <a:lumMod val="75000"/>
                    <a:lumOff val="25000"/>
                  </a:schemeClr>
                </a:solidFill>
                <a:latin typeface="微软雅黑" panose="020B0503020204020204" pitchFamily="34" charset="-122"/>
                <a:ea typeface="微软雅黑" panose="020B0503020204020204" pitchFamily="34" charset="-122"/>
              </a:rPr>
              <a:t>五子棋是世界智力运动会竞技项目之一，是一种两人对弈的纯策略型棋类游戏，是世界智力运动会竞技项目之一，通常双方分别使用黑白两色的棋子，下在棋盘直线与横线的交叉点上，先形成</a:t>
            </a:r>
            <a:r>
              <a:rPr lang="en-US" altLang="zh-CN" kern="0" smtClean="0">
                <a:solidFill>
                  <a:schemeClr val="tx1">
                    <a:lumMod val="75000"/>
                    <a:lumOff val="25000"/>
                  </a:schemeClr>
                </a:solidFill>
                <a:latin typeface="微软雅黑" panose="020B0503020204020204" pitchFamily="34" charset="-122"/>
                <a:ea typeface="微软雅黑" panose="020B0503020204020204" pitchFamily="34" charset="-122"/>
              </a:rPr>
              <a:t>5</a:t>
            </a:r>
            <a:r>
              <a:rPr lang="zh-CN" altLang="zh-CN" kern="0" smtClean="0">
                <a:solidFill>
                  <a:schemeClr val="tx1">
                    <a:lumMod val="75000"/>
                    <a:lumOff val="25000"/>
                  </a:schemeClr>
                </a:solidFill>
                <a:latin typeface="微软雅黑" panose="020B0503020204020204" pitchFamily="34" charset="-122"/>
                <a:ea typeface="微软雅黑" panose="020B0503020204020204" pitchFamily="34" charset="-122"/>
              </a:rPr>
              <a:t>子连线者获胜。</a:t>
            </a:r>
          </a:p>
        </p:txBody>
      </p:sp>
      <p:sp>
        <p:nvSpPr>
          <p:cNvPr id="9" name="矩形 8"/>
          <p:cNvSpPr/>
          <p:nvPr/>
        </p:nvSpPr>
        <p:spPr>
          <a:xfrm>
            <a:off x="611560" y="2586271"/>
            <a:ext cx="5174123" cy="2131353"/>
          </a:xfrm>
          <a:prstGeom prst="rect">
            <a:avLst/>
          </a:prstGeom>
        </p:spPr>
        <p:txBody>
          <a:bodyPr wrap="square">
            <a:spAutoFit/>
          </a:bodyPr>
          <a:lstStyle/>
          <a:p>
            <a:pPr indent="269875" algn="just">
              <a:lnSpc>
                <a:spcPct val="125000"/>
              </a:lnSpc>
              <a:spcBef>
                <a:spcPts val="600"/>
              </a:spcBef>
              <a:spcAft>
                <a:spcPts val="600"/>
              </a:spcAft>
            </a:pPr>
            <a:r>
              <a:rPr lang="zh-CN" altLang="zh-CN" kern="0">
                <a:solidFill>
                  <a:schemeClr val="tx1">
                    <a:lumMod val="75000"/>
                    <a:lumOff val="25000"/>
                  </a:schemeClr>
                </a:solidFill>
                <a:latin typeface="微软雅黑" panose="020B0503020204020204" pitchFamily="34" charset="-122"/>
                <a:ea typeface="微软雅黑" panose="020B0503020204020204" pitchFamily="34" charset="-122"/>
              </a:rPr>
              <a:t>本次采用</a:t>
            </a:r>
            <a:r>
              <a:rPr lang="zh-CN" altLang="zh-CN" b="1" kern="100">
                <a:latin typeface="微软雅黑" panose="020B0503020204020204" pitchFamily="34" charset="-122"/>
                <a:ea typeface="微软雅黑" panose="020B0503020204020204" pitchFamily="34" charset="-122"/>
              </a:rPr>
              <a:t>原始规则：</a:t>
            </a:r>
          </a:p>
          <a:p>
            <a:pPr indent="269875" algn="just">
              <a:lnSpc>
                <a:spcPct val="125000"/>
              </a:lnSpc>
              <a:spcBef>
                <a:spcPts val="600"/>
              </a:spcBef>
              <a:spcAft>
                <a:spcPts val="600"/>
              </a:spcAft>
            </a:pPr>
            <a:r>
              <a:rPr lang="zh-CN" altLang="zh-CN" kern="0">
                <a:solidFill>
                  <a:schemeClr val="tx1">
                    <a:lumMod val="75000"/>
                    <a:lumOff val="25000"/>
                  </a:schemeClr>
                </a:solidFill>
                <a:latin typeface="微软雅黑" panose="020B0503020204020204" pitchFamily="34" charset="-122"/>
                <a:ea typeface="微软雅黑" panose="020B0503020204020204" pitchFamily="34" charset="-122"/>
              </a:rPr>
              <a:t>行棋：黑子先行，一人轮流一著下于棋盘空点处。</a:t>
            </a:r>
          </a:p>
          <a:p>
            <a:pPr indent="269875" algn="just">
              <a:lnSpc>
                <a:spcPct val="125000"/>
              </a:lnSpc>
              <a:spcBef>
                <a:spcPts val="600"/>
              </a:spcBef>
              <a:spcAft>
                <a:spcPts val="600"/>
              </a:spcAft>
            </a:pPr>
            <a:r>
              <a:rPr lang="zh-CN" altLang="zh-CN" kern="0">
                <a:solidFill>
                  <a:schemeClr val="tx1">
                    <a:lumMod val="75000"/>
                    <a:lumOff val="25000"/>
                  </a:schemeClr>
                </a:solidFill>
                <a:latin typeface="微软雅黑" panose="020B0503020204020204" pitchFamily="34" charset="-122"/>
                <a:ea typeface="微软雅黑" panose="020B0503020204020204" pitchFamily="34" charset="-122"/>
              </a:rPr>
              <a:t>胜负：先把五枚或以上己棋相连成任何横纵斜方向为胜。（长连仍算胜利）</a:t>
            </a:r>
          </a:p>
        </p:txBody>
      </p:sp>
      <p:pic>
        <p:nvPicPr>
          <p:cNvPr id="11" name="图片 10"/>
          <p:cNvPicPr/>
          <p:nvPr/>
        </p:nvPicPr>
        <p:blipFill>
          <a:blip r:embed="rId2"/>
          <a:stretch>
            <a:fillRect/>
          </a:stretch>
        </p:blipFill>
        <p:spPr>
          <a:xfrm>
            <a:off x="5785683" y="2265715"/>
            <a:ext cx="2818765" cy="2780665"/>
          </a:xfrm>
          <a:prstGeom prst="rect">
            <a:avLst/>
          </a:prstGeom>
        </p:spPr>
      </p:pic>
    </p:spTree>
    <p:extLst>
      <p:ext uri="{BB962C8B-B14F-4D97-AF65-F5344CB8AC3E}">
        <p14:creationId xmlns:p14="http://schemas.microsoft.com/office/powerpoint/2010/main" val="40055946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55526"/>
            <a:ext cx="611560" cy="6115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3"/>
          <p:cNvSpPr txBox="1"/>
          <p:nvPr/>
        </p:nvSpPr>
        <p:spPr>
          <a:xfrm>
            <a:off x="936103" y="630473"/>
            <a:ext cx="2411761" cy="461665"/>
          </a:xfrm>
          <a:prstGeom prst="rect">
            <a:avLst/>
          </a:prstGeom>
          <a:noFill/>
        </p:spPr>
        <p:txBody>
          <a:bodyPr wrap="square" rtlCol="0">
            <a:spAutoFit/>
          </a:bodyPr>
          <a:lstStyle/>
          <a:p>
            <a:r>
              <a:rPr lang="zh-CN" altLang="en-US" sz="2400" b="1" smtClean="0">
                <a:solidFill>
                  <a:schemeClr val="tx1">
                    <a:lumMod val="65000"/>
                    <a:lumOff val="35000"/>
                  </a:schemeClr>
                </a:solidFill>
                <a:latin typeface="微软雅黑" pitchFamily="34" charset="-122"/>
                <a:ea typeface="微软雅黑" pitchFamily="34" charset="-122"/>
              </a:rPr>
              <a:t>实验目的和环境</a:t>
            </a:r>
            <a:endParaRPr lang="zh-CN" altLang="en-US" sz="2400" b="1" dirty="0">
              <a:solidFill>
                <a:schemeClr val="tx1">
                  <a:lumMod val="65000"/>
                  <a:lumOff val="35000"/>
                </a:schemeClr>
              </a:solidFill>
              <a:latin typeface="微软雅黑" pitchFamily="34" charset="-122"/>
              <a:ea typeface="微软雅黑" pitchFamily="34" charset="-122"/>
            </a:endParaRPr>
          </a:p>
        </p:txBody>
      </p:sp>
      <p:sp>
        <p:nvSpPr>
          <p:cNvPr id="8" name="矩形 7"/>
          <p:cNvSpPr/>
          <p:nvPr/>
        </p:nvSpPr>
        <p:spPr>
          <a:xfrm>
            <a:off x="611560" y="1167086"/>
            <a:ext cx="7920880" cy="1231106"/>
          </a:xfrm>
          <a:prstGeom prst="rect">
            <a:avLst/>
          </a:prstGeom>
        </p:spPr>
        <p:txBody>
          <a:bodyPr wrap="square">
            <a:spAutoFit/>
          </a:bodyPr>
          <a:lstStyle/>
          <a:p>
            <a:r>
              <a:rPr lang="zh-CN" altLang="zh-CN" b="1">
                <a:solidFill>
                  <a:schemeClr val="tx1">
                    <a:lumMod val="75000"/>
                    <a:lumOff val="25000"/>
                  </a:schemeClr>
                </a:solidFill>
                <a:latin typeface="微软雅黑" pitchFamily="34" charset="-122"/>
                <a:ea typeface="微软雅黑" pitchFamily="34" charset="-122"/>
              </a:rPr>
              <a:t>●</a:t>
            </a:r>
            <a:r>
              <a:rPr lang="en-US" altLang="zh-CN" b="1" smtClean="0">
                <a:solidFill>
                  <a:schemeClr val="tx1">
                    <a:lumMod val="75000"/>
                    <a:lumOff val="25000"/>
                  </a:schemeClr>
                </a:solidFill>
                <a:latin typeface="微软雅黑" pitchFamily="34" charset="-122"/>
                <a:ea typeface="微软雅黑" pitchFamily="34" charset="-122"/>
              </a:rPr>
              <a:t> </a:t>
            </a:r>
            <a:r>
              <a:rPr lang="zh-CN" altLang="zh-CN" b="1">
                <a:solidFill>
                  <a:schemeClr val="tx1">
                    <a:lumMod val="75000"/>
                    <a:lumOff val="25000"/>
                  </a:schemeClr>
                </a:solidFill>
                <a:latin typeface="微软雅黑" pitchFamily="34" charset="-122"/>
                <a:ea typeface="微软雅黑" pitchFamily="34" charset="-122"/>
              </a:rPr>
              <a:t>实验目的</a:t>
            </a:r>
          </a:p>
          <a:p>
            <a:r>
              <a:rPr lang="zh-CN" altLang="zh-CN" sz="1400" kern="0" smtClean="0">
                <a:solidFill>
                  <a:schemeClr val="tx1">
                    <a:lumMod val="75000"/>
                    <a:lumOff val="25000"/>
                  </a:schemeClr>
                </a:solidFill>
                <a:latin typeface="微软雅黑" panose="020B0503020204020204" pitchFamily="34" charset="-122"/>
                <a:ea typeface="微软雅黑" panose="020B0503020204020204" pitchFamily="34" charset="-122"/>
              </a:rPr>
              <a:t>熟悉</a:t>
            </a:r>
            <a:r>
              <a:rPr lang="zh-CN" altLang="zh-CN" sz="1400" kern="0">
                <a:solidFill>
                  <a:schemeClr val="tx1">
                    <a:lumMod val="75000"/>
                    <a:lumOff val="25000"/>
                  </a:schemeClr>
                </a:solidFill>
                <a:latin typeface="微软雅黑" panose="020B0503020204020204" pitchFamily="34" charset="-122"/>
                <a:ea typeface="微软雅黑" panose="020B0503020204020204" pitchFamily="34" charset="-122"/>
              </a:rPr>
              <a:t>人工智能系统中的问题求解过程；</a:t>
            </a:r>
          </a:p>
          <a:p>
            <a:r>
              <a:rPr lang="zh-CN" altLang="zh-CN" sz="1400" kern="0" smtClean="0">
                <a:solidFill>
                  <a:schemeClr val="tx1">
                    <a:lumMod val="75000"/>
                    <a:lumOff val="25000"/>
                  </a:schemeClr>
                </a:solidFill>
                <a:latin typeface="微软雅黑" panose="020B0503020204020204" pitchFamily="34" charset="-122"/>
                <a:ea typeface="微软雅黑" panose="020B0503020204020204" pitchFamily="34" charset="-122"/>
              </a:rPr>
              <a:t>学会</a:t>
            </a:r>
            <a:r>
              <a:rPr lang="zh-CN" altLang="zh-CN" sz="1400" kern="0">
                <a:solidFill>
                  <a:schemeClr val="tx1">
                    <a:lumMod val="75000"/>
                    <a:lumOff val="25000"/>
                  </a:schemeClr>
                </a:solidFill>
                <a:latin typeface="微软雅黑" panose="020B0503020204020204" pitchFamily="34" charset="-122"/>
                <a:ea typeface="微软雅黑" panose="020B0503020204020204" pitchFamily="34" charset="-122"/>
              </a:rPr>
              <a:t>利用对抗搜索解决博弈问题；</a:t>
            </a:r>
          </a:p>
          <a:p>
            <a:r>
              <a:rPr lang="zh-CN" altLang="zh-CN" sz="1400" kern="0" smtClean="0">
                <a:solidFill>
                  <a:schemeClr val="tx1">
                    <a:lumMod val="75000"/>
                    <a:lumOff val="25000"/>
                  </a:schemeClr>
                </a:solidFill>
                <a:latin typeface="微软雅黑" panose="020B0503020204020204" pitchFamily="34" charset="-122"/>
                <a:ea typeface="微软雅黑" panose="020B0503020204020204" pitchFamily="34" charset="-122"/>
              </a:rPr>
              <a:t>熟悉</a:t>
            </a:r>
            <a:r>
              <a:rPr lang="zh-CN" altLang="zh-CN" sz="1400" kern="0">
                <a:solidFill>
                  <a:schemeClr val="tx1">
                    <a:lumMod val="75000"/>
                    <a:lumOff val="25000"/>
                  </a:schemeClr>
                </a:solidFill>
                <a:latin typeface="微软雅黑" panose="020B0503020204020204" pitchFamily="34" charset="-122"/>
                <a:ea typeface="微软雅黑" panose="020B0503020204020204" pitchFamily="34" charset="-122"/>
              </a:rPr>
              <a:t>对抗搜索中的极大极小值算法，以及在此基础上的</a:t>
            </a:r>
            <a:r>
              <a:rPr lang="en-US" altLang="zh-CN" sz="1400" kern="0">
                <a:solidFill>
                  <a:schemeClr val="tx1">
                    <a:lumMod val="75000"/>
                    <a:lumOff val="25000"/>
                  </a:schemeClr>
                </a:solidFill>
                <a:latin typeface="微软雅黑" panose="020B0503020204020204" pitchFamily="34" charset="-122"/>
                <a:ea typeface="微软雅黑" panose="020B0503020204020204" pitchFamily="34" charset="-122"/>
              </a:rPr>
              <a:t>Alpha-Beta</a:t>
            </a:r>
            <a:r>
              <a:rPr lang="zh-CN" altLang="zh-CN" sz="1400" kern="0">
                <a:solidFill>
                  <a:schemeClr val="tx1">
                    <a:lumMod val="75000"/>
                    <a:lumOff val="25000"/>
                  </a:schemeClr>
                </a:solidFill>
                <a:latin typeface="微软雅黑" panose="020B0503020204020204" pitchFamily="34" charset="-122"/>
                <a:ea typeface="微软雅黑" panose="020B0503020204020204" pitchFamily="34" charset="-122"/>
              </a:rPr>
              <a:t>搜索算法的应用；</a:t>
            </a:r>
          </a:p>
          <a:p>
            <a:r>
              <a:rPr lang="zh-CN" altLang="zh-CN" sz="1400" kern="0" smtClean="0">
                <a:solidFill>
                  <a:schemeClr val="tx1">
                    <a:lumMod val="75000"/>
                    <a:lumOff val="25000"/>
                  </a:schemeClr>
                </a:solidFill>
                <a:latin typeface="微软雅黑" panose="020B0503020204020204" pitchFamily="34" charset="-122"/>
                <a:ea typeface="微软雅黑" panose="020B0503020204020204" pitchFamily="34" charset="-122"/>
              </a:rPr>
              <a:t>熟悉</a:t>
            </a:r>
            <a:r>
              <a:rPr lang="zh-CN" altLang="zh-CN" sz="1400" kern="0">
                <a:solidFill>
                  <a:schemeClr val="tx1">
                    <a:lumMod val="75000"/>
                    <a:lumOff val="25000"/>
                  </a:schemeClr>
                </a:solidFill>
                <a:latin typeface="微软雅黑" panose="020B0503020204020204" pitchFamily="34" charset="-122"/>
                <a:ea typeface="微软雅黑" panose="020B0503020204020204" pitchFamily="34" charset="-122"/>
              </a:rPr>
              <a:t>对五子棋问题的建模、求解及编程语言的应用</a:t>
            </a:r>
            <a:r>
              <a:rPr lang="zh-CN" altLang="zh-CN" sz="1400" kern="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zh-CN" sz="1400" ker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611560" y="2435066"/>
            <a:ext cx="7920880" cy="2708434"/>
          </a:xfrm>
          <a:prstGeom prst="rect">
            <a:avLst/>
          </a:prstGeom>
        </p:spPr>
        <p:txBody>
          <a:bodyPr wrap="square">
            <a:spAutoFit/>
          </a:bodyPr>
          <a:lstStyle/>
          <a:p>
            <a:r>
              <a:rPr lang="zh-CN" altLang="zh-CN" b="1">
                <a:solidFill>
                  <a:schemeClr val="tx1">
                    <a:lumMod val="75000"/>
                    <a:lumOff val="25000"/>
                  </a:schemeClr>
                </a:solidFill>
                <a:latin typeface="微软雅黑" pitchFamily="34" charset="-122"/>
                <a:ea typeface="微软雅黑" pitchFamily="34" charset="-122"/>
              </a:rPr>
              <a:t>●</a:t>
            </a:r>
            <a:r>
              <a:rPr lang="en-US" altLang="zh-CN" b="1">
                <a:solidFill>
                  <a:schemeClr val="tx1">
                    <a:lumMod val="75000"/>
                    <a:lumOff val="25000"/>
                  </a:schemeClr>
                </a:solidFill>
                <a:latin typeface="微软雅黑" pitchFamily="34" charset="-122"/>
                <a:ea typeface="微软雅黑" pitchFamily="34" charset="-122"/>
              </a:rPr>
              <a:t> </a:t>
            </a:r>
            <a:r>
              <a:rPr lang="zh-CN" altLang="zh-CN" b="1">
                <a:solidFill>
                  <a:schemeClr val="tx1">
                    <a:lumMod val="75000"/>
                    <a:lumOff val="25000"/>
                  </a:schemeClr>
                </a:solidFill>
                <a:latin typeface="微软雅黑" pitchFamily="34" charset="-122"/>
                <a:ea typeface="微软雅黑" pitchFamily="34" charset="-122"/>
              </a:rPr>
              <a:t>实验环境</a:t>
            </a:r>
          </a:p>
          <a:p>
            <a:r>
              <a:rPr lang="en-US" altLang="zh-CN" b="1">
                <a:solidFill>
                  <a:schemeClr val="tx1">
                    <a:lumMod val="75000"/>
                    <a:lumOff val="25000"/>
                  </a:schemeClr>
                </a:solidFill>
                <a:latin typeface="微软雅黑" pitchFamily="34" charset="-122"/>
                <a:ea typeface="微软雅黑" pitchFamily="34" charset="-122"/>
              </a:rPr>
              <a:t>       </a:t>
            </a:r>
            <a:r>
              <a:rPr lang="zh-CN" altLang="zh-CN" sz="1600" b="1">
                <a:solidFill>
                  <a:schemeClr val="tx1">
                    <a:lumMod val="75000"/>
                    <a:lumOff val="25000"/>
                  </a:schemeClr>
                </a:solidFill>
                <a:latin typeface="微软雅黑" pitchFamily="34" charset="-122"/>
                <a:ea typeface="微软雅黑" pitchFamily="34" charset="-122"/>
              </a:rPr>
              <a:t>硬件环境：</a:t>
            </a:r>
          </a:p>
          <a:p>
            <a:r>
              <a:rPr lang="en-US" altLang="zh-CN" ker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zh-CN" sz="1600" kern="0">
                <a:solidFill>
                  <a:schemeClr val="tx1">
                    <a:lumMod val="75000"/>
                    <a:lumOff val="25000"/>
                  </a:schemeClr>
                </a:solidFill>
                <a:latin typeface="微软雅黑" panose="020B0503020204020204" pitchFamily="34" charset="-122"/>
                <a:ea typeface="微软雅黑" panose="020B0503020204020204" pitchFamily="34" charset="-122"/>
              </a:rPr>
              <a:t>计算机型号：惠普</a:t>
            </a:r>
            <a:r>
              <a:rPr lang="en-US" altLang="zh-CN" sz="1600" kern="0">
                <a:solidFill>
                  <a:schemeClr val="tx1">
                    <a:lumMod val="75000"/>
                    <a:lumOff val="25000"/>
                  </a:schemeClr>
                </a:solidFill>
                <a:latin typeface="微软雅黑" panose="020B0503020204020204" pitchFamily="34" charset="-122"/>
                <a:ea typeface="微软雅黑" panose="020B0503020204020204" pitchFamily="34" charset="-122"/>
              </a:rPr>
              <a:t>Pavilion M4</a:t>
            </a:r>
            <a:endParaRPr lang="zh-CN" altLang="zh-CN" sz="1600" kern="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sz="1600" ker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zh-CN" sz="1600" kern="0">
                <a:solidFill>
                  <a:schemeClr val="tx1">
                    <a:lumMod val="75000"/>
                    <a:lumOff val="25000"/>
                  </a:schemeClr>
                </a:solidFill>
                <a:latin typeface="微软雅黑" panose="020B0503020204020204" pitchFamily="34" charset="-122"/>
                <a:ea typeface="微软雅黑" panose="020B0503020204020204" pitchFamily="34" charset="-122"/>
              </a:rPr>
              <a:t>内存：</a:t>
            </a:r>
            <a:r>
              <a:rPr lang="en-US" altLang="zh-CN" sz="1600" kern="0">
                <a:solidFill>
                  <a:schemeClr val="tx1">
                    <a:lumMod val="75000"/>
                    <a:lumOff val="25000"/>
                  </a:schemeClr>
                </a:solidFill>
                <a:latin typeface="微软雅黑" panose="020B0503020204020204" pitchFamily="34" charset="-122"/>
                <a:ea typeface="微软雅黑" panose="020B0503020204020204" pitchFamily="34" charset="-122"/>
              </a:rPr>
              <a:t>4.00GB</a:t>
            </a:r>
            <a:endParaRPr lang="zh-CN" altLang="zh-CN" sz="1600" kern="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sz="1600" kern="0">
                <a:solidFill>
                  <a:schemeClr val="tx1">
                    <a:lumMod val="75000"/>
                    <a:lumOff val="25000"/>
                  </a:schemeClr>
                </a:solidFill>
                <a:latin typeface="微软雅黑" panose="020B0503020204020204" pitchFamily="34" charset="-122"/>
                <a:ea typeface="微软雅黑" panose="020B0503020204020204" pitchFamily="34" charset="-122"/>
              </a:rPr>
              <a:t>	CPU</a:t>
            </a:r>
            <a:r>
              <a:rPr lang="zh-CN" altLang="zh-CN" sz="1600" ker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600" kern="0">
                <a:solidFill>
                  <a:schemeClr val="tx1">
                    <a:lumMod val="75000"/>
                    <a:lumOff val="25000"/>
                  </a:schemeClr>
                </a:solidFill>
                <a:latin typeface="微软雅黑" panose="020B0503020204020204" pitchFamily="34" charset="-122"/>
                <a:ea typeface="微软雅黑" panose="020B0503020204020204" pitchFamily="34" charset="-122"/>
              </a:rPr>
              <a:t>Intel Core i5  2.6GHz</a:t>
            </a:r>
            <a:endParaRPr lang="zh-CN" altLang="zh-CN" sz="1600" kern="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sz="1600" b="1">
                <a:solidFill>
                  <a:schemeClr val="tx1">
                    <a:lumMod val="75000"/>
                    <a:lumOff val="25000"/>
                  </a:schemeClr>
                </a:solidFill>
                <a:latin typeface="微软雅黑" pitchFamily="34" charset="-122"/>
                <a:ea typeface="微软雅黑" pitchFamily="34" charset="-122"/>
              </a:rPr>
              <a:t>       </a:t>
            </a:r>
            <a:r>
              <a:rPr lang="zh-CN" altLang="zh-CN" sz="1600" b="1">
                <a:solidFill>
                  <a:schemeClr val="tx1">
                    <a:lumMod val="75000"/>
                    <a:lumOff val="25000"/>
                  </a:schemeClr>
                </a:solidFill>
                <a:latin typeface="微软雅黑" pitchFamily="34" charset="-122"/>
                <a:ea typeface="微软雅黑" pitchFamily="34" charset="-122"/>
              </a:rPr>
              <a:t>软件环境：</a:t>
            </a:r>
          </a:p>
          <a:p>
            <a:r>
              <a:rPr lang="en-US" altLang="zh-CN" ker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zh-CN" sz="1600" kern="0">
                <a:solidFill>
                  <a:schemeClr val="tx1">
                    <a:lumMod val="75000"/>
                    <a:lumOff val="25000"/>
                  </a:schemeClr>
                </a:solidFill>
                <a:latin typeface="微软雅黑" panose="020B0503020204020204" pitchFamily="34" charset="-122"/>
                <a:ea typeface="微软雅黑" panose="020B0503020204020204" pitchFamily="34" charset="-122"/>
              </a:rPr>
              <a:t>操作系统：</a:t>
            </a:r>
            <a:r>
              <a:rPr lang="en-US" altLang="zh-CN" sz="1600" kern="0">
                <a:solidFill>
                  <a:schemeClr val="tx1">
                    <a:lumMod val="75000"/>
                    <a:lumOff val="25000"/>
                  </a:schemeClr>
                </a:solidFill>
                <a:latin typeface="微软雅黑" panose="020B0503020204020204" pitchFamily="34" charset="-122"/>
                <a:ea typeface="微软雅黑" panose="020B0503020204020204" pitchFamily="34" charset="-122"/>
              </a:rPr>
              <a:t>Windows10</a:t>
            </a:r>
            <a:r>
              <a:rPr lang="zh-CN" altLang="zh-CN" sz="1600" kern="0">
                <a:solidFill>
                  <a:schemeClr val="tx1">
                    <a:lumMod val="75000"/>
                    <a:lumOff val="25000"/>
                  </a:schemeClr>
                </a:solidFill>
                <a:latin typeface="微软雅黑" panose="020B0503020204020204" pitchFamily="34" charset="-122"/>
                <a:ea typeface="微软雅黑" panose="020B0503020204020204" pitchFamily="34" charset="-122"/>
              </a:rPr>
              <a:t>版本</a:t>
            </a:r>
          </a:p>
          <a:p>
            <a:r>
              <a:rPr lang="en-US" altLang="zh-CN" sz="1600" kern="0">
                <a:solidFill>
                  <a:schemeClr val="tx1">
                    <a:lumMod val="75000"/>
                    <a:lumOff val="25000"/>
                  </a:schemeClr>
                </a:solidFill>
                <a:latin typeface="微软雅黑" panose="020B0503020204020204" pitchFamily="34" charset="-122"/>
                <a:ea typeface="微软雅黑" panose="020B0503020204020204" pitchFamily="34" charset="-122"/>
              </a:rPr>
              <a:t>	IDE</a:t>
            </a:r>
            <a:r>
              <a:rPr lang="zh-CN" altLang="zh-CN" sz="1600" ker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600" kern="0">
                <a:solidFill>
                  <a:schemeClr val="tx1">
                    <a:lumMod val="75000"/>
                    <a:lumOff val="25000"/>
                  </a:schemeClr>
                </a:solidFill>
                <a:latin typeface="微软雅黑" panose="020B0503020204020204" pitchFamily="34" charset="-122"/>
                <a:ea typeface="微软雅黑" panose="020B0503020204020204" pitchFamily="34" charset="-122"/>
              </a:rPr>
              <a:t>Microsoft Visual Studio 15 </a:t>
            </a:r>
            <a:r>
              <a:rPr lang="zh-CN" altLang="zh-CN" sz="1600" kern="0">
                <a:solidFill>
                  <a:schemeClr val="tx1">
                    <a:lumMod val="75000"/>
                    <a:lumOff val="25000"/>
                  </a:schemeClr>
                </a:solidFill>
                <a:latin typeface="微软雅黑" panose="020B0503020204020204" pitchFamily="34" charset="-122"/>
                <a:ea typeface="微软雅黑" panose="020B0503020204020204" pitchFamily="34" charset="-122"/>
              </a:rPr>
              <a:t>社区版</a:t>
            </a:r>
            <a:endParaRPr lang="en-US" altLang="zh-CN" sz="1600" kern="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sz="1600" ker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zh-CN" sz="1600" kern="0">
                <a:solidFill>
                  <a:schemeClr val="tx1">
                    <a:lumMod val="75000"/>
                    <a:lumOff val="25000"/>
                  </a:schemeClr>
                </a:solidFill>
                <a:latin typeface="微软雅黑" panose="020B0503020204020204" pitchFamily="34" charset="-122"/>
                <a:ea typeface="微软雅黑" panose="020B0503020204020204" pitchFamily="34" charset="-122"/>
              </a:rPr>
              <a:t>图形库：</a:t>
            </a:r>
            <a:r>
              <a:rPr lang="en-US" altLang="zh-CN" sz="1600" kern="0">
                <a:solidFill>
                  <a:schemeClr val="tx1">
                    <a:lumMod val="75000"/>
                    <a:lumOff val="25000"/>
                  </a:schemeClr>
                </a:solidFill>
                <a:latin typeface="微软雅黑" panose="020B0503020204020204" pitchFamily="34" charset="-122"/>
                <a:ea typeface="微软雅黑" panose="020B0503020204020204" pitchFamily="34" charset="-122"/>
              </a:rPr>
              <a:t>EasyX</a:t>
            </a:r>
            <a:endParaRPr lang="zh-CN" altLang="zh-CN" sz="1600" kern="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sz="1600" ker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zh-CN" sz="1600" kern="0">
                <a:solidFill>
                  <a:schemeClr val="tx1">
                    <a:lumMod val="75000"/>
                    <a:lumOff val="25000"/>
                  </a:schemeClr>
                </a:solidFill>
                <a:latin typeface="微软雅黑" panose="020B0503020204020204" pitchFamily="34" charset="-122"/>
                <a:ea typeface="微软雅黑" panose="020B0503020204020204" pitchFamily="34" charset="-122"/>
              </a:rPr>
              <a:t>实现语言：</a:t>
            </a:r>
            <a:r>
              <a:rPr lang="en-US" altLang="zh-CN" sz="1600" kern="0">
                <a:solidFill>
                  <a:schemeClr val="tx1">
                    <a:lumMod val="75000"/>
                    <a:lumOff val="25000"/>
                  </a:schemeClr>
                </a:solidFill>
                <a:latin typeface="微软雅黑" panose="020B0503020204020204" pitchFamily="34" charset="-122"/>
                <a:ea typeface="微软雅黑" panose="020B0503020204020204" pitchFamily="34" charset="-122"/>
              </a:rPr>
              <a:t>C++</a:t>
            </a:r>
            <a:r>
              <a:rPr lang="zh-CN" altLang="zh-CN" sz="1600" ker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600" kern="0">
                <a:solidFill>
                  <a:schemeClr val="tx1">
                    <a:lumMod val="75000"/>
                    <a:lumOff val="25000"/>
                  </a:schemeClr>
                </a:solidFill>
                <a:latin typeface="微软雅黑" panose="020B0503020204020204" pitchFamily="34" charset="-122"/>
                <a:ea typeface="微软雅黑" panose="020B0503020204020204" pitchFamily="34" charset="-122"/>
              </a:rPr>
              <a:t>C++11</a:t>
            </a:r>
            <a:r>
              <a:rPr lang="zh-CN" altLang="zh-CN" sz="1600" kern="0">
                <a:solidFill>
                  <a:schemeClr val="tx1">
                    <a:lumMod val="75000"/>
                    <a:lumOff val="25000"/>
                  </a:schemeClr>
                </a:solidFill>
                <a:latin typeface="微软雅黑" panose="020B0503020204020204" pitchFamily="34" charset="-122"/>
                <a:ea typeface="微软雅黑" panose="020B0503020204020204" pitchFamily="34" charset="-122"/>
              </a:rPr>
              <a:t>标准）</a:t>
            </a:r>
            <a:endParaRPr lang="en-US" altLang="zh-CN" sz="1600" ker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143063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55526"/>
            <a:ext cx="611560" cy="611560"/>
          </a:xfrm>
          <a:prstGeom prst="rect">
            <a:avLst/>
          </a:prstGeom>
          <a:solidFill>
            <a:srgbClr val="53C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3"/>
          <p:cNvSpPr txBox="1"/>
          <p:nvPr/>
        </p:nvSpPr>
        <p:spPr>
          <a:xfrm>
            <a:off x="936103" y="630473"/>
            <a:ext cx="2411761" cy="461665"/>
          </a:xfrm>
          <a:prstGeom prst="rect">
            <a:avLst/>
          </a:prstGeom>
          <a:noFill/>
        </p:spPr>
        <p:txBody>
          <a:bodyPr wrap="square" rtlCol="0">
            <a:spAutoFit/>
          </a:bodyPr>
          <a:lstStyle/>
          <a:p>
            <a:r>
              <a:rPr lang="zh-CN" altLang="en-US" sz="2400" b="1" smtClean="0">
                <a:solidFill>
                  <a:schemeClr val="tx1">
                    <a:lumMod val="65000"/>
                    <a:lumOff val="35000"/>
                  </a:schemeClr>
                </a:solidFill>
                <a:latin typeface="微软雅黑" pitchFamily="34" charset="-122"/>
                <a:ea typeface="微软雅黑" pitchFamily="34" charset="-122"/>
              </a:rPr>
              <a:t>棋形</a:t>
            </a:r>
            <a:endParaRPr lang="zh-CN" altLang="en-US" sz="2400" b="1" dirty="0">
              <a:solidFill>
                <a:schemeClr val="tx1">
                  <a:lumMod val="65000"/>
                  <a:lumOff val="35000"/>
                </a:schemeClr>
              </a:solidFill>
              <a:latin typeface="微软雅黑" pitchFamily="34" charset="-122"/>
              <a:ea typeface="微软雅黑" pitchFamily="34" charset="-122"/>
            </a:endParaRPr>
          </a:p>
        </p:txBody>
      </p:sp>
      <p:sp>
        <p:nvSpPr>
          <p:cNvPr id="2" name="矩形 1"/>
          <p:cNvSpPr/>
          <p:nvPr/>
        </p:nvSpPr>
        <p:spPr>
          <a:xfrm>
            <a:off x="595233" y="1167086"/>
            <a:ext cx="7992888" cy="3764557"/>
          </a:xfrm>
          <a:prstGeom prst="rect">
            <a:avLst/>
          </a:prstGeom>
        </p:spPr>
        <p:txBody>
          <a:bodyPr wrap="square">
            <a:spAutoFit/>
          </a:bodyPr>
          <a:lstStyle/>
          <a:p>
            <a:pPr indent="269875" algn="just">
              <a:lnSpc>
                <a:spcPct val="125000"/>
              </a:lnSpc>
              <a:spcAft>
                <a:spcPts val="0"/>
              </a:spcAft>
            </a:pPr>
            <a:r>
              <a:rPr lang="zh-CN" altLang="zh-CN" sz="1200" kern="0">
                <a:solidFill>
                  <a:schemeClr val="tx1">
                    <a:lumMod val="75000"/>
                    <a:lumOff val="25000"/>
                  </a:schemeClr>
                </a:solidFill>
                <a:latin typeface="微软雅黑" panose="020B0503020204020204" pitchFamily="34" charset="-122"/>
                <a:ea typeface="微软雅黑" panose="020B0503020204020204" pitchFamily="34" charset="-122"/>
              </a:rPr>
              <a:t>〖长连〗</a:t>
            </a:r>
            <a:r>
              <a:rPr lang="en-US" altLang="zh-CN" sz="1200" ker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zh-CN" sz="1200" kern="0">
                <a:solidFill>
                  <a:schemeClr val="tx1">
                    <a:lumMod val="75000"/>
                    <a:lumOff val="25000"/>
                  </a:schemeClr>
                </a:solidFill>
                <a:latin typeface="微软雅黑" panose="020B0503020204020204" pitchFamily="34" charset="-122"/>
                <a:ea typeface="微软雅黑" panose="020B0503020204020204" pitchFamily="34" charset="-122"/>
              </a:rPr>
              <a:t>五枚以上同色棋子在一条阳线或阴线上相邻成一排。</a:t>
            </a:r>
          </a:p>
          <a:p>
            <a:pPr indent="269875" algn="just">
              <a:lnSpc>
                <a:spcPct val="125000"/>
              </a:lnSpc>
              <a:spcAft>
                <a:spcPts val="0"/>
              </a:spcAft>
            </a:pPr>
            <a:r>
              <a:rPr lang="zh-CN" altLang="zh-CN" sz="1200" kern="0">
                <a:solidFill>
                  <a:schemeClr val="tx1">
                    <a:lumMod val="75000"/>
                    <a:lumOff val="25000"/>
                  </a:schemeClr>
                </a:solidFill>
                <a:latin typeface="微软雅黑" panose="020B0503020204020204" pitchFamily="34" charset="-122"/>
                <a:ea typeface="微软雅黑" panose="020B0503020204020204" pitchFamily="34" charset="-122"/>
              </a:rPr>
              <a:t>〖五连〗</a:t>
            </a:r>
            <a:r>
              <a:rPr lang="en-US" altLang="zh-CN" sz="1200" ker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zh-CN" sz="1200" kern="0">
                <a:solidFill>
                  <a:schemeClr val="tx1">
                    <a:lumMod val="75000"/>
                    <a:lumOff val="25000"/>
                  </a:schemeClr>
                </a:solidFill>
                <a:latin typeface="微软雅黑" panose="020B0503020204020204" pitchFamily="34" charset="-122"/>
                <a:ea typeface="微软雅黑" panose="020B0503020204020204" pitchFamily="34" charset="-122"/>
              </a:rPr>
              <a:t>只有五枚同色棋子在一条阳线或阴线上相邻成一排。</a:t>
            </a:r>
          </a:p>
          <a:p>
            <a:pPr indent="269875" algn="just">
              <a:lnSpc>
                <a:spcPct val="125000"/>
              </a:lnSpc>
              <a:spcAft>
                <a:spcPts val="0"/>
              </a:spcAft>
            </a:pPr>
            <a:r>
              <a:rPr lang="zh-CN" altLang="zh-CN" sz="1200" kern="0">
                <a:solidFill>
                  <a:schemeClr val="tx1">
                    <a:lumMod val="75000"/>
                    <a:lumOff val="25000"/>
                  </a:schemeClr>
                </a:solidFill>
                <a:latin typeface="微软雅黑" panose="020B0503020204020204" pitchFamily="34" charset="-122"/>
                <a:ea typeface="微软雅黑" panose="020B0503020204020204" pitchFamily="34" charset="-122"/>
              </a:rPr>
              <a:t>〖活四〗</a:t>
            </a:r>
            <a:r>
              <a:rPr lang="en-US" altLang="zh-CN" sz="1200" ker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zh-CN" sz="1200" kern="0">
                <a:solidFill>
                  <a:schemeClr val="tx1">
                    <a:lumMod val="75000"/>
                    <a:lumOff val="25000"/>
                  </a:schemeClr>
                </a:solidFill>
                <a:latin typeface="微软雅黑" panose="020B0503020204020204" pitchFamily="34" charset="-122"/>
                <a:ea typeface="微软雅黑" panose="020B0503020204020204" pitchFamily="34" charset="-122"/>
              </a:rPr>
              <a:t>有两个点可以成五的四。</a:t>
            </a:r>
          </a:p>
          <a:p>
            <a:pPr indent="269875" algn="just">
              <a:lnSpc>
                <a:spcPct val="125000"/>
              </a:lnSpc>
              <a:spcAft>
                <a:spcPts val="0"/>
              </a:spcAft>
            </a:pPr>
            <a:r>
              <a:rPr lang="zh-CN" altLang="zh-CN" sz="1200" kern="0">
                <a:solidFill>
                  <a:schemeClr val="tx1">
                    <a:lumMod val="75000"/>
                    <a:lumOff val="25000"/>
                  </a:schemeClr>
                </a:solidFill>
                <a:latin typeface="微软雅黑" panose="020B0503020204020204" pitchFamily="34" charset="-122"/>
                <a:ea typeface="微软雅黑" panose="020B0503020204020204" pitchFamily="34" charset="-122"/>
              </a:rPr>
              <a:t>〖冲四〗</a:t>
            </a:r>
            <a:r>
              <a:rPr lang="en-US" altLang="zh-CN" sz="1200" ker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zh-CN" sz="1200" kern="0">
                <a:solidFill>
                  <a:schemeClr val="tx1">
                    <a:lumMod val="75000"/>
                    <a:lumOff val="25000"/>
                  </a:schemeClr>
                </a:solidFill>
                <a:latin typeface="微软雅黑" panose="020B0503020204020204" pitchFamily="34" charset="-122"/>
                <a:ea typeface="微软雅黑" panose="020B0503020204020204" pitchFamily="34" charset="-122"/>
              </a:rPr>
              <a:t>只有一个点可以成五的四。</a:t>
            </a:r>
          </a:p>
          <a:p>
            <a:pPr indent="269875" algn="just">
              <a:lnSpc>
                <a:spcPct val="125000"/>
              </a:lnSpc>
              <a:spcAft>
                <a:spcPts val="0"/>
              </a:spcAft>
            </a:pPr>
            <a:r>
              <a:rPr lang="zh-CN" altLang="zh-CN" sz="1200" kern="0">
                <a:solidFill>
                  <a:schemeClr val="tx1">
                    <a:lumMod val="75000"/>
                    <a:lumOff val="25000"/>
                  </a:schemeClr>
                </a:solidFill>
                <a:latin typeface="微软雅黑" panose="020B0503020204020204" pitchFamily="34" charset="-122"/>
                <a:ea typeface="微软雅黑" panose="020B0503020204020204" pitchFamily="34" charset="-122"/>
              </a:rPr>
              <a:t>〖死四〗</a:t>
            </a:r>
            <a:r>
              <a:rPr lang="en-US" altLang="zh-CN" sz="1200" ker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zh-CN" sz="1200" kern="0">
                <a:solidFill>
                  <a:schemeClr val="tx1">
                    <a:lumMod val="75000"/>
                    <a:lumOff val="25000"/>
                  </a:schemeClr>
                </a:solidFill>
                <a:latin typeface="微软雅黑" panose="020B0503020204020204" pitchFamily="34" charset="-122"/>
                <a:ea typeface="微软雅黑" panose="020B0503020204020204" pitchFamily="34" charset="-122"/>
              </a:rPr>
              <a:t>不能成五的四。</a:t>
            </a:r>
          </a:p>
          <a:p>
            <a:pPr indent="269875" algn="just">
              <a:lnSpc>
                <a:spcPct val="125000"/>
              </a:lnSpc>
              <a:spcAft>
                <a:spcPts val="0"/>
              </a:spcAft>
            </a:pPr>
            <a:r>
              <a:rPr lang="zh-CN" altLang="zh-CN" sz="1200" kern="0">
                <a:solidFill>
                  <a:schemeClr val="tx1">
                    <a:lumMod val="75000"/>
                    <a:lumOff val="25000"/>
                  </a:schemeClr>
                </a:solidFill>
                <a:latin typeface="微软雅黑" panose="020B0503020204020204" pitchFamily="34" charset="-122"/>
                <a:ea typeface="微软雅黑" panose="020B0503020204020204" pitchFamily="34" charset="-122"/>
              </a:rPr>
              <a:t>〖活三〗</a:t>
            </a:r>
            <a:r>
              <a:rPr lang="en-US" altLang="zh-CN" sz="1200" ker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zh-CN" sz="1200" kern="0">
                <a:solidFill>
                  <a:schemeClr val="tx1">
                    <a:lumMod val="75000"/>
                    <a:lumOff val="25000"/>
                  </a:schemeClr>
                </a:solidFill>
                <a:latin typeface="微软雅黑" panose="020B0503020204020204" pitchFamily="34" charset="-122"/>
                <a:ea typeface="微软雅黑" panose="020B0503020204020204" pitchFamily="34" charset="-122"/>
              </a:rPr>
              <a:t>再走一着可以形成活四的三。</a:t>
            </a:r>
          </a:p>
          <a:p>
            <a:pPr indent="269875" algn="just">
              <a:lnSpc>
                <a:spcPct val="125000"/>
              </a:lnSpc>
              <a:spcAft>
                <a:spcPts val="0"/>
              </a:spcAft>
            </a:pPr>
            <a:r>
              <a:rPr lang="zh-CN" altLang="zh-CN" sz="1200" kern="0">
                <a:solidFill>
                  <a:schemeClr val="tx1">
                    <a:lumMod val="75000"/>
                    <a:lumOff val="25000"/>
                  </a:schemeClr>
                </a:solidFill>
                <a:latin typeface="微软雅黑" panose="020B0503020204020204" pitchFamily="34" charset="-122"/>
                <a:ea typeface="微软雅黑" panose="020B0503020204020204" pitchFamily="34" charset="-122"/>
              </a:rPr>
              <a:t>〖连活三〗连的活三（同色棋子在一条阳线或阴线上相邻成一排的活三）。简称“连三”。</a:t>
            </a:r>
          </a:p>
          <a:p>
            <a:pPr indent="269875" algn="just">
              <a:lnSpc>
                <a:spcPct val="125000"/>
              </a:lnSpc>
              <a:spcAft>
                <a:spcPts val="0"/>
              </a:spcAft>
            </a:pPr>
            <a:r>
              <a:rPr lang="zh-CN" altLang="zh-CN" sz="1200" kern="0">
                <a:solidFill>
                  <a:schemeClr val="tx1">
                    <a:lumMod val="75000"/>
                    <a:lumOff val="25000"/>
                  </a:schemeClr>
                </a:solidFill>
                <a:latin typeface="微软雅黑" panose="020B0503020204020204" pitchFamily="34" charset="-122"/>
                <a:ea typeface="微软雅黑" panose="020B0503020204020204" pitchFamily="34" charset="-122"/>
              </a:rPr>
              <a:t>〖跳活三〗中间隔有一个空点的活三。简称“跳三”。</a:t>
            </a:r>
          </a:p>
          <a:p>
            <a:pPr indent="269875" algn="just">
              <a:lnSpc>
                <a:spcPct val="125000"/>
              </a:lnSpc>
              <a:spcAft>
                <a:spcPts val="0"/>
              </a:spcAft>
            </a:pPr>
            <a:r>
              <a:rPr lang="zh-CN" altLang="zh-CN" sz="1200" kern="0">
                <a:solidFill>
                  <a:schemeClr val="tx1">
                    <a:lumMod val="75000"/>
                    <a:lumOff val="25000"/>
                  </a:schemeClr>
                </a:solidFill>
                <a:latin typeface="微软雅黑" panose="020B0503020204020204" pitchFamily="34" charset="-122"/>
                <a:ea typeface="微软雅黑" panose="020B0503020204020204" pitchFamily="34" charset="-122"/>
              </a:rPr>
              <a:t>〖眠三〗</a:t>
            </a:r>
            <a:r>
              <a:rPr lang="en-US" altLang="zh-CN" sz="1200" ker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zh-CN" sz="1200" kern="0">
                <a:solidFill>
                  <a:schemeClr val="tx1">
                    <a:lumMod val="75000"/>
                    <a:lumOff val="25000"/>
                  </a:schemeClr>
                </a:solidFill>
                <a:latin typeface="微软雅黑" panose="020B0503020204020204" pitchFamily="34" charset="-122"/>
                <a:ea typeface="微软雅黑" panose="020B0503020204020204" pitchFamily="34" charset="-122"/>
              </a:rPr>
              <a:t>再走一着可以形成冲四的三。</a:t>
            </a:r>
          </a:p>
          <a:p>
            <a:pPr indent="269875" algn="just">
              <a:lnSpc>
                <a:spcPct val="125000"/>
              </a:lnSpc>
              <a:spcAft>
                <a:spcPts val="0"/>
              </a:spcAft>
            </a:pPr>
            <a:r>
              <a:rPr lang="zh-CN" altLang="zh-CN" sz="1200" kern="0">
                <a:solidFill>
                  <a:schemeClr val="tx1">
                    <a:lumMod val="75000"/>
                    <a:lumOff val="25000"/>
                  </a:schemeClr>
                </a:solidFill>
                <a:latin typeface="微软雅黑" panose="020B0503020204020204" pitchFamily="34" charset="-122"/>
                <a:ea typeface="微软雅黑" panose="020B0503020204020204" pitchFamily="34" charset="-122"/>
              </a:rPr>
              <a:t>〖死三〗</a:t>
            </a:r>
            <a:r>
              <a:rPr lang="en-US" altLang="zh-CN" sz="1200" ker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zh-CN" sz="1200" kern="0">
                <a:solidFill>
                  <a:schemeClr val="tx1">
                    <a:lumMod val="75000"/>
                    <a:lumOff val="25000"/>
                  </a:schemeClr>
                </a:solidFill>
                <a:latin typeface="微软雅黑" panose="020B0503020204020204" pitchFamily="34" charset="-122"/>
                <a:ea typeface="微软雅黑" panose="020B0503020204020204" pitchFamily="34" charset="-122"/>
              </a:rPr>
              <a:t>不能成五的三。</a:t>
            </a:r>
          </a:p>
          <a:p>
            <a:pPr indent="269875" algn="just">
              <a:lnSpc>
                <a:spcPct val="125000"/>
              </a:lnSpc>
              <a:spcAft>
                <a:spcPts val="0"/>
              </a:spcAft>
            </a:pPr>
            <a:r>
              <a:rPr lang="zh-CN" altLang="zh-CN" sz="1200" kern="0">
                <a:solidFill>
                  <a:schemeClr val="tx1">
                    <a:lumMod val="75000"/>
                    <a:lumOff val="25000"/>
                  </a:schemeClr>
                </a:solidFill>
                <a:latin typeface="微软雅黑" panose="020B0503020204020204" pitchFamily="34" charset="-122"/>
                <a:ea typeface="微软雅黑" panose="020B0503020204020204" pitchFamily="34" charset="-122"/>
              </a:rPr>
              <a:t>〖活二〗</a:t>
            </a:r>
            <a:r>
              <a:rPr lang="en-US" altLang="zh-CN" sz="1200" ker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zh-CN" sz="1200" kern="0">
                <a:solidFill>
                  <a:schemeClr val="tx1">
                    <a:lumMod val="75000"/>
                    <a:lumOff val="25000"/>
                  </a:schemeClr>
                </a:solidFill>
                <a:latin typeface="微软雅黑" panose="020B0503020204020204" pitchFamily="34" charset="-122"/>
                <a:ea typeface="微软雅黑" panose="020B0503020204020204" pitchFamily="34" charset="-122"/>
              </a:rPr>
              <a:t>再走一着可以形成活三的二。</a:t>
            </a:r>
          </a:p>
          <a:p>
            <a:pPr indent="269875" algn="just">
              <a:lnSpc>
                <a:spcPct val="125000"/>
              </a:lnSpc>
              <a:spcAft>
                <a:spcPts val="0"/>
              </a:spcAft>
            </a:pPr>
            <a:r>
              <a:rPr lang="zh-CN" altLang="zh-CN" sz="1200" kern="0">
                <a:solidFill>
                  <a:schemeClr val="tx1">
                    <a:lumMod val="75000"/>
                    <a:lumOff val="25000"/>
                  </a:schemeClr>
                </a:solidFill>
                <a:latin typeface="微软雅黑" panose="020B0503020204020204" pitchFamily="34" charset="-122"/>
                <a:ea typeface="微软雅黑" panose="020B0503020204020204" pitchFamily="34" charset="-122"/>
              </a:rPr>
              <a:t>〖连活二〗连的活二（同色棋子在一条阳线或阴线上相邻成一排的活二）。简称“连二”。</a:t>
            </a:r>
          </a:p>
          <a:p>
            <a:pPr indent="269875" algn="just">
              <a:lnSpc>
                <a:spcPct val="125000"/>
              </a:lnSpc>
              <a:spcAft>
                <a:spcPts val="0"/>
              </a:spcAft>
            </a:pPr>
            <a:r>
              <a:rPr lang="zh-CN" altLang="zh-CN" sz="1200" kern="0">
                <a:solidFill>
                  <a:schemeClr val="tx1">
                    <a:lumMod val="75000"/>
                    <a:lumOff val="25000"/>
                  </a:schemeClr>
                </a:solidFill>
                <a:latin typeface="微软雅黑" panose="020B0503020204020204" pitchFamily="34" charset="-122"/>
                <a:ea typeface="微软雅黑" panose="020B0503020204020204" pitchFamily="34" charset="-122"/>
              </a:rPr>
              <a:t>〖跳活二〗中间隔有一个空点的活二。简称“跳二”。</a:t>
            </a:r>
          </a:p>
          <a:p>
            <a:pPr indent="269875" algn="just">
              <a:lnSpc>
                <a:spcPct val="125000"/>
              </a:lnSpc>
              <a:spcAft>
                <a:spcPts val="0"/>
              </a:spcAft>
            </a:pPr>
            <a:r>
              <a:rPr lang="zh-CN" altLang="zh-CN" sz="1200" kern="0">
                <a:solidFill>
                  <a:schemeClr val="tx1">
                    <a:lumMod val="75000"/>
                    <a:lumOff val="25000"/>
                  </a:schemeClr>
                </a:solidFill>
                <a:latin typeface="微软雅黑" panose="020B0503020204020204" pitchFamily="34" charset="-122"/>
                <a:ea typeface="微软雅黑" panose="020B0503020204020204" pitchFamily="34" charset="-122"/>
              </a:rPr>
              <a:t>〖大跳活二〗中间隔有两个空点的活二。简称“大跳二”。</a:t>
            </a:r>
          </a:p>
          <a:p>
            <a:pPr indent="269875" algn="just">
              <a:lnSpc>
                <a:spcPct val="125000"/>
              </a:lnSpc>
              <a:spcAft>
                <a:spcPts val="0"/>
              </a:spcAft>
            </a:pPr>
            <a:r>
              <a:rPr lang="zh-CN" altLang="zh-CN" sz="1200" kern="0">
                <a:solidFill>
                  <a:schemeClr val="tx1">
                    <a:lumMod val="75000"/>
                    <a:lumOff val="25000"/>
                  </a:schemeClr>
                </a:solidFill>
                <a:latin typeface="微软雅黑" panose="020B0503020204020204" pitchFamily="34" charset="-122"/>
                <a:ea typeface="微软雅黑" panose="020B0503020204020204" pitchFamily="34" charset="-122"/>
              </a:rPr>
              <a:t>〖眠二〗</a:t>
            </a:r>
            <a:r>
              <a:rPr lang="en-US" altLang="zh-CN" sz="1200" ker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zh-CN" sz="1200" kern="0">
                <a:solidFill>
                  <a:schemeClr val="tx1">
                    <a:lumMod val="75000"/>
                    <a:lumOff val="25000"/>
                  </a:schemeClr>
                </a:solidFill>
                <a:latin typeface="微软雅黑" panose="020B0503020204020204" pitchFamily="34" charset="-122"/>
                <a:ea typeface="微软雅黑" panose="020B0503020204020204" pitchFamily="34" charset="-122"/>
              </a:rPr>
              <a:t>再走一着可以形成眠三的二。</a:t>
            </a:r>
          </a:p>
          <a:p>
            <a:pPr indent="269875" algn="just">
              <a:lnSpc>
                <a:spcPct val="125000"/>
              </a:lnSpc>
              <a:spcAft>
                <a:spcPts val="0"/>
              </a:spcAft>
            </a:pPr>
            <a:r>
              <a:rPr lang="zh-CN" altLang="zh-CN" sz="1200" kern="0">
                <a:solidFill>
                  <a:schemeClr val="tx1">
                    <a:lumMod val="75000"/>
                    <a:lumOff val="25000"/>
                  </a:schemeClr>
                </a:solidFill>
                <a:latin typeface="微软雅黑" panose="020B0503020204020204" pitchFamily="34" charset="-122"/>
                <a:ea typeface="微软雅黑" panose="020B0503020204020204" pitchFamily="34" charset="-122"/>
              </a:rPr>
              <a:t>〖死二〗</a:t>
            </a:r>
            <a:r>
              <a:rPr lang="en-US" altLang="zh-CN" sz="1200" ker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zh-CN" sz="1200" kern="0">
                <a:solidFill>
                  <a:schemeClr val="tx1">
                    <a:lumMod val="75000"/>
                    <a:lumOff val="25000"/>
                  </a:schemeClr>
                </a:solidFill>
                <a:latin typeface="微软雅黑" panose="020B0503020204020204" pitchFamily="34" charset="-122"/>
                <a:ea typeface="微软雅黑" panose="020B0503020204020204" pitchFamily="34" charset="-122"/>
              </a:rPr>
              <a:t>不能成五的二。</a:t>
            </a:r>
          </a:p>
        </p:txBody>
      </p:sp>
    </p:spTree>
    <p:extLst>
      <p:ext uri="{BB962C8B-B14F-4D97-AF65-F5344CB8AC3E}">
        <p14:creationId xmlns:p14="http://schemas.microsoft.com/office/powerpoint/2010/main" val="25162421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55526"/>
            <a:ext cx="611560" cy="611560"/>
          </a:xfrm>
          <a:prstGeom prst="rect">
            <a:avLst/>
          </a:prstGeom>
          <a:solidFill>
            <a:srgbClr val="53C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3"/>
          <p:cNvSpPr txBox="1"/>
          <p:nvPr/>
        </p:nvSpPr>
        <p:spPr>
          <a:xfrm>
            <a:off x="936103" y="630473"/>
            <a:ext cx="2411761" cy="461665"/>
          </a:xfrm>
          <a:prstGeom prst="rect">
            <a:avLst/>
          </a:prstGeom>
          <a:noFill/>
        </p:spPr>
        <p:txBody>
          <a:bodyPr wrap="square" rtlCol="0">
            <a:spAutoFit/>
          </a:bodyPr>
          <a:lstStyle/>
          <a:p>
            <a:r>
              <a:rPr lang="zh-CN" altLang="en-US" sz="2400" b="1" smtClean="0">
                <a:solidFill>
                  <a:schemeClr val="tx1">
                    <a:lumMod val="65000"/>
                    <a:lumOff val="35000"/>
                  </a:schemeClr>
                </a:solidFill>
                <a:latin typeface="微软雅黑" pitchFamily="34" charset="-122"/>
                <a:ea typeface="微软雅黑" pitchFamily="34" charset="-122"/>
              </a:rPr>
              <a:t>棋形估分</a:t>
            </a:r>
            <a:endParaRPr lang="zh-CN" altLang="en-US" sz="2400" b="1" dirty="0">
              <a:solidFill>
                <a:schemeClr val="tx1">
                  <a:lumMod val="65000"/>
                  <a:lumOff val="35000"/>
                </a:schemeClr>
              </a:solidFill>
              <a:latin typeface="微软雅黑" pitchFamily="34" charset="-122"/>
              <a:ea typeface="微软雅黑" pitchFamily="34" charset="-122"/>
            </a:endParaRPr>
          </a:p>
        </p:txBody>
      </p:sp>
      <p:sp>
        <p:nvSpPr>
          <p:cNvPr id="2" name="矩形 1"/>
          <p:cNvSpPr/>
          <p:nvPr/>
        </p:nvSpPr>
        <p:spPr>
          <a:xfrm>
            <a:off x="936103" y="1167086"/>
            <a:ext cx="7308305" cy="3754874"/>
          </a:xfrm>
          <a:prstGeom prst="rect">
            <a:avLst/>
          </a:prstGeom>
        </p:spPr>
        <p:txBody>
          <a:bodyPr wrap="square">
            <a:spAutoFit/>
          </a:bodyPr>
          <a:lstStyle/>
          <a:p>
            <a:r>
              <a:rPr lang="en-US" altLang="zh-CN" sz="1400" kern="0">
                <a:solidFill>
                  <a:schemeClr val="tx1">
                    <a:lumMod val="75000"/>
                    <a:lumOff val="25000"/>
                  </a:schemeClr>
                </a:solidFill>
                <a:latin typeface="微软雅黑" panose="020B0503020204020204" pitchFamily="34" charset="-122"/>
                <a:ea typeface="微软雅黑" panose="020B0503020204020204" pitchFamily="34" charset="-122"/>
              </a:rPr>
              <a:t>#define VALUE_MAX	10000000	</a:t>
            </a:r>
            <a:r>
              <a:rPr lang="en-US" altLang="zh-CN" sz="1400" kern="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zh-CN" sz="1400" kern="0">
                <a:solidFill>
                  <a:schemeClr val="tx1">
                    <a:lumMod val="75000"/>
                    <a:lumOff val="25000"/>
                  </a:schemeClr>
                </a:solidFill>
                <a:latin typeface="微软雅黑" panose="020B0503020204020204" pitchFamily="34" charset="-122"/>
                <a:ea typeface="微软雅黑" panose="020B0503020204020204" pitchFamily="34" charset="-122"/>
              </a:rPr>
              <a:t>长连</a:t>
            </a:r>
            <a:r>
              <a:rPr lang="en-US" altLang="zh-CN" sz="1400" ker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zh-CN" sz="1400" kern="0">
                <a:solidFill>
                  <a:schemeClr val="tx1">
                    <a:lumMod val="75000"/>
                    <a:lumOff val="25000"/>
                  </a:schemeClr>
                </a:solidFill>
                <a:latin typeface="微软雅黑" panose="020B0503020204020204" pitchFamily="34" charset="-122"/>
                <a:ea typeface="微软雅黑" panose="020B0503020204020204" pitchFamily="34" charset="-122"/>
              </a:rPr>
              <a:t>成五 获胜</a:t>
            </a:r>
          </a:p>
          <a:p>
            <a:r>
              <a:rPr lang="en-US" altLang="zh-CN" sz="1400" kern="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zh-CN" sz="1400" kern="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sz="1400" kern="0">
                <a:solidFill>
                  <a:schemeClr val="tx1">
                    <a:lumMod val="75000"/>
                    <a:lumOff val="25000"/>
                  </a:schemeClr>
                </a:solidFill>
                <a:latin typeface="微软雅黑" panose="020B0503020204020204" pitchFamily="34" charset="-122"/>
                <a:ea typeface="微软雅黑" panose="020B0503020204020204" pitchFamily="34" charset="-122"/>
              </a:rPr>
              <a:t>#define VALUE_L4	150000		//</a:t>
            </a:r>
            <a:r>
              <a:rPr lang="zh-CN" altLang="zh-CN" sz="1400" kern="0">
                <a:solidFill>
                  <a:schemeClr val="tx1">
                    <a:lumMod val="75000"/>
                    <a:lumOff val="25000"/>
                  </a:schemeClr>
                </a:solidFill>
                <a:latin typeface="微软雅黑" panose="020B0503020204020204" pitchFamily="34" charset="-122"/>
                <a:ea typeface="微软雅黑" panose="020B0503020204020204" pitchFamily="34" charset="-122"/>
              </a:rPr>
              <a:t>活四</a:t>
            </a:r>
          </a:p>
          <a:p>
            <a:r>
              <a:rPr lang="en-US" altLang="zh-CN" sz="1400" kern="0">
                <a:solidFill>
                  <a:schemeClr val="tx1">
                    <a:lumMod val="75000"/>
                    <a:lumOff val="25000"/>
                  </a:schemeClr>
                </a:solidFill>
                <a:latin typeface="微软雅黑" panose="020B0503020204020204" pitchFamily="34" charset="-122"/>
                <a:ea typeface="微软雅黑" panose="020B0503020204020204" pitchFamily="34" charset="-122"/>
              </a:rPr>
              <a:t>#define VALUE_W4	7500		//</a:t>
            </a:r>
            <a:r>
              <a:rPr lang="zh-CN" altLang="zh-CN" sz="1400" kern="0">
                <a:solidFill>
                  <a:schemeClr val="tx1">
                    <a:lumMod val="75000"/>
                    <a:lumOff val="25000"/>
                  </a:schemeClr>
                </a:solidFill>
                <a:latin typeface="微软雅黑" panose="020B0503020204020204" pitchFamily="34" charset="-122"/>
                <a:ea typeface="微软雅黑" panose="020B0503020204020204" pitchFamily="34" charset="-122"/>
              </a:rPr>
              <a:t>冲四</a:t>
            </a:r>
          </a:p>
          <a:p>
            <a:r>
              <a:rPr lang="en-US" altLang="zh-CN" sz="1400" kern="0">
                <a:solidFill>
                  <a:schemeClr val="tx1">
                    <a:lumMod val="75000"/>
                    <a:lumOff val="25000"/>
                  </a:schemeClr>
                </a:solidFill>
                <a:latin typeface="微软雅黑" panose="020B0503020204020204" pitchFamily="34" charset="-122"/>
                <a:ea typeface="微软雅黑" panose="020B0503020204020204" pitchFamily="34" charset="-122"/>
              </a:rPr>
              <a:t>#define VALUE_D4    </a:t>
            </a:r>
            <a:r>
              <a:rPr lang="en-US" altLang="zh-CN" sz="1400" kern="0" smtClean="0">
                <a:solidFill>
                  <a:schemeClr val="tx1">
                    <a:lumMod val="75000"/>
                    <a:lumOff val="25000"/>
                  </a:schemeClr>
                </a:solidFill>
                <a:latin typeface="微软雅黑" panose="020B0503020204020204" pitchFamily="34" charset="-122"/>
                <a:ea typeface="微软雅黑" panose="020B0503020204020204" pitchFamily="34" charset="-122"/>
              </a:rPr>
              <a:t>	20</a:t>
            </a:r>
            <a:r>
              <a:rPr lang="en-US" altLang="zh-CN" sz="1400" kern="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400" kern="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zh-CN" sz="1400" kern="0">
                <a:solidFill>
                  <a:schemeClr val="tx1">
                    <a:lumMod val="75000"/>
                    <a:lumOff val="25000"/>
                  </a:schemeClr>
                </a:solidFill>
                <a:latin typeface="微软雅黑" panose="020B0503020204020204" pitchFamily="34" charset="-122"/>
                <a:ea typeface="微软雅黑" panose="020B0503020204020204" pitchFamily="34" charset="-122"/>
              </a:rPr>
              <a:t>死四</a:t>
            </a:r>
          </a:p>
          <a:p>
            <a:r>
              <a:rPr lang="en-US" altLang="zh-CN" sz="1400" kern="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zh-CN" sz="1400" kern="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sz="1400" kern="0">
                <a:solidFill>
                  <a:schemeClr val="tx1">
                    <a:lumMod val="75000"/>
                    <a:lumOff val="25000"/>
                  </a:schemeClr>
                </a:solidFill>
                <a:latin typeface="微软雅黑" panose="020B0503020204020204" pitchFamily="34" charset="-122"/>
                <a:ea typeface="微软雅黑" panose="020B0503020204020204" pitchFamily="34" charset="-122"/>
              </a:rPr>
              <a:t>#define VALUE_L3	7500		//</a:t>
            </a:r>
            <a:r>
              <a:rPr lang="zh-CN" altLang="zh-CN" sz="1400" kern="0">
                <a:solidFill>
                  <a:schemeClr val="tx1">
                    <a:lumMod val="75000"/>
                    <a:lumOff val="25000"/>
                  </a:schemeClr>
                </a:solidFill>
                <a:latin typeface="微软雅黑" panose="020B0503020204020204" pitchFamily="34" charset="-122"/>
                <a:ea typeface="微软雅黑" panose="020B0503020204020204" pitchFamily="34" charset="-122"/>
              </a:rPr>
              <a:t>活三</a:t>
            </a:r>
          </a:p>
          <a:p>
            <a:r>
              <a:rPr lang="en-US" altLang="zh-CN" sz="1400" kern="0">
                <a:solidFill>
                  <a:schemeClr val="tx1">
                    <a:lumMod val="75000"/>
                    <a:lumOff val="25000"/>
                  </a:schemeClr>
                </a:solidFill>
                <a:latin typeface="微软雅黑" panose="020B0503020204020204" pitchFamily="34" charset="-122"/>
                <a:ea typeface="微软雅黑" panose="020B0503020204020204" pitchFamily="34" charset="-122"/>
              </a:rPr>
              <a:t>#define VALUE_W3	2000		//</a:t>
            </a:r>
            <a:r>
              <a:rPr lang="zh-CN" altLang="zh-CN" sz="1400" kern="0">
                <a:solidFill>
                  <a:schemeClr val="tx1">
                    <a:lumMod val="75000"/>
                    <a:lumOff val="25000"/>
                  </a:schemeClr>
                </a:solidFill>
                <a:latin typeface="微软雅黑" panose="020B0503020204020204" pitchFamily="34" charset="-122"/>
                <a:ea typeface="微软雅黑" panose="020B0503020204020204" pitchFamily="34" charset="-122"/>
              </a:rPr>
              <a:t>冲三</a:t>
            </a:r>
          </a:p>
          <a:p>
            <a:r>
              <a:rPr lang="en-US" altLang="zh-CN" sz="1400" kern="0">
                <a:solidFill>
                  <a:schemeClr val="tx1">
                    <a:lumMod val="75000"/>
                    <a:lumOff val="25000"/>
                  </a:schemeClr>
                </a:solidFill>
                <a:latin typeface="微软雅黑" panose="020B0503020204020204" pitchFamily="34" charset="-122"/>
                <a:ea typeface="微软雅黑" panose="020B0503020204020204" pitchFamily="34" charset="-122"/>
              </a:rPr>
              <a:t>#define VALUE_D3    </a:t>
            </a:r>
            <a:r>
              <a:rPr lang="en-US" altLang="zh-CN" sz="1400" kern="0" smtClean="0">
                <a:solidFill>
                  <a:schemeClr val="tx1">
                    <a:lumMod val="75000"/>
                    <a:lumOff val="25000"/>
                  </a:schemeClr>
                </a:solidFill>
                <a:latin typeface="微软雅黑" panose="020B0503020204020204" pitchFamily="34" charset="-122"/>
                <a:ea typeface="微软雅黑" panose="020B0503020204020204" pitchFamily="34" charset="-122"/>
              </a:rPr>
              <a:t>	10</a:t>
            </a:r>
            <a:r>
              <a:rPr lang="en-US" altLang="zh-CN" sz="1400" kern="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400" kern="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zh-CN" sz="1400" kern="0">
                <a:solidFill>
                  <a:schemeClr val="tx1">
                    <a:lumMod val="75000"/>
                    <a:lumOff val="25000"/>
                  </a:schemeClr>
                </a:solidFill>
                <a:latin typeface="微软雅黑" panose="020B0503020204020204" pitchFamily="34" charset="-122"/>
                <a:ea typeface="微软雅黑" panose="020B0503020204020204" pitchFamily="34" charset="-122"/>
              </a:rPr>
              <a:t>死三</a:t>
            </a:r>
          </a:p>
          <a:p>
            <a:r>
              <a:rPr lang="en-US" altLang="zh-CN" sz="1400" kern="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zh-CN" sz="1400" kern="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sz="1400" kern="0">
                <a:solidFill>
                  <a:schemeClr val="tx1">
                    <a:lumMod val="75000"/>
                    <a:lumOff val="25000"/>
                  </a:schemeClr>
                </a:solidFill>
                <a:latin typeface="微软雅黑" panose="020B0503020204020204" pitchFamily="34" charset="-122"/>
                <a:ea typeface="微软雅黑" panose="020B0503020204020204" pitchFamily="34" charset="-122"/>
              </a:rPr>
              <a:t>#define VALUE_L2	1000 		//</a:t>
            </a:r>
            <a:r>
              <a:rPr lang="zh-CN" altLang="zh-CN" sz="1400" kern="0">
                <a:solidFill>
                  <a:schemeClr val="tx1">
                    <a:lumMod val="75000"/>
                    <a:lumOff val="25000"/>
                  </a:schemeClr>
                </a:solidFill>
                <a:latin typeface="微软雅黑" panose="020B0503020204020204" pitchFamily="34" charset="-122"/>
                <a:ea typeface="微软雅黑" panose="020B0503020204020204" pitchFamily="34" charset="-122"/>
              </a:rPr>
              <a:t>活二</a:t>
            </a:r>
          </a:p>
          <a:p>
            <a:r>
              <a:rPr lang="en-US" altLang="zh-CN" sz="1400" kern="0">
                <a:solidFill>
                  <a:schemeClr val="tx1">
                    <a:lumMod val="75000"/>
                    <a:lumOff val="25000"/>
                  </a:schemeClr>
                </a:solidFill>
                <a:latin typeface="微软雅黑" panose="020B0503020204020204" pitchFamily="34" charset="-122"/>
                <a:ea typeface="微软雅黑" panose="020B0503020204020204" pitchFamily="34" charset="-122"/>
              </a:rPr>
              <a:t>#define VALUE_W2	200 		//</a:t>
            </a:r>
            <a:r>
              <a:rPr lang="zh-CN" altLang="zh-CN" sz="1400" kern="0">
                <a:solidFill>
                  <a:schemeClr val="tx1">
                    <a:lumMod val="75000"/>
                    <a:lumOff val="25000"/>
                  </a:schemeClr>
                </a:solidFill>
                <a:latin typeface="微软雅黑" panose="020B0503020204020204" pitchFamily="34" charset="-122"/>
                <a:ea typeface="微软雅黑" panose="020B0503020204020204" pitchFamily="34" charset="-122"/>
              </a:rPr>
              <a:t>冲二</a:t>
            </a:r>
          </a:p>
          <a:p>
            <a:r>
              <a:rPr lang="en-US" altLang="zh-CN" sz="1400" kern="0">
                <a:solidFill>
                  <a:schemeClr val="tx1">
                    <a:lumMod val="75000"/>
                    <a:lumOff val="25000"/>
                  </a:schemeClr>
                </a:solidFill>
                <a:latin typeface="微软雅黑" panose="020B0503020204020204" pitchFamily="34" charset="-122"/>
                <a:ea typeface="微软雅黑" panose="020B0503020204020204" pitchFamily="34" charset="-122"/>
              </a:rPr>
              <a:t>#define VALUE_D2    </a:t>
            </a:r>
            <a:r>
              <a:rPr lang="en-US" altLang="zh-CN" sz="1400" kern="0" smtClean="0">
                <a:solidFill>
                  <a:schemeClr val="tx1">
                    <a:lumMod val="75000"/>
                    <a:lumOff val="25000"/>
                  </a:schemeClr>
                </a:solidFill>
                <a:latin typeface="微软雅黑" panose="020B0503020204020204" pitchFamily="34" charset="-122"/>
                <a:ea typeface="微软雅黑" panose="020B0503020204020204" pitchFamily="34" charset="-122"/>
              </a:rPr>
              <a:t>	5</a:t>
            </a:r>
            <a:r>
              <a:rPr lang="en-US" altLang="zh-CN" sz="1400" kern="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400" kern="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zh-CN" sz="1400" kern="0">
                <a:solidFill>
                  <a:schemeClr val="tx1">
                    <a:lumMod val="75000"/>
                    <a:lumOff val="25000"/>
                  </a:schemeClr>
                </a:solidFill>
                <a:latin typeface="微软雅黑" panose="020B0503020204020204" pitchFamily="34" charset="-122"/>
                <a:ea typeface="微软雅黑" panose="020B0503020204020204" pitchFamily="34" charset="-122"/>
              </a:rPr>
              <a:t>死二</a:t>
            </a:r>
          </a:p>
          <a:p>
            <a:r>
              <a:rPr lang="en-US" altLang="zh-CN" sz="1400" kern="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zh-CN" sz="1400" kern="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sz="1400" kern="0">
                <a:solidFill>
                  <a:schemeClr val="tx1">
                    <a:lumMod val="75000"/>
                    <a:lumOff val="25000"/>
                  </a:schemeClr>
                </a:solidFill>
                <a:latin typeface="微软雅黑" panose="020B0503020204020204" pitchFamily="34" charset="-122"/>
                <a:ea typeface="微软雅黑" panose="020B0503020204020204" pitchFamily="34" charset="-122"/>
              </a:rPr>
              <a:t>#define VALUE_L1	100 		//</a:t>
            </a:r>
            <a:r>
              <a:rPr lang="zh-CN" altLang="zh-CN" sz="1400" kern="0">
                <a:solidFill>
                  <a:schemeClr val="tx1">
                    <a:lumMod val="75000"/>
                    <a:lumOff val="25000"/>
                  </a:schemeClr>
                </a:solidFill>
                <a:latin typeface="微软雅黑" panose="020B0503020204020204" pitchFamily="34" charset="-122"/>
                <a:ea typeface="微软雅黑" panose="020B0503020204020204" pitchFamily="34" charset="-122"/>
              </a:rPr>
              <a:t>活一</a:t>
            </a:r>
          </a:p>
          <a:p>
            <a:r>
              <a:rPr lang="en-US" altLang="zh-CN" sz="1400" kern="0">
                <a:solidFill>
                  <a:schemeClr val="tx1">
                    <a:lumMod val="75000"/>
                    <a:lumOff val="25000"/>
                  </a:schemeClr>
                </a:solidFill>
                <a:latin typeface="微软雅黑" panose="020B0503020204020204" pitchFamily="34" charset="-122"/>
                <a:ea typeface="微软雅黑" panose="020B0503020204020204" pitchFamily="34" charset="-122"/>
              </a:rPr>
              <a:t>#define VALUE_W1	50 		</a:t>
            </a:r>
            <a:r>
              <a:rPr lang="en-US" altLang="zh-CN" sz="1400" kern="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zh-CN" sz="1400" kern="0">
                <a:solidFill>
                  <a:schemeClr val="tx1">
                    <a:lumMod val="75000"/>
                    <a:lumOff val="25000"/>
                  </a:schemeClr>
                </a:solidFill>
                <a:latin typeface="微软雅黑" panose="020B0503020204020204" pitchFamily="34" charset="-122"/>
                <a:ea typeface="微软雅黑" panose="020B0503020204020204" pitchFamily="34" charset="-122"/>
              </a:rPr>
              <a:t>冲一</a:t>
            </a:r>
          </a:p>
          <a:p>
            <a:r>
              <a:rPr lang="en-US" altLang="zh-CN" sz="1400" kern="0">
                <a:solidFill>
                  <a:schemeClr val="tx1">
                    <a:lumMod val="75000"/>
                    <a:lumOff val="25000"/>
                  </a:schemeClr>
                </a:solidFill>
                <a:latin typeface="微软雅黑" panose="020B0503020204020204" pitchFamily="34" charset="-122"/>
                <a:ea typeface="微软雅黑" panose="020B0503020204020204" pitchFamily="34" charset="-122"/>
              </a:rPr>
              <a:t>#define VALUE_D1    </a:t>
            </a:r>
            <a:r>
              <a:rPr lang="en-US" altLang="zh-CN" sz="1400" kern="0" smtClean="0">
                <a:solidFill>
                  <a:schemeClr val="tx1">
                    <a:lumMod val="75000"/>
                    <a:lumOff val="25000"/>
                  </a:schemeClr>
                </a:solidFill>
                <a:latin typeface="微软雅黑" panose="020B0503020204020204" pitchFamily="34" charset="-122"/>
                <a:ea typeface="微软雅黑" panose="020B0503020204020204" pitchFamily="34" charset="-122"/>
              </a:rPr>
              <a:t>	0</a:t>
            </a:r>
            <a:r>
              <a:rPr lang="en-US" altLang="zh-CN" sz="1400" kern="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400" kern="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zh-CN" sz="1400" kern="0">
                <a:solidFill>
                  <a:schemeClr val="tx1">
                    <a:lumMod val="75000"/>
                    <a:lumOff val="25000"/>
                  </a:schemeClr>
                </a:solidFill>
                <a:latin typeface="微软雅黑" panose="020B0503020204020204" pitchFamily="34" charset="-122"/>
                <a:ea typeface="微软雅黑" panose="020B0503020204020204" pitchFamily="34" charset="-122"/>
              </a:rPr>
              <a:t>死一</a:t>
            </a:r>
          </a:p>
        </p:txBody>
      </p:sp>
    </p:spTree>
    <p:extLst>
      <p:ext uri="{BB962C8B-B14F-4D97-AF65-F5344CB8AC3E}">
        <p14:creationId xmlns:p14="http://schemas.microsoft.com/office/powerpoint/2010/main" val="21421980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55526"/>
            <a:ext cx="611560" cy="611560"/>
          </a:xfrm>
          <a:prstGeom prst="rect">
            <a:avLst/>
          </a:prstGeom>
          <a:solidFill>
            <a:srgbClr val="53C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3"/>
          <p:cNvSpPr txBox="1"/>
          <p:nvPr/>
        </p:nvSpPr>
        <p:spPr>
          <a:xfrm>
            <a:off x="936103" y="630473"/>
            <a:ext cx="2987825" cy="461665"/>
          </a:xfrm>
          <a:prstGeom prst="rect">
            <a:avLst/>
          </a:prstGeom>
          <a:noFill/>
        </p:spPr>
        <p:txBody>
          <a:bodyPr wrap="square" rtlCol="0">
            <a:spAutoFit/>
          </a:bodyPr>
          <a:lstStyle/>
          <a:p>
            <a:r>
              <a:rPr lang="zh-CN" altLang="zh-CN" sz="2400" b="1" smtClean="0">
                <a:solidFill>
                  <a:schemeClr val="tx1">
                    <a:lumMod val="65000"/>
                    <a:lumOff val="35000"/>
                  </a:schemeClr>
                </a:solidFill>
                <a:latin typeface="微软雅黑" pitchFamily="34" charset="-122"/>
                <a:ea typeface="微软雅黑" pitchFamily="34" charset="-122"/>
              </a:rPr>
              <a:t>极</a:t>
            </a:r>
            <a:r>
              <a:rPr lang="zh-CN" altLang="zh-CN" sz="2400" b="1">
                <a:solidFill>
                  <a:schemeClr val="tx1">
                    <a:lumMod val="65000"/>
                    <a:lumOff val="35000"/>
                  </a:schemeClr>
                </a:solidFill>
                <a:latin typeface="微软雅黑" pitchFamily="34" charset="-122"/>
                <a:ea typeface="微软雅黑" pitchFamily="34" charset="-122"/>
              </a:rPr>
              <a:t>大极小值算法</a:t>
            </a:r>
            <a:endParaRPr lang="zh-CN" altLang="en-US" sz="2400" b="1" dirty="0">
              <a:solidFill>
                <a:schemeClr val="tx1">
                  <a:lumMod val="65000"/>
                  <a:lumOff val="35000"/>
                </a:schemeClr>
              </a:solidFill>
              <a:latin typeface="微软雅黑" pitchFamily="34" charset="-122"/>
              <a:ea typeface="微软雅黑" pitchFamily="34" charset="-122"/>
            </a:endParaRPr>
          </a:p>
        </p:txBody>
      </p:sp>
      <p:sp>
        <p:nvSpPr>
          <p:cNvPr id="3" name="矩形 2"/>
          <p:cNvSpPr/>
          <p:nvPr/>
        </p:nvSpPr>
        <p:spPr>
          <a:xfrm>
            <a:off x="611560" y="1167086"/>
            <a:ext cx="7848872" cy="1438855"/>
          </a:xfrm>
          <a:prstGeom prst="rect">
            <a:avLst/>
          </a:prstGeom>
        </p:spPr>
        <p:txBody>
          <a:bodyPr wrap="square">
            <a:spAutoFit/>
          </a:bodyPr>
          <a:lstStyle/>
          <a:p>
            <a:pPr indent="269875" algn="just">
              <a:lnSpc>
                <a:spcPct val="125000"/>
              </a:lnSpc>
              <a:spcBef>
                <a:spcPts val="600"/>
              </a:spcBef>
              <a:spcAft>
                <a:spcPts val="600"/>
              </a:spcAft>
            </a:pPr>
            <a:r>
              <a:rPr lang="zh-CN" altLang="en-US" sz="1400" kern="0" smtClean="0">
                <a:solidFill>
                  <a:schemeClr val="tx1">
                    <a:lumMod val="75000"/>
                    <a:lumOff val="25000"/>
                  </a:schemeClr>
                </a:solidFill>
                <a:latin typeface="微软雅黑" panose="020B0503020204020204" pitchFamily="34" charset="-122"/>
                <a:ea typeface="微软雅黑" panose="020B0503020204020204" pitchFamily="34" charset="-122"/>
              </a:rPr>
              <a:t>五子棋是一个基于完全信息博弈的</a:t>
            </a:r>
            <a:r>
              <a:rPr lang="zh-CN" altLang="en-US" sz="1400" kern="0">
                <a:solidFill>
                  <a:schemeClr val="tx1">
                    <a:lumMod val="75000"/>
                    <a:lumOff val="25000"/>
                  </a:schemeClr>
                </a:solidFill>
                <a:latin typeface="微软雅黑" panose="020B0503020204020204" pitchFamily="34" charset="-122"/>
                <a:ea typeface="微软雅黑" panose="020B0503020204020204" pitchFamily="34" charset="-122"/>
              </a:rPr>
              <a:t>零和</a:t>
            </a:r>
            <a:r>
              <a:rPr lang="zh-CN" altLang="en-US" sz="1400" kern="0" smtClean="0">
                <a:solidFill>
                  <a:schemeClr val="tx1">
                    <a:lumMod val="75000"/>
                    <a:lumOff val="25000"/>
                  </a:schemeClr>
                </a:solidFill>
                <a:latin typeface="微软雅黑" panose="020B0503020204020204" pitchFamily="34" charset="-122"/>
                <a:ea typeface="微软雅黑" panose="020B0503020204020204" pitchFamily="34" charset="-122"/>
              </a:rPr>
              <a:t>游戏，一般的思路是搜索到最终叶子状态，进行极大极小值策略博弈考虑，</a:t>
            </a:r>
            <a:r>
              <a:rPr lang="zh-CN" altLang="zh-CN" sz="1400" kern="0" smtClean="0">
                <a:solidFill>
                  <a:schemeClr val="tx1">
                    <a:lumMod val="75000"/>
                    <a:lumOff val="25000"/>
                  </a:schemeClr>
                </a:solidFill>
                <a:latin typeface="微软雅黑" panose="020B0503020204020204" pitchFamily="34" charset="-122"/>
                <a:ea typeface="微软雅黑" panose="020B0503020204020204" pitchFamily="34" charset="-122"/>
              </a:rPr>
              <a:t>然而</a:t>
            </a:r>
            <a:r>
              <a:rPr lang="zh-CN" altLang="zh-CN" sz="1400" kern="0">
                <a:solidFill>
                  <a:schemeClr val="tx1">
                    <a:lumMod val="75000"/>
                    <a:lumOff val="25000"/>
                  </a:schemeClr>
                </a:solidFill>
                <a:latin typeface="微软雅黑" panose="020B0503020204020204" pitchFamily="34" charset="-122"/>
                <a:ea typeface="微软雅黑" panose="020B0503020204020204" pitchFamily="34" charset="-122"/>
              </a:rPr>
              <a:t>在五子棋的棋局中</a:t>
            </a:r>
            <a:r>
              <a:rPr lang="zh-CN" altLang="zh-CN" sz="1400" kern="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400" kern="0" smtClean="0">
                <a:solidFill>
                  <a:schemeClr val="tx1">
                    <a:lumMod val="75000"/>
                    <a:lumOff val="25000"/>
                  </a:schemeClr>
                </a:solidFill>
                <a:latin typeface="微软雅黑" panose="020B0503020204020204" pitchFamily="34" charset="-122"/>
                <a:ea typeface="微软雅黑" panose="020B0503020204020204" pitchFamily="34" charset="-122"/>
              </a:rPr>
              <a:t>分支太多，并且深度较大，其算法时间复杂度无法使得在有限时间得到结果；但是五子棋</a:t>
            </a:r>
            <a:r>
              <a:rPr lang="zh-CN" altLang="zh-CN" sz="1400" kern="0" smtClean="0">
                <a:solidFill>
                  <a:schemeClr val="tx1">
                    <a:lumMod val="75000"/>
                    <a:lumOff val="25000"/>
                  </a:schemeClr>
                </a:solidFill>
                <a:latin typeface="微软雅黑" panose="020B0503020204020204" pitchFamily="34" charset="-122"/>
                <a:ea typeface="微软雅黑" panose="020B0503020204020204" pitchFamily="34" charset="-122"/>
              </a:rPr>
              <a:t>一</a:t>
            </a:r>
            <a:r>
              <a:rPr lang="zh-CN" altLang="zh-CN" sz="1400" kern="0">
                <a:solidFill>
                  <a:schemeClr val="tx1">
                    <a:lumMod val="75000"/>
                    <a:lumOff val="25000"/>
                  </a:schemeClr>
                </a:solidFill>
                <a:latin typeface="微软雅黑" panose="020B0503020204020204" pitchFamily="34" charset="-122"/>
                <a:ea typeface="微软雅黑" panose="020B0503020204020204" pitchFamily="34" charset="-122"/>
              </a:rPr>
              <a:t>个局面的评估往往不像输、平、赢</a:t>
            </a:r>
            <a:r>
              <a:rPr lang="en-US" altLang="zh-CN" sz="1400" kern="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zh-CN" sz="1400" kern="0">
                <a:solidFill>
                  <a:schemeClr val="tx1">
                    <a:lumMod val="75000"/>
                    <a:lumOff val="25000"/>
                  </a:schemeClr>
                </a:solidFill>
                <a:latin typeface="微软雅黑" panose="020B0503020204020204" pitchFamily="34" charset="-122"/>
                <a:ea typeface="微软雅黑" panose="020B0503020204020204" pitchFamily="34" charset="-122"/>
              </a:rPr>
              <a:t>种状态这么简单，在分不出输赢的局面中棋局也有优劣之分</a:t>
            </a:r>
            <a:r>
              <a:rPr lang="zh-CN" altLang="zh-CN" sz="1400" kern="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400" kern="0" smtClean="0">
                <a:solidFill>
                  <a:schemeClr val="tx1">
                    <a:lumMod val="75000"/>
                    <a:lumOff val="25000"/>
                  </a:schemeClr>
                </a:solidFill>
                <a:latin typeface="微软雅黑" panose="020B0503020204020204" pitchFamily="34" charset="-122"/>
                <a:ea typeface="微软雅黑" panose="020B0503020204020204" pitchFamily="34" charset="-122"/>
              </a:rPr>
              <a:t>可以</a:t>
            </a:r>
            <a:r>
              <a:rPr lang="zh-CN" altLang="zh-CN" sz="1400" kern="0" smtClean="0">
                <a:solidFill>
                  <a:schemeClr val="tx1">
                    <a:lumMod val="75000"/>
                    <a:lumOff val="25000"/>
                  </a:schemeClr>
                </a:solidFill>
                <a:latin typeface="微软雅黑" panose="020B0503020204020204" pitchFamily="34" charset="-122"/>
                <a:ea typeface="微软雅黑" panose="020B0503020204020204" pitchFamily="34" charset="-122"/>
              </a:rPr>
              <a:t>更</a:t>
            </a:r>
            <a:r>
              <a:rPr lang="zh-CN" altLang="zh-CN" sz="1400" kern="0">
                <a:solidFill>
                  <a:schemeClr val="tx1">
                    <a:lumMod val="75000"/>
                    <a:lumOff val="25000"/>
                  </a:schemeClr>
                </a:solidFill>
                <a:latin typeface="微软雅黑" panose="020B0503020204020204" pitchFamily="34" charset="-122"/>
                <a:ea typeface="微软雅黑" panose="020B0503020204020204" pitchFamily="34" charset="-122"/>
              </a:rPr>
              <a:t>细致的方法来刻画局面的优劣，而不是仅仅使用</a:t>
            </a:r>
            <a:r>
              <a:rPr lang="en-US" altLang="zh-CN" sz="1400" kern="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zh-CN" sz="1400" ker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400" kern="0">
                <a:solidFill>
                  <a:schemeClr val="tx1">
                    <a:lumMod val="75000"/>
                    <a:lumOff val="25000"/>
                  </a:schemeClr>
                </a:solidFill>
                <a:latin typeface="微软雅黑" panose="020B0503020204020204" pitchFamily="34" charset="-122"/>
                <a:ea typeface="微软雅黑" panose="020B0503020204020204" pitchFamily="34" charset="-122"/>
              </a:rPr>
              <a:t>-1,0</a:t>
            </a:r>
            <a:r>
              <a:rPr lang="zh-CN" altLang="zh-CN" sz="1400" kern="0">
                <a:solidFill>
                  <a:schemeClr val="tx1">
                    <a:lumMod val="75000"/>
                    <a:lumOff val="25000"/>
                  </a:schemeClr>
                </a:solidFill>
                <a:latin typeface="微软雅黑" panose="020B0503020204020204" pitchFamily="34" charset="-122"/>
                <a:ea typeface="微软雅黑" panose="020B0503020204020204" pitchFamily="34" charset="-122"/>
              </a:rPr>
              <a:t>三个数字刻画</a:t>
            </a:r>
            <a:r>
              <a:rPr lang="en-US" altLang="zh-CN" sz="1400" kern="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zh-CN" sz="1400" kern="0">
                <a:solidFill>
                  <a:schemeClr val="tx1">
                    <a:lumMod val="75000"/>
                    <a:lumOff val="25000"/>
                  </a:schemeClr>
                </a:solidFill>
                <a:latin typeface="微软雅黑" panose="020B0503020204020204" pitchFamily="34" charset="-122"/>
                <a:ea typeface="微软雅黑" panose="020B0503020204020204" pitchFamily="34" charset="-122"/>
              </a:rPr>
              <a:t>种终了局面。</a:t>
            </a:r>
          </a:p>
        </p:txBody>
      </p:sp>
      <p:sp>
        <p:nvSpPr>
          <p:cNvPr id="6" name="矩形 5"/>
          <p:cNvSpPr/>
          <p:nvPr/>
        </p:nvSpPr>
        <p:spPr>
          <a:xfrm>
            <a:off x="611560" y="2653455"/>
            <a:ext cx="7848872" cy="1654299"/>
          </a:xfrm>
          <a:prstGeom prst="rect">
            <a:avLst/>
          </a:prstGeom>
        </p:spPr>
        <p:txBody>
          <a:bodyPr wrap="square">
            <a:spAutoFit/>
          </a:bodyPr>
          <a:lstStyle/>
          <a:p>
            <a:pPr indent="269875" algn="just">
              <a:lnSpc>
                <a:spcPct val="125000"/>
              </a:lnSpc>
            </a:pPr>
            <a:r>
              <a:rPr lang="zh-CN" altLang="zh-CN" sz="1400" kern="0">
                <a:solidFill>
                  <a:schemeClr val="tx1">
                    <a:lumMod val="75000"/>
                    <a:lumOff val="25000"/>
                  </a:schemeClr>
                </a:solidFill>
                <a:latin typeface="微软雅黑" panose="020B0503020204020204" pitchFamily="34" charset="-122"/>
                <a:ea typeface="微软雅黑" panose="020B0503020204020204" pitchFamily="34" charset="-122"/>
              </a:rPr>
              <a:t>定义一个静态估价函数</a:t>
            </a:r>
            <a:r>
              <a:rPr lang="en-US" altLang="zh-CN" sz="1400" kern="0">
                <a:solidFill>
                  <a:schemeClr val="tx1">
                    <a:lumMod val="75000"/>
                    <a:lumOff val="25000"/>
                  </a:schemeClr>
                </a:solidFill>
                <a:latin typeface="微软雅黑" panose="020B0503020204020204" pitchFamily="34" charset="-122"/>
                <a:ea typeface="微软雅黑" panose="020B0503020204020204" pitchFamily="34" charset="-122"/>
              </a:rPr>
              <a:t>f</a:t>
            </a:r>
            <a:r>
              <a:rPr lang="zh-CN" altLang="zh-CN" sz="1400" kern="0">
                <a:solidFill>
                  <a:schemeClr val="tx1">
                    <a:lumMod val="75000"/>
                    <a:lumOff val="25000"/>
                  </a:schemeClr>
                </a:solidFill>
                <a:latin typeface="微软雅黑" panose="020B0503020204020204" pitchFamily="34" charset="-122"/>
                <a:ea typeface="微软雅黑" panose="020B0503020204020204" pitchFamily="34" charset="-122"/>
              </a:rPr>
              <a:t>，以便对棋局的态势做出优劣评估</a:t>
            </a:r>
            <a:r>
              <a:rPr lang="zh-CN" altLang="zh-CN" sz="1400" kern="0" smtClean="0">
                <a:solidFill>
                  <a:schemeClr val="tx1">
                    <a:lumMod val="75000"/>
                    <a:lumOff val="25000"/>
                  </a:schemeClr>
                </a:solidFill>
                <a:latin typeface="微软雅黑" panose="020B0503020204020204" pitchFamily="34" charset="-122"/>
                <a:ea typeface="微软雅黑" panose="020B0503020204020204" pitchFamily="34" charset="-122"/>
              </a:rPr>
              <a:t>。规定：</a:t>
            </a:r>
          </a:p>
          <a:p>
            <a:pPr indent="269875" algn="just">
              <a:lnSpc>
                <a:spcPct val="125000"/>
              </a:lnSpc>
            </a:pPr>
            <a:r>
              <a:rPr lang="en-US" altLang="zh-CN" sz="1400" kern="0" smtClean="0">
                <a:solidFill>
                  <a:schemeClr val="tx1">
                    <a:lumMod val="75000"/>
                    <a:lumOff val="25000"/>
                  </a:schemeClr>
                </a:solidFill>
                <a:latin typeface="微软雅黑" panose="020B0503020204020204" pitchFamily="34" charset="-122"/>
                <a:ea typeface="微软雅黑" panose="020B0503020204020204" pitchFamily="34" charset="-122"/>
              </a:rPr>
              <a:t>max</a:t>
            </a:r>
            <a:r>
              <a:rPr lang="zh-CN" altLang="zh-CN" sz="1400" kern="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sz="1400" kern="0">
                <a:solidFill>
                  <a:schemeClr val="tx1">
                    <a:lumMod val="75000"/>
                    <a:lumOff val="25000"/>
                  </a:schemeClr>
                </a:solidFill>
                <a:latin typeface="微软雅黑" panose="020B0503020204020204" pitchFamily="34" charset="-122"/>
                <a:ea typeface="微软雅黑" panose="020B0503020204020204" pitchFamily="34" charset="-122"/>
              </a:rPr>
              <a:t>min</a:t>
            </a:r>
            <a:r>
              <a:rPr lang="zh-CN" altLang="zh-CN" sz="1400" kern="0">
                <a:solidFill>
                  <a:schemeClr val="tx1">
                    <a:lumMod val="75000"/>
                    <a:lumOff val="25000"/>
                  </a:schemeClr>
                </a:solidFill>
                <a:latin typeface="微软雅黑" panose="020B0503020204020204" pitchFamily="34" charset="-122"/>
                <a:ea typeface="微软雅黑" panose="020B0503020204020204" pitchFamily="34" charset="-122"/>
              </a:rPr>
              <a:t>代表对弈双方；</a:t>
            </a:r>
          </a:p>
          <a:p>
            <a:pPr indent="269875" algn="just">
              <a:lnSpc>
                <a:spcPct val="125000"/>
              </a:lnSpc>
            </a:pPr>
            <a:r>
              <a:rPr lang="en-US" altLang="zh-CN" sz="1400" kern="0">
                <a:solidFill>
                  <a:schemeClr val="tx1">
                    <a:lumMod val="75000"/>
                    <a:lumOff val="25000"/>
                  </a:schemeClr>
                </a:solidFill>
                <a:latin typeface="微软雅黑" panose="020B0503020204020204" pitchFamily="34" charset="-122"/>
                <a:ea typeface="微软雅黑" panose="020B0503020204020204" pitchFamily="34" charset="-122"/>
              </a:rPr>
              <a:t>p</a:t>
            </a:r>
            <a:r>
              <a:rPr lang="zh-CN" altLang="zh-CN" sz="1400" kern="0">
                <a:solidFill>
                  <a:schemeClr val="tx1">
                    <a:lumMod val="75000"/>
                    <a:lumOff val="25000"/>
                  </a:schemeClr>
                </a:solidFill>
                <a:latin typeface="微软雅黑" panose="020B0503020204020204" pitchFamily="34" charset="-122"/>
                <a:ea typeface="微软雅黑" panose="020B0503020204020204" pitchFamily="34" charset="-122"/>
              </a:rPr>
              <a:t>代表一个棋局（即一个状态）；</a:t>
            </a:r>
          </a:p>
          <a:p>
            <a:pPr indent="269875" algn="just">
              <a:lnSpc>
                <a:spcPct val="125000"/>
              </a:lnSpc>
            </a:pPr>
            <a:r>
              <a:rPr lang="zh-CN" altLang="zh-CN" sz="1400" kern="0">
                <a:solidFill>
                  <a:schemeClr val="tx1">
                    <a:lumMod val="75000"/>
                    <a:lumOff val="25000"/>
                  </a:schemeClr>
                </a:solidFill>
                <a:latin typeface="微软雅黑" panose="020B0503020204020204" pitchFamily="34" charset="-122"/>
                <a:ea typeface="微软雅黑" panose="020B0503020204020204" pitchFamily="34" charset="-122"/>
              </a:rPr>
              <a:t>有利于</a:t>
            </a:r>
            <a:r>
              <a:rPr lang="en-US" altLang="zh-CN" sz="1400" kern="0">
                <a:solidFill>
                  <a:schemeClr val="tx1">
                    <a:lumMod val="75000"/>
                    <a:lumOff val="25000"/>
                  </a:schemeClr>
                </a:solidFill>
                <a:latin typeface="微软雅黑" panose="020B0503020204020204" pitchFamily="34" charset="-122"/>
                <a:ea typeface="微软雅黑" panose="020B0503020204020204" pitchFamily="34" charset="-122"/>
              </a:rPr>
              <a:t>MAX</a:t>
            </a:r>
            <a:r>
              <a:rPr lang="zh-CN" altLang="zh-CN" sz="1400" kern="0">
                <a:solidFill>
                  <a:schemeClr val="tx1">
                    <a:lumMod val="75000"/>
                    <a:lumOff val="25000"/>
                  </a:schemeClr>
                </a:solidFill>
                <a:latin typeface="微软雅黑" panose="020B0503020204020204" pitchFamily="34" charset="-122"/>
                <a:ea typeface="微软雅黑" panose="020B0503020204020204" pitchFamily="34" charset="-122"/>
              </a:rPr>
              <a:t>的态势，</a:t>
            </a:r>
            <a:r>
              <a:rPr lang="en-US" altLang="zh-CN" sz="1400" kern="0">
                <a:solidFill>
                  <a:schemeClr val="tx1">
                    <a:lumMod val="75000"/>
                    <a:lumOff val="25000"/>
                  </a:schemeClr>
                </a:solidFill>
                <a:latin typeface="微软雅黑" panose="020B0503020204020204" pitchFamily="34" charset="-122"/>
                <a:ea typeface="微软雅黑" panose="020B0503020204020204" pitchFamily="34" charset="-122"/>
              </a:rPr>
              <a:t>f(p)</a:t>
            </a:r>
            <a:r>
              <a:rPr lang="zh-CN" altLang="zh-CN" sz="1400" kern="0">
                <a:solidFill>
                  <a:schemeClr val="tx1">
                    <a:lumMod val="75000"/>
                    <a:lumOff val="25000"/>
                  </a:schemeClr>
                </a:solidFill>
                <a:latin typeface="微软雅黑" panose="020B0503020204020204" pitchFamily="34" charset="-122"/>
                <a:ea typeface="微软雅黑" panose="020B0503020204020204" pitchFamily="34" charset="-122"/>
              </a:rPr>
              <a:t>取正值；</a:t>
            </a:r>
          </a:p>
          <a:p>
            <a:pPr indent="269875" algn="just">
              <a:lnSpc>
                <a:spcPct val="125000"/>
              </a:lnSpc>
            </a:pPr>
            <a:r>
              <a:rPr lang="zh-CN" altLang="zh-CN" sz="1400" kern="0">
                <a:solidFill>
                  <a:schemeClr val="tx1">
                    <a:lumMod val="75000"/>
                    <a:lumOff val="25000"/>
                  </a:schemeClr>
                </a:solidFill>
                <a:latin typeface="微软雅黑" panose="020B0503020204020204" pitchFamily="34" charset="-122"/>
                <a:ea typeface="微软雅黑" panose="020B0503020204020204" pitchFamily="34" charset="-122"/>
              </a:rPr>
              <a:t>有利于</a:t>
            </a:r>
            <a:r>
              <a:rPr lang="en-US" altLang="zh-CN" sz="1400" kern="0">
                <a:solidFill>
                  <a:schemeClr val="tx1">
                    <a:lumMod val="75000"/>
                    <a:lumOff val="25000"/>
                  </a:schemeClr>
                </a:solidFill>
                <a:latin typeface="微软雅黑" panose="020B0503020204020204" pitchFamily="34" charset="-122"/>
                <a:ea typeface="微软雅黑" panose="020B0503020204020204" pitchFamily="34" charset="-122"/>
              </a:rPr>
              <a:t>MIN</a:t>
            </a:r>
            <a:r>
              <a:rPr lang="zh-CN" altLang="zh-CN" sz="1400" kern="0">
                <a:solidFill>
                  <a:schemeClr val="tx1">
                    <a:lumMod val="75000"/>
                    <a:lumOff val="25000"/>
                  </a:schemeClr>
                </a:solidFill>
                <a:latin typeface="微软雅黑" panose="020B0503020204020204" pitchFamily="34" charset="-122"/>
                <a:ea typeface="微软雅黑" panose="020B0503020204020204" pitchFamily="34" charset="-122"/>
              </a:rPr>
              <a:t>的态势，</a:t>
            </a:r>
            <a:r>
              <a:rPr lang="en-US" altLang="zh-CN" sz="1400" kern="0">
                <a:solidFill>
                  <a:schemeClr val="tx1">
                    <a:lumMod val="75000"/>
                    <a:lumOff val="25000"/>
                  </a:schemeClr>
                </a:solidFill>
                <a:latin typeface="微软雅黑" panose="020B0503020204020204" pitchFamily="34" charset="-122"/>
                <a:ea typeface="微软雅黑" panose="020B0503020204020204" pitchFamily="34" charset="-122"/>
              </a:rPr>
              <a:t>f(p)</a:t>
            </a:r>
            <a:r>
              <a:rPr lang="zh-CN" altLang="zh-CN" sz="1400" kern="0">
                <a:solidFill>
                  <a:schemeClr val="tx1">
                    <a:lumMod val="75000"/>
                    <a:lumOff val="25000"/>
                  </a:schemeClr>
                </a:solidFill>
                <a:latin typeface="微软雅黑" panose="020B0503020204020204" pitchFamily="34" charset="-122"/>
                <a:ea typeface="微软雅黑" panose="020B0503020204020204" pitchFamily="34" charset="-122"/>
              </a:rPr>
              <a:t>取负值；</a:t>
            </a:r>
          </a:p>
          <a:p>
            <a:r>
              <a:rPr lang="en-US" altLang="zh-CN" sz="1400" kern="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zh-CN" sz="1400" kern="0" smtClean="0">
                <a:solidFill>
                  <a:schemeClr val="tx1">
                    <a:lumMod val="75000"/>
                    <a:lumOff val="25000"/>
                  </a:schemeClr>
                </a:solidFill>
                <a:latin typeface="微软雅黑" panose="020B0503020204020204" pitchFamily="34" charset="-122"/>
                <a:ea typeface="微软雅黑" panose="020B0503020204020204" pitchFamily="34" charset="-122"/>
              </a:rPr>
              <a:t>态势</a:t>
            </a:r>
            <a:r>
              <a:rPr lang="zh-CN" altLang="zh-CN" sz="1400" kern="0">
                <a:solidFill>
                  <a:schemeClr val="tx1">
                    <a:lumMod val="75000"/>
                    <a:lumOff val="25000"/>
                  </a:schemeClr>
                </a:solidFill>
                <a:latin typeface="微软雅黑" panose="020B0503020204020204" pitchFamily="34" charset="-122"/>
                <a:ea typeface="微软雅黑" panose="020B0503020204020204" pitchFamily="34" charset="-122"/>
              </a:rPr>
              <a:t>均衡，</a:t>
            </a:r>
            <a:r>
              <a:rPr lang="en-US" altLang="zh-CN" sz="1400" kern="0">
                <a:solidFill>
                  <a:schemeClr val="tx1">
                    <a:lumMod val="75000"/>
                    <a:lumOff val="25000"/>
                  </a:schemeClr>
                </a:solidFill>
                <a:latin typeface="微软雅黑" panose="020B0503020204020204" pitchFamily="34" charset="-122"/>
                <a:ea typeface="微软雅黑" panose="020B0503020204020204" pitchFamily="34" charset="-122"/>
              </a:rPr>
              <a:t>f(p)</a:t>
            </a:r>
            <a:r>
              <a:rPr lang="zh-CN" altLang="zh-CN" sz="1400" kern="0">
                <a:solidFill>
                  <a:schemeClr val="tx1">
                    <a:lumMod val="75000"/>
                    <a:lumOff val="25000"/>
                  </a:schemeClr>
                </a:solidFill>
                <a:latin typeface="微软雅黑" panose="020B0503020204020204" pitchFamily="34" charset="-122"/>
                <a:ea typeface="微软雅黑" panose="020B0503020204020204" pitchFamily="34" charset="-122"/>
              </a:rPr>
              <a:t>取零值；</a:t>
            </a:r>
            <a:endParaRPr lang="zh-CN" altLang="en-US" sz="1400" ker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14532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55526"/>
            <a:ext cx="611560" cy="611560"/>
          </a:xfrm>
          <a:prstGeom prst="rect">
            <a:avLst/>
          </a:prstGeom>
          <a:solidFill>
            <a:srgbClr val="53C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3"/>
          <p:cNvSpPr txBox="1"/>
          <p:nvPr/>
        </p:nvSpPr>
        <p:spPr>
          <a:xfrm>
            <a:off x="936103" y="630473"/>
            <a:ext cx="2987825" cy="461665"/>
          </a:xfrm>
          <a:prstGeom prst="rect">
            <a:avLst/>
          </a:prstGeom>
          <a:noFill/>
        </p:spPr>
        <p:txBody>
          <a:bodyPr wrap="square" rtlCol="0">
            <a:spAutoFit/>
          </a:bodyPr>
          <a:lstStyle/>
          <a:p>
            <a:r>
              <a:rPr lang="zh-CN" altLang="zh-CN" sz="2400" b="1" smtClean="0">
                <a:solidFill>
                  <a:schemeClr val="tx1">
                    <a:lumMod val="65000"/>
                    <a:lumOff val="35000"/>
                  </a:schemeClr>
                </a:solidFill>
                <a:latin typeface="微软雅黑" pitchFamily="34" charset="-122"/>
                <a:ea typeface="微软雅黑" pitchFamily="34" charset="-122"/>
              </a:rPr>
              <a:t>极</a:t>
            </a:r>
            <a:r>
              <a:rPr lang="zh-CN" altLang="zh-CN" sz="2400" b="1">
                <a:solidFill>
                  <a:schemeClr val="tx1">
                    <a:lumMod val="65000"/>
                    <a:lumOff val="35000"/>
                  </a:schemeClr>
                </a:solidFill>
                <a:latin typeface="微软雅黑" pitchFamily="34" charset="-122"/>
                <a:ea typeface="微软雅黑" pitchFamily="34" charset="-122"/>
              </a:rPr>
              <a:t>大极小值算法</a:t>
            </a:r>
            <a:endParaRPr lang="zh-CN" altLang="en-US" sz="2400" b="1" dirty="0">
              <a:solidFill>
                <a:schemeClr val="tx1">
                  <a:lumMod val="65000"/>
                  <a:lumOff val="35000"/>
                </a:schemeClr>
              </a:solidFill>
              <a:latin typeface="微软雅黑" pitchFamily="34" charset="-122"/>
              <a:ea typeface="微软雅黑" pitchFamily="34" charset="-122"/>
            </a:endParaRPr>
          </a:p>
        </p:txBody>
      </p:sp>
      <p:sp>
        <p:nvSpPr>
          <p:cNvPr id="2" name="矩形 1"/>
          <p:cNvSpPr/>
          <p:nvPr/>
        </p:nvSpPr>
        <p:spPr>
          <a:xfrm>
            <a:off x="683568" y="981138"/>
            <a:ext cx="7920880" cy="900246"/>
          </a:xfrm>
          <a:prstGeom prst="rect">
            <a:avLst/>
          </a:prstGeom>
        </p:spPr>
        <p:txBody>
          <a:bodyPr wrap="square">
            <a:spAutoFit/>
          </a:bodyPr>
          <a:lstStyle/>
          <a:p>
            <a:pPr indent="269875" algn="just">
              <a:lnSpc>
                <a:spcPct val="125000"/>
              </a:lnSpc>
              <a:spcBef>
                <a:spcPts val="600"/>
              </a:spcBef>
              <a:spcAft>
                <a:spcPts val="600"/>
              </a:spcAft>
            </a:pPr>
            <a:r>
              <a:rPr lang="en-US" altLang="zh-CN" sz="1400" kern="0">
                <a:solidFill>
                  <a:schemeClr val="tx1">
                    <a:lumMod val="75000"/>
                    <a:lumOff val="25000"/>
                  </a:schemeClr>
                </a:solidFill>
                <a:latin typeface="微软雅黑" panose="020B0503020204020204" pitchFamily="34" charset="-122"/>
                <a:ea typeface="微软雅黑" panose="020B0503020204020204" pitchFamily="34" charset="-122"/>
              </a:rPr>
              <a:t>MINMAX</a:t>
            </a:r>
            <a:r>
              <a:rPr lang="zh-CN" altLang="zh-CN" sz="1400" kern="0">
                <a:solidFill>
                  <a:schemeClr val="tx1">
                    <a:lumMod val="75000"/>
                    <a:lumOff val="25000"/>
                  </a:schemeClr>
                </a:solidFill>
                <a:latin typeface="微软雅黑" panose="020B0503020204020204" pitchFamily="34" charset="-122"/>
                <a:ea typeface="微软雅黑" panose="020B0503020204020204" pitchFamily="34" charset="-122"/>
              </a:rPr>
              <a:t>的基本思想：（</a:t>
            </a:r>
            <a:r>
              <a:rPr lang="en-US" altLang="zh-CN" sz="1400" kern="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zh-CN" sz="1400" kern="0">
                <a:solidFill>
                  <a:schemeClr val="tx1">
                    <a:lumMod val="75000"/>
                    <a:lumOff val="25000"/>
                  </a:schemeClr>
                </a:solidFill>
                <a:latin typeface="微软雅黑" panose="020B0503020204020204" pitchFamily="34" charset="-122"/>
                <a:ea typeface="微软雅黑" panose="020B0503020204020204" pitchFamily="34" charset="-122"/>
              </a:rPr>
              <a:t>）当轮到</a:t>
            </a:r>
            <a:r>
              <a:rPr lang="en-US" altLang="zh-CN" sz="1400" kern="0">
                <a:solidFill>
                  <a:schemeClr val="tx1">
                    <a:lumMod val="75000"/>
                    <a:lumOff val="25000"/>
                  </a:schemeClr>
                </a:solidFill>
                <a:latin typeface="微软雅黑" panose="020B0503020204020204" pitchFamily="34" charset="-122"/>
                <a:ea typeface="微软雅黑" panose="020B0503020204020204" pitchFamily="34" charset="-122"/>
              </a:rPr>
              <a:t>MIN</a:t>
            </a:r>
            <a:r>
              <a:rPr lang="zh-CN" altLang="zh-CN" sz="1400" kern="0">
                <a:solidFill>
                  <a:schemeClr val="tx1">
                    <a:lumMod val="75000"/>
                    <a:lumOff val="25000"/>
                  </a:schemeClr>
                </a:solidFill>
                <a:latin typeface="微软雅黑" panose="020B0503020204020204" pitchFamily="34" charset="-122"/>
                <a:ea typeface="微软雅黑" panose="020B0503020204020204" pitchFamily="34" charset="-122"/>
              </a:rPr>
              <a:t>走步时，</a:t>
            </a:r>
            <a:r>
              <a:rPr lang="en-US" altLang="zh-CN" sz="1400" kern="0">
                <a:solidFill>
                  <a:schemeClr val="tx1">
                    <a:lumMod val="75000"/>
                    <a:lumOff val="25000"/>
                  </a:schemeClr>
                </a:solidFill>
                <a:latin typeface="微软雅黑" panose="020B0503020204020204" pitchFamily="34" charset="-122"/>
                <a:ea typeface="微软雅黑" panose="020B0503020204020204" pitchFamily="34" charset="-122"/>
              </a:rPr>
              <a:t>MAX</a:t>
            </a:r>
            <a:r>
              <a:rPr lang="zh-CN" altLang="zh-CN" sz="1400" kern="0">
                <a:solidFill>
                  <a:schemeClr val="tx1">
                    <a:lumMod val="75000"/>
                    <a:lumOff val="25000"/>
                  </a:schemeClr>
                </a:solidFill>
                <a:latin typeface="微软雅黑" panose="020B0503020204020204" pitchFamily="34" charset="-122"/>
                <a:ea typeface="微软雅黑" panose="020B0503020204020204" pitchFamily="34" charset="-122"/>
              </a:rPr>
              <a:t>应该考虑最坏的情况（即</a:t>
            </a:r>
            <a:r>
              <a:rPr lang="en-US" altLang="zh-CN" sz="1400" kern="0">
                <a:solidFill>
                  <a:schemeClr val="tx1">
                    <a:lumMod val="75000"/>
                    <a:lumOff val="25000"/>
                  </a:schemeClr>
                </a:solidFill>
                <a:latin typeface="微软雅黑" panose="020B0503020204020204" pitchFamily="34" charset="-122"/>
                <a:ea typeface="微软雅黑" panose="020B0503020204020204" pitchFamily="34" charset="-122"/>
              </a:rPr>
              <a:t>f(p)</a:t>
            </a:r>
            <a:r>
              <a:rPr lang="zh-CN" altLang="zh-CN" sz="1400" kern="0">
                <a:solidFill>
                  <a:schemeClr val="tx1">
                    <a:lumMod val="75000"/>
                    <a:lumOff val="25000"/>
                  </a:schemeClr>
                </a:solidFill>
                <a:latin typeface="微软雅黑" panose="020B0503020204020204" pitchFamily="34" charset="-122"/>
                <a:ea typeface="微软雅黑" panose="020B0503020204020204" pitchFamily="34" charset="-122"/>
              </a:rPr>
              <a:t>取极小值）（</a:t>
            </a:r>
            <a:r>
              <a:rPr lang="en-US" altLang="zh-CN" sz="1400" kern="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zh-CN" sz="1400" kern="0">
                <a:solidFill>
                  <a:schemeClr val="tx1">
                    <a:lumMod val="75000"/>
                    <a:lumOff val="25000"/>
                  </a:schemeClr>
                </a:solidFill>
                <a:latin typeface="微软雅黑" panose="020B0503020204020204" pitchFamily="34" charset="-122"/>
                <a:ea typeface="微软雅黑" panose="020B0503020204020204" pitchFamily="34" charset="-122"/>
              </a:rPr>
              <a:t>）当轮到</a:t>
            </a:r>
            <a:r>
              <a:rPr lang="en-US" altLang="zh-CN" sz="1400" kern="0">
                <a:solidFill>
                  <a:schemeClr val="tx1">
                    <a:lumMod val="75000"/>
                    <a:lumOff val="25000"/>
                  </a:schemeClr>
                </a:solidFill>
                <a:latin typeface="微软雅黑" panose="020B0503020204020204" pitchFamily="34" charset="-122"/>
                <a:ea typeface="微软雅黑" panose="020B0503020204020204" pitchFamily="34" charset="-122"/>
              </a:rPr>
              <a:t>MAX</a:t>
            </a:r>
            <a:r>
              <a:rPr lang="zh-CN" altLang="zh-CN" sz="1400" kern="0">
                <a:solidFill>
                  <a:schemeClr val="tx1">
                    <a:lumMod val="75000"/>
                    <a:lumOff val="25000"/>
                  </a:schemeClr>
                </a:solidFill>
                <a:latin typeface="微软雅黑" panose="020B0503020204020204" pitchFamily="34" charset="-122"/>
                <a:ea typeface="微软雅黑" panose="020B0503020204020204" pitchFamily="34" charset="-122"/>
              </a:rPr>
              <a:t>走步时，</a:t>
            </a:r>
            <a:r>
              <a:rPr lang="en-US" altLang="zh-CN" sz="1400" kern="0">
                <a:solidFill>
                  <a:schemeClr val="tx1">
                    <a:lumMod val="75000"/>
                    <a:lumOff val="25000"/>
                  </a:schemeClr>
                </a:solidFill>
                <a:latin typeface="微软雅黑" panose="020B0503020204020204" pitchFamily="34" charset="-122"/>
                <a:ea typeface="微软雅黑" panose="020B0503020204020204" pitchFamily="34" charset="-122"/>
              </a:rPr>
              <a:t>MAX</a:t>
            </a:r>
            <a:r>
              <a:rPr lang="zh-CN" altLang="zh-CN" sz="1400" kern="0">
                <a:solidFill>
                  <a:schemeClr val="tx1">
                    <a:lumMod val="75000"/>
                    <a:lumOff val="25000"/>
                  </a:schemeClr>
                </a:solidFill>
                <a:latin typeface="微软雅黑" panose="020B0503020204020204" pitchFamily="34" charset="-122"/>
                <a:ea typeface="微软雅黑" panose="020B0503020204020204" pitchFamily="34" charset="-122"/>
              </a:rPr>
              <a:t>应该考虑最好的情况（即</a:t>
            </a:r>
            <a:r>
              <a:rPr lang="en-US" altLang="zh-CN" sz="1400" kern="0">
                <a:solidFill>
                  <a:schemeClr val="tx1">
                    <a:lumMod val="75000"/>
                    <a:lumOff val="25000"/>
                  </a:schemeClr>
                </a:solidFill>
                <a:latin typeface="微软雅黑" panose="020B0503020204020204" pitchFamily="34" charset="-122"/>
                <a:ea typeface="微软雅黑" panose="020B0503020204020204" pitchFamily="34" charset="-122"/>
              </a:rPr>
              <a:t>f(p)</a:t>
            </a:r>
            <a:r>
              <a:rPr lang="zh-CN" altLang="zh-CN" sz="1400" kern="0">
                <a:solidFill>
                  <a:schemeClr val="tx1">
                    <a:lumMod val="75000"/>
                    <a:lumOff val="25000"/>
                  </a:schemeClr>
                </a:solidFill>
                <a:latin typeface="微软雅黑" panose="020B0503020204020204" pitchFamily="34" charset="-122"/>
                <a:ea typeface="微软雅黑" panose="020B0503020204020204" pitchFamily="34" charset="-122"/>
              </a:rPr>
              <a:t>取极大值）（</a:t>
            </a:r>
            <a:r>
              <a:rPr lang="en-US" altLang="zh-CN" sz="1400" kern="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zh-CN" sz="1400" kern="0">
                <a:solidFill>
                  <a:schemeClr val="tx1">
                    <a:lumMod val="75000"/>
                    <a:lumOff val="25000"/>
                  </a:schemeClr>
                </a:solidFill>
                <a:latin typeface="微软雅黑" panose="020B0503020204020204" pitchFamily="34" charset="-122"/>
                <a:ea typeface="微软雅黑" panose="020B0503020204020204" pitchFamily="34" charset="-122"/>
              </a:rPr>
              <a:t>）相应于两位棋手的对抗策略，交替使用（</a:t>
            </a:r>
            <a:r>
              <a:rPr lang="en-US" altLang="zh-CN" sz="1400" kern="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zh-CN" sz="1400" kern="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sz="1400" kern="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zh-CN" sz="1400" kern="0">
                <a:solidFill>
                  <a:schemeClr val="tx1">
                    <a:lumMod val="75000"/>
                    <a:lumOff val="25000"/>
                  </a:schemeClr>
                </a:solidFill>
                <a:latin typeface="微软雅黑" panose="020B0503020204020204" pitchFamily="34" charset="-122"/>
                <a:ea typeface="微软雅黑" panose="020B0503020204020204" pitchFamily="34" charset="-122"/>
              </a:rPr>
              <a:t>）两种方法传递倒推值。</a:t>
            </a:r>
          </a:p>
        </p:txBody>
      </p:sp>
      <p:pic>
        <p:nvPicPr>
          <p:cNvPr id="7" name="图片 6"/>
          <p:cNvPicPr/>
          <p:nvPr/>
        </p:nvPicPr>
        <p:blipFill>
          <a:blip r:embed="rId2"/>
          <a:stretch>
            <a:fillRect/>
          </a:stretch>
        </p:blipFill>
        <p:spPr>
          <a:xfrm>
            <a:off x="1781810" y="1897071"/>
            <a:ext cx="5580380" cy="3239135"/>
          </a:xfrm>
          <a:prstGeom prst="rect">
            <a:avLst/>
          </a:prstGeom>
        </p:spPr>
      </p:pic>
    </p:spTree>
    <p:extLst>
      <p:ext uri="{BB962C8B-B14F-4D97-AF65-F5344CB8AC3E}">
        <p14:creationId xmlns:p14="http://schemas.microsoft.com/office/powerpoint/2010/main" val="22447077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55526"/>
            <a:ext cx="611560" cy="611560"/>
          </a:xfrm>
          <a:prstGeom prst="rect">
            <a:avLst/>
          </a:prstGeom>
          <a:solidFill>
            <a:srgbClr val="53C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3"/>
          <p:cNvSpPr txBox="1"/>
          <p:nvPr/>
        </p:nvSpPr>
        <p:spPr>
          <a:xfrm>
            <a:off x="936103" y="630473"/>
            <a:ext cx="2987825" cy="461665"/>
          </a:xfrm>
          <a:prstGeom prst="rect">
            <a:avLst/>
          </a:prstGeom>
          <a:noFill/>
        </p:spPr>
        <p:txBody>
          <a:bodyPr wrap="square" rtlCol="0">
            <a:spAutoFit/>
          </a:bodyPr>
          <a:lstStyle/>
          <a:p>
            <a:r>
              <a:rPr lang="zh-CN" altLang="zh-CN" sz="2400" b="1" smtClean="0">
                <a:solidFill>
                  <a:schemeClr val="tx1">
                    <a:lumMod val="65000"/>
                    <a:lumOff val="35000"/>
                  </a:schemeClr>
                </a:solidFill>
                <a:latin typeface="微软雅黑" pitchFamily="34" charset="-122"/>
                <a:ea typeface="微软雅黑" pitchFamily="34" charset="-122"/>
              </a:rPr>
              <a:t>αβ</a:t>
            </a:r>
            <a:r>
              <a:rPr lang="zh-CN" altLang="zh-CN" sz="2400" b="1">
                <a:solidFill>
                  <a:schemeClr val="tx1">
                    <a:lumMod val="65000"/>
                    <a:lumOff val="35000"/>
                  </a:schemeClr>
                </a:solidFill>
                <a:latin typeface="微软雅黑" pitchFamily="34" charset="-122"/>
                <a:ea typeface="微软雅黑" pitchFamily="34" charset="-122"/>
              </a:rPr>
              <a:t>剪枝</a:t>
            </a:r>
            <a:r>
              <a:rPr lang="zh-CN" altLang="zh-CN" sz="2400" b="1" smtClean="0">
                <a:solidFill>
                  <a:schemeClr val="tx1">
                    <a:lumMod val="65000"/>
                    <a:lumOff val="35000"/>
                  </a:schemeClr>
                </a:solidFill>
                <a:latin typeface="微软雅黑" pitchFamily="34" charset="-122"/>
                <a:ea typeface="微软雅黑" pitchFamily="34" charset="-122"/>
              </a:rPr>
              <a:t>算法</a:t>
            </a:r>
            <a:endParaRPr lang="zh-CN" altLang="en-US" sz="2400" b="1" dirty="0">
              <a:solidFill>
                <a:schemeClr val="tx1">
                  <a:lumMod val="65000"/>
                  <a:lumOff val="35000"/>
                </a:schemeClr>
              </a:solidFill>
              <a:latin typeface="微软雅黑" pitchFamily="34" charset="-122"/>
              <a:ea typeface="微软雅黑" pitchFamily="34" charset="-122"/>
            </a:endParaRPr>
          </a:p>
        </p:txBody>
      </p:sp>
      <p:pic>
        <p:nvPicPr>
          <p:cNvPr id="1026" name="图片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990" y="3486394"/>
            <a:ext cx="4210050" cy="1352550"/>
          </a:xfrm>
          <a:prstGeom prst="rect">
            <a:avLst/>
          </a:prstGeom>
          <a:noFill/>
          <a:extLst>
            <a:ext uri="{909E8E84-426E-40DD-AFC4-6F175D3DCCD1}">
              <a14:hiddenFill xmlns:a14="http://schemas.microsoft.com/office/drawing/2010/main">
                <a:solidFill>
                  <a:srgbClr val="FFFFFF"/>
                </a:solidFill>
              </a14:hiddenFill>
            </a:ext>
          </a:extLst>
        </p:spPr>
      </p:pic>
      <p:pic>
        <p:nvPicPr>
          <p:cNvPr id="1025" name="图片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3486394"/>
            <a:ext cx="4191000" cy="13049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p:cNvSpPr>
            <a:spLocks noChangeArrowheads="1"/>
          </p:cNvSpPr>
          <p:nvPr/>
        </p:nvSpPr>
        <p:spPr bwMode="auto">
          <a:xfrm>
            <a:off x="611560" y="1173368"/>
            <a:ext cx="799288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9875" algn="l" defTabSz="914400" rtl="0" eaLnBrk="0" fontAlgn="base" latinLnBrk="0" hangingPunct="0">
              <a:lnSpc>
                <a:spcPct val="100000"/>
              </a:lnSpc>
              <a:spcBef>
                <a:spcPct val="0"/>
              </a:spcBef>
              <a:spcAft>
                <a:spcPct val="0"/>
              </a:spcAft>
              <a:buClrTx/>
              <a:buSzTx/>
              <a:buFontTx/>
              <a:buNone/>
              <a:tabLst/>
            </a:pPr>
            <a:r>
              <a:rPr lang="zh-CN" altLang="zh-CN" sz="1400" kern="0">
                <a:solidFill>
                  <a:schemeClr val="tx1">
                    <a:lumMod val="75000"/>
                    <a:lumOff val="25000"/>
                  </a:schemeClr>
                </a:solidFill>
                <a:latin typeface="微软雅黑" panose="020B0503020204020204" pitchFamily="34" charset="-122"/>
                <a:ea typeface="微软雅黑" panose="020B0503020204020204" pitchFamily="34" charset="-122"/>
              </a:rPr>
              <a:t>αβ剪枝算法是对</a:t>
            </a:r>
            <a:r>
              <a:rPr lang="en-US" altLang="zh-CN" sz="1400" kern="0">
                <a:solidFill>
                  <a:schemeClr val="tx1">
                    <a:lumMod val="75000"/>
                    <a:lumOff val="25000"/>
                  </a:schemeClr>
                </a:solidFill>
                <a:latin typeface="微软雅黑" panose="020B0503020204020204" pitchFamily="34" charset="-122"/>
                <a:ea typeface="微软雅黑" panose="020B0503020204020204" pitchFamily="34" charset="-122"/>
              </a:rPr>
              <a:t>Minimax</a:t>
            </a:r>
            <a:r>
              <a:rPr lang="zh-CN" altLang="en-US" sz="1400" kern="0">
                <a:solidFill>
                  <a:schemeClr val="tx1">
                    <a:lumMod val="75000"/>
                    <a:lumOff val="25000"/>
                  </a:schemeClr>
                </a:solidFill>
                <a:latin typeface="微软雅黑" panose="020B0503020204020204" pitchFamily="34" charset="-122"/>
                <a:ea typeface="微软雅黑" panose="020B0503020204020204" pitchFamily="34" charset="-122"/>
              </a:rPr>
              <a:t>方法的优化，它们产生的结果是完全相同的，只不过运行效率</a:t>
            </a:r>
            <a:r>
              <a:rPr lang="zh-CN" altLang="en-US" sz="1400" kern="0" smtClean="0">
                <a:solidFill>
                  <a:schemeClr val="tx1">
                    <a:lumMod val="75000"/>
                    <a:lumOff val="25000"/>
                  </a:schemeClr>
                </a:solidFill>
                <a:latin typeface="微软雅黑" panose="020B0503020204020204" pitchFamily="34" charset="-122"/>
                <a:ea typeface="微软雅黑" panose="020B0503020204020204" pitchFamily="34" charset="-122"/>
              </a:rPr>
              <a:t>不一样。</a:t>
            </a:r>
            <a:endParaRPr lang="en-US" altLang="zh-CN" sz="1400" kern="0" smtClean="0">
              <a:solidFill>
                <a:schemeClr val="tx1">
                  <a:lumMod val="75000"/>
                  <a:lumOff val="25000"/>
                </a:schemeClr>
              </a:solidFill>
              <a:latin typeface="微软雅黑" panose="020B0503020204020204" pitchFamily="34" charset="-122"/>
              <a:ea typeface="微软雅黑" panose="020B0503020204020204" pitchFamily="34" charset="-122"/>
            </a:endParaRPr>
          </a:p>
          <a:p>
            <a:pPr lvl="0" indent="269875"/>
            <a:r>
              <a:rPr lang="zh-CN" altLang="zh-CN" sz="1400" kern="0">
                <a:solidFill>
                  <a:schemeClr val="tx1">
                    <a:lumMod val="75000"/>
                    <a:lumOff val="25000"/>
                  </a:schemeClr>
                </a:solidFill>
                <a:latin typeface="微软雅黑" panose="020B0503020204020204" pitchFamily="34" charset="-122"/>
                <a:ea typeface="微软雅黑" panose="020B0503020204020204" pitchFamily="34" charset="-122"/>
              </a:rPr>
              <a:t>αβ剪枝算法的基本思想是：边生成博弈树边计算评估各节点的倒推值，根据倒推值范围及时减掉那些没有必要再扩展的子节点，从而减少搜索节点的数量，节约了机器开销，提高搜索效率。</a:t>
            </a:r>
            <a:endParaRPr lang="en-US" altLang="zh-CN" sz="1400" ker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Rectangle 4"/>
          <p:cNvSpPr>
            <a:spLocks noChangeArrowheads="1"/>
          </p:cNvSpPr>
          <p:nvPr/>
        </p:nvSpPr>
        <p:spPr bwMode="auto">
          <a:xfrm>
            <a:off x="4716016" y="2365005"/>
            <a:ext cx="41910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9875"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9875" algn="l" defTabSz="914400" rtl="0" eaLnBrk="0" fontAlgn="base" latinLnBrk="0" hangingPunct="0">
              <a:lnSpc>
                <a:spcPct val="100000"/>
              </a:lnSpc>
              <a:spcBef>
                <a:spcPct val="0"/>
              </a:spcBef>
              <a:spcAft>
                <a:spcPct val="0"/>
              </a:spcAft>
              <a:buClrTx/>
              <a:buSzTx/>
              <a:buFontTx/>
              <a:buNone/>
              <a:tabLst/>
            </a:pPr>
            <a:r>
              <a:rPr lang="zh-CN" altLang="zh-CN" sz="1400" kern="0">
                <a:solidFill>
                  <a:schemeClr val="tx1">
                    <a:lumMod val="75000"/>
                    <a:lumOff val="25000"/>
                  </a:schemeClr>
                </a:solidFill>
                <a:latin typeface="微软雅黑" panose="020B0503020204020204" pitchFamily="34" charset="-122"/>
                <a:ea typeface="微软雅黑" panose="020B0503020204020204" pitchFamily="34" charset="-122"/>
              </a:rPr>
              <a:t>β剪枝：如果当前节点的某子节点的值不比当前节点的前兄弟节点中的最小值小</a:t>
            </a:r>
            <a:r>
              <a:rPr lang="en-US" altLang="zh-CN" sz="1400" ker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400" kern="0">
                <a:solidFill>
                  <a:schemeClr val="tx1">
                    <a:lumMod val="75000"/>
                    <a:lumOff val="25000"/>
                  </a:schemeClr>
                </a:solidFill>
                <a:latin typeface="微软雅黑" panose="020B0503020204020204" pitchFamily="34" charset="-122"/>
                <a:ea typeface="微软雅黑" panose="020B0503020204020204" pitchFamily="34" charset="-122"/>
              </a:rPr>
              <a:t>则舍该子节点和该子节点的所有后兄弟节点。</a:t>
            </a:r>
          </a:p>
          <a:p>
            <a:pPr marL="0" marR="0" lvl="0" indent="269875" algn="l" defTabSz="914400" rtl="0" eaLnBrk="0" fontAlgn="base" latinLnBrk="0" hangingPunct="0">
              <a:lnSpc>
                <a:spcPct val="100000"/>
              </a:lnSpc>
              <a:spcBef>
                <a:spcPct val="0"/>
              </a:spcBef>
              <a:spcAft>
                <a:spcPct val="0"/>
              </a:spcAft>
              <a:buClrTx/>
              <a:buSzTx/>
              <a:buFontTx/>
              <a:buNone/>
              <a:tabLst/>
            </a:pPr>
            <a:endParaRPr lang="zh-CN" altLang="en-US" sz="1400" ker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Rectangle 5"/>
          <p:cNvSpPr>
            <a:spLocks noChangeArrowheads="1"/>
          </p:cNvSpPr>
          <p:nvPr/>
        </p:nvSpPr>
        <p:spPr bwMode="auto">
          <a:xfrm>
            <a:off x="467544" y="581733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p:cNvSpPr/>
          <p:nvPr/>
        </p:nvSpPr>
        <p:spPr>
          <a:xfrm>
            <a:off x="324990" y="2365005"/>
            <a:ext cx="4210050" cy="738664"/>
          </a:xfrm>
          <a:prstGeom prst="rect">
            <a:avLst/>
          </a:prstGeom>
        </p:spPr>
        <p:txBody>
          <a:bodyPr wrap="square">
            <a:spAutoFit/>
          </a:bodyPr>
          <a:lstStyle/>
          <a:p>
            <a:pPr lvl="0" indent="269875" eaLnBrk="0" fontAlgn="base" hangingPunct="0">
              <a:spcBef>
                <a:spcPct val="0"/>
              </a:spcBef>
              <a:spcAft>
                <a:spcPct val="0"/>
              </a:spcAft>
            </a:pPr>
            <a:r>
              <a:rPr lang="en-US" altLang="zh-CN" sz="1400" kern="0">
                <a:solidFill>
                  <a:schemeClr val="tx1">
                    <a:lumMod val="75000"/>
                    <a:lumOff val="25000"/>
                  </a:schemeClr>
                </a:solidFill>
                <a:latin typeface="微软雅黑" panose="020B0503020204020204" pitchFamily="34" charset="-122"/>
                <a:ea typeface="微软雅黑" panose="020B0503020204020204" pitchFamily="34" charset="-122"/>
              </a:rPr>
              <a:t>α</a:t>
            </a:r>
            <a:r>
              <a:rPr lang="zh-CN" altLang="en-US" sz="1400" kern="0">
                <a:solidFill>
                  <a:schemeClr val="tx1">
                    <a:lumMod val="75000"/>
                    <a:lumOff val="25000"/>
                  </a:schemeClr>
                </a:solidFill>
                <a:latin typeface="微软雅黑" panose="020B0503020204020204" pitchFamily="34" charset="-122"/>
                <a:ea typeface="微软雅黑" panose="020B0503020204020204" pitchFamily="34" charset="-122"/>
              </a:rPr>
              <a:t>剪枝：如果当前节点的某子节点的值不比当前节点的前兄弟节点中的最大值大</a:t>
            </a:r>
            <a:r>
              <a:rPr lang="en-US" altLang="zh-CN" sz="1400" ker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400" kern="0">
                <a:solidFill>
                  <a:schemeClr val="tx1">
                    <a:lumMod val="75000"/>
                    <a:lumOff val="25000"/>
                  </a:schemeClr>
                </a:solidFill>
                <a:latin typeface="微软雅黑" panose="020B0503020204020204" pitchFamily="34" charset="-122"/>
                <a:ea typeface="微软雅黑" panose="020B0503020204020204" pitchFamily="34" charset="-122"/>
              </a:rPr>
              <a:t>则舍弃该子节点和该子节点的所有后兄弟节点</a:t>
            </a:r>
            <a:r>
              <a:rPr lang="zh-CN" altLang="en-US" sz="1400" kern="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1400" ker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51057536"/>
      </p:ext>
    </p:extLst>
  </p:cSld>
  <p:clrMapOvr>
    <a:masterClrMapping/>
  </p:clrMapOvr>
  <p:timing>
    <p:tnLst>
      <p:par>
        <p:cTn id="1" dur="indefinite" restart="never" nodeType="tmRoot"/>
      </p:par>
    </p:tnLst>
  </p:timing>
</p:sld>
</file>

<file path=ppt/theme/theme1.xml><?xml version="1.0" encoding="utf-8"?>
<a:theme xmlns:a="http://schemas.openxmlformats.org/drawingml/2006/main" name="第一PPT模板网-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1223</TotalTime>
  <Words>906</Words>
  <Application>Microsoft Office PowerPoint</Application>
  <PresentationFormat>全屏显示(16:9)</PresentationFormat>
  <Paragraphs>117</Paragraphs>
  <Slides>15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Adobe Gothic Std B</vt:lpstr>
      <vt:lpstr>宋体</vt:lpstr>
      <vt:lpstr>微软雅黑</vt:lpstr>
      <vt:lpstr>Arial</vt:lpstr>
      <vt:lpstr>Calibri</vt:lpstr>
      <vt:lpstr>Times New Roman</vt:lpstr>
      <vt:lpstr>第一PPT模板网-WWW.1PPT.COM​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DigitLogical</dc:title>
  <dc:creator>zengming</dc:creator>
  <cp:lastModifiedBy>you again See</cp:lastModifiedBy>
  <cp:revision>82</cp:revision>
  <dcterms:created xsi:type="dcterms:W3CDTF">2014-07-22T07:42:39Z</dcterms:created>
  <dcterms:modified xsi:type="dcterms:W3CDTF">2017-06-08T04:34:34Z</dcterms:modified>
</cp:coreProperties>
</file>