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9" r:id="rId2"/>
    <p:sldId id="258" r:id="rId3"/>
    <p:sldId id="444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30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84A3BC-C00C-484A-87DC-05741E211BC5}">
          <p14:sldIdLst>
            <p14:sldId id="259"/>
            <p14:sldId id="258"/>
          </p14:sldIdLst>
        </p14:section>
        <p14:section name="T1" id="{48AF1D5E-CC8F-4D7D-A0EE-0DC918525E5B}">
          <p14:sldIdLst>
            <p14:sldId id="444"/>
            <p14:sldId id="464"/>
            <p14:sldId id="465"/>
            <p14:sldId id="466"/>
            <p14:sldId id="467"/>
          </p14:sldIdLst>
        </p14:section>
        <p14:section name="T2" id="{3571A587-A814-42FF-B8FC-CD123DA70E42}">
          <p14:sldIdLst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</p14:sldIdLst>
        </p14:section>
        <p14:section name="T3" id="{6473D15C-3CC5-4AC2-972C-0946DD0A062D}">
          <p14:sldIdLst>
            <p14:sldId id="477"/>
            <p14:sldId id="478"/>
            <p14:sldId id="479"/>
            <p14:sldId id="480"/>
            <p14:sldId id="481"/>
            <p14:sldId id="482"/>
            <p14:sldId id="483"/>
          </p14:sldIdLst>
        </p14:section>
        <p14:section name="T4" id="{242D0FAD-B6E9-4415-8247-BFF6C7D8BD04}">
          <p14:sldIdLst>
            <p14:sldId id="484"/>
            <p14:sldId id="485"/>
            <p14:sldId id="486"/>
            <p14:sldId id="487"/>
            <p14:sldId id="488"/>
            <p14:sldId id="489"/>
            <p14:sldId id="490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B866F-5364-4D58-9E50-9C6CA1D45E50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EC330-FA21-4BE4-ADA5-69A14DF5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为什么情况</a:t>
            </a:r>
            <a:r>
              <a:rPr lang="en-US" altLang="zh-CN" dirty="0" smtClean="0"/>
              <a:t>2</a:t>
            </a:r>
            <a:r>
              <a:rPr lang="zh-CN" altLang="en-US" dirty="0" smtClean="0"/>
              <a:t>只需要与普通插件作比较？因为目前使用的高级插件中价值最小的也比这一个大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0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当前的最大值是所有序列的头最大的，又因为所有序列的头是最大的，所以当前能拿的最大值一定是全局最大的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那么任一一种不包括这个最大值的方案，都可以将方案中最小的尾部，替换成这个头，方案的价值不会变小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5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77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5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22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12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251200" cy="6883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025602" y="584201"/>
            <a:ext cx="1199999" cy="1199999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119632" y="678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7592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98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0" y="177800"/>
            <a:ext cx="2844800" cy="365125"/>
          </a:xfrm>
          <a:prstGeom prst="rect">
            <a:avLst/>
          </a:prstGeom>
        </p:spPr>
        <p:txBody>
          <a:bodyPr/>
          <a:lstStyle/>
          <a:p>
            <a:fld id="{0D883428-D042-4AA7-B5F2-ED0F0B671CF9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73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4703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636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117600" y="19456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117600" y="22098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117600" y="33680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117600" y="36322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117600" y="47904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117600" y="5054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66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711200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680883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711200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680883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38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2026920"/>
            <a:ext cx="304800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2026920"/>
            <a:ext cx="3048000" cy="304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202692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202692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2331720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2331720"/>
            <a:ext cx="3048000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6096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6096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1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711200" y="0"/>
            <a:ext cx="57912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08800" y="482600"/>
            <a:ext cx="4673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08800" y="1295400"/>
            <a:ext cx="4673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0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8870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1pPr>
            <a:lvl2pPr>
              <a:defRPr sz="2133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826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12192000" cy="477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694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0" y="584200"/>
            <a:ext cx="5080000" cy="1143000"/>
          </a:xfrm>
        </p:spPr>
        <p:txBody>
          <a:bodyPr>
            <a:noAutofit/>
          </a:bodyPr>
          <a:lstStyle>
            <a:lvl1pPr algn="l"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705600" y="2728359"/>
            <a:ext cx="46736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7721600" y="4252362"/>
            <a:ext cx="32512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7721600" y="4953001"/>
            <a:ext cx="32512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05600" y="2413004"/>
            <a:ext cx="46736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219170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828754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438339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705600" y="1371600"/>
            <a:ext cx="508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42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609600" y="1803400"/>
            <a:ext cx="5689600" cy="3860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518401" y="3337160"/>
            <a:ext cx="3992033" cy="904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7518401" y="2921001"/>
            <a:ext cx="2307167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latin typeface="Franklin Gothic Medium" pitchFamily="34" charset="0"/>
              </a:defRPr>
            </a:lvl2pPr>
            <a:lvl3pPr marL="1219170" indent="0">
              <a:buFontTx/>
              <a:buNone/>
              <a:defRPr sz="1867">
                <a:latin typeface="Franklin Gothic Medium" pitchFamily="34" charset="0"/>
              </a:defRPr>
            </a:lvl3pPr>
            <a:lvl4pPr marL="1828754" indent="0">
              <a:buFontTx/>
              <a:buNone/>
              <a:defRPr sz="1867">
                <a:latin typeface="Franklin Gothic Medium" pitchFamily="34" charset="0"/>
              </a:defRPr>
            </a:lvl4pPr>
            <a:lvl5pPr marL="2438339" indent="0">
              <a:buFontTx/>
              <a:buNone/>
              <a:defRPr sz="1867">
                <a:latin typeface="Franklin Gothic Medium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7112000" y="4749800"/>
            <a:ext cx="3657600" cy="508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  <p:sp>
        <p:nvSpPr>
          <p:cNvPr id="17" name="Content Placeholder 10"/>
          <p:cNvSpPr>
            <a:spLocks noGrp="1"/>
          </p:cNvSpPr>
          <p:nvPr>
            <p:ph sz="quarter" idx="69" hasCustomPrompt="1"/>
          </p:nvPr>
        </p:nvSpPr>
        <p:spPr>
          <a:xfrm>
            <a:off x="71120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70" hasCustomPrompt="1"/>
          </p:nvPr>
        </p:nvSpPr>
        <p:spPr>
          <a:xfrm>
            <a:off x="9347200" y="221398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71" hasCustomPrompt="1"/>
          </p:nvPr>
        </p:nvSpPr>
        <p:spPr>
          <a:xfrm>
            <a:off x="82296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4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1" y="2281704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5384806" y="4638748"/>
            <a:ext cx="5892804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524000" y="51562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428558" y="2870200"/>
            <a:ext cx="544264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797136" y="2381336"/>
            <a:ext cx="2548128" cy="254812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6096001" y="4241800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76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81783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3969" y="2116667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73317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89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21467"/>
            <a:ext cx="3983567" cy="85408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524001" y="2116667"/>
            <a:ext cx="3278716" cy="499533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13001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560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197600" y="2616203"/>
            <a:ext cx="52324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625600" y="2921002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2616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625600" y="2616200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625600" y="4756154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625600" y="4451353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3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5664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0" y="3764429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4"/>
          </p:nvPr>
        </p:nvSpPr>
        <p:spPr>
          <a:xfrm>
            <a:off x="903187" y="4396232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5"/>
          </p:nvPr>
        </p:nvSpPr>
        <p:spPr>
          <a:xfrm>
            <a:off x="45232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82824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21336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57912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5504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993753" y="2158419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65"/>
          </p:nvPr>
        </p:nvSpPr>
        <p:spPr>
          <a:xfrm>
            <a:off x="3707519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66"/>
          </p:nvPr>
        </p:nvSpPr>
        <p:spPr>
          <a:xfrm>
            <a:off x="6400800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67"/>
          </p:nvPr>
        </p:nvSpPr>
        <p:spPr>
          <a:xfrm>
            <a:off x="9154784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912284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638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912285" y="4248149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912283" y="4487334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655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3655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40080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41792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641792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9226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9243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9243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36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98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1"/>
            <a:ext cx="3562349" cy="40089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375E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78400" y="2423584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542867" y="2413000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982634" y="4540437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547100" y="4529853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486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9042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9042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22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89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43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2875"/>
            <a:ext cx="5386917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2043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682875"/>
            <a:ext cx="5389033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73163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55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893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1200" y="2413000"/>
            <a:ext cx="4165600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727200"/>
            <a:ext cx="3403837" cy="4749800"/>
          </a:xfrm>
          <a:prstGeom prst="rect">
            <a:avLst/>
          </a:prstGeom>
        </p:spPr>
      </p:pic>
      <p:sp>
        <p:nvSpPr>
          <p:cNvPr id="12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4775200" y="2235200"/>
            <a:ext cx="2609088" cy="31496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9286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1016000" y="2717800"/>
            <a:ext cx="4572000" cy="1320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1016000" y="2413000"/>
            <a:ext cx="30480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1524000" y="41529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759200" y="41530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1524000" y="48513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3759200" y="48514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701801"/>
            <a:ext cx="3454400" cy="4820356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7518400" y="2209800"/>
            <a:ext cx="2641600" cy="32512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382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422400" y="4028017"/>
            <a:ext cx="3149600" cy="5122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22400" y="4739216"/>
            <a:ext cx="3454400" cy="6201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609600" y="2446867"/>
            <a:ext cx="4572000" cy="1388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609600" y="2108200"/>
            <a:ext cx="31496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>
                <a:solidFill>
                  <a:srgbClr val="424C53"/>
                </a:solidFill>
              </a:defRPr>
            </a:lvl2pPr>
            <a:lvl3pPr marL="1219170" indent="0">
              <a:buFontTx/>
              <a:buNone/>
              <a:defRPr sz="1467">
                <a:solidFill>
                  <a:srgbClr val="424C53"/>
                </a:solidFill>
              </a:defRPr>
            </a:lvl3pPr>
            <a:lvl4pPr marL="1828754" indent="0">
              <a:buFontTx/>
              <a:buNone/>
              <a:defRPr sz="1467">
                <a:solidFill>
                  <a:srgbClr val="424C53"/>
                </a:solidFill>
              </a:defRPr>
            </a:lvl4pPr>
            <a:lvl5pPr marL="2438339" indent="0">
              <a:buFontTx/>
              <a:buNone/>
              <a:defRPr sz="1467">
                <a:solidFill>
                  <a:srgbClr val="424C53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498600"/>
            <a:ext cx="2336800" cy="4419829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8072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pic>
        <p:nvPicPr>
          <p:cNvPr id="17" name="Picture 16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1498600"/>
            <a:ext cx="2336800" cy="4419829"/>
          </a:xfrm>
          <a:prstGeom prst="rect">
            <a:avLst/>
          </a:prstGeom>
        </p:spPr>
      </p:pic>
      <p:sp>
        <p:nvSpPr>
          <p:cNvPr id="19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90424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355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80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1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3" name="Picture 2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98600"/>
            <a:ext cx="5892800" cy="4912064"/>
          </a:xfrm>
          <a:prstGeom prst="rect">
            <a:avLst/>
          </a:prstGeom>
        </p:spPr>
      </p:pic>
      <p:sp>
        <p:nvSpPr>
          <p:cNvPr id="19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1905000"/>
            <a:ext cx="4876800" cy="29464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3438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519936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45720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843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51816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90424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50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10972800" cy="3962400"/>
          </a:xfrm>
        </p:spPr>
        <p:txBody>
          <a:bodyPr>
            <a:normAutofit/>
          </a:bodyPr>
          <a:lstStyle>
            <a:lvl1pPr marL="457189" indent="-457189">
              <a:buFont typeface="Courier New" pitchFamily="49" charset="0"/>
              <a:buChar char="o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502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843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55" hasCustomPrompt="1"/>
          </p:nvPr>
        </p:nvSpPr>
        <p:spPr>
          <a:xfrm>
            <a:off x="71120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7" name="Content Placeholder 6"/>
          <p:cNvSpPr>
            <a:spLocks noGrp="1"/>
          </p:cNvSpPr>
          <p:nvPr>
            <p:ph sz="quarter" idx="65" hasCustomPrompt="1"/>
          </p:nvPr>
        </p:nvSpPr>
        <p:spPr>
          <a:xfrm>
            <a:off x="71120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66" hasCustomPrompt="1"/>
          </p:nvPr>
        </p:nvSpPr>
        <p:spPr>
          <a:xfrm>
            <a:off x="71120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67" hasCustomPrompt="1"/>
          </p:nvPr>
        </p:nvSpPr>
        <p:spPr>
          <a:xfrm>
            <a:off x="71120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0" name="Content Placeholder 6"/>
          <p:cNvSpPr>
            <a:spLocks noGrp="1"/>
          </p:cNvSpPr>
          <p:nvPr>
            <p:ph sz="quarter" idx="68" hasCustomPrompt="1"/>
          </p:nvPr>
        </p:nvSpPr>
        <p:spPr>
          <a:xfrm>
            <a:off x="71120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69" hasCustomPrompt="1"/>
          </p:nvPr>
        </p:nvSpPr>
        <p:spPr>
          <a:xfrm>
            <a:off x="625856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2" name="Content Placeholder 6"/>
          <p:cNvSpPr>
            <a:spLocks noGrp="1"/>
          </p:cNvSpPr>
          <p:nvPr>
            <p:ph sz="quarter" idx="70" hasCustomPrompt="1"/>
          </p:nvPr>
        </p:nvSpPr>
        <p:spPr>
          <a:xfrm>
            <a:off x="625856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3" name="Content Placeholder 6"/>
          <p:cNvSpPr>
            <a:spLocks noGrp="1"/>
          </p:cNvSpPr>
          <p:nvPr>
            <p:ph sz="quarter" idx="71" hasCustomPrompt="1"/>
          </p:nvPr>
        </p:nvSpPr>
        <p:spPr>
          <a:xfrm>
            <a:off x="625856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4" name="Content Placeholder 6"/>
          <p:cNvSpPr>
            <a:spLocks noGrp="1"/>
          </p:cNvSpPr>
          <p:nvPr>
            <p:ph sz="quarter" idx="72" hasCustomPrompt="1"/>
          </p:nvPr>
        </p:nvSpPr>
        <p:spPr>
          <a:xfrm>
            <a:off x="625856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5" name="Content Placeholder 6"/>
          <p:cNvSpPr>
            <a:spLocks noGrp="1"/>
          </p:cNvSpPr>
          <p:nvPr>
            <p:ph sz="quarter" idx="73" hasCustomPrompt="1"/>
          </p:nvPr>
        </p:nvSpPr>
        <p:spPr>
          <a:xfrm>
            <a:off x="625856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39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kk.jpg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01805"/>
            <a:ext cx="109728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Slide Number Placeholder 3"/>
          <p:cNvSpPr txBox="1">
            <a:spLocks noChangeAspect="1"/>
          </p:cNvSpPr>
          <p:nvPr/>
        </p:nvSpPr>
        <p:spPr>
          <a:xfrm rot="5400000">
            <a:off x="11542800" y="849400"/>
            <a:ext cx="914400" cy="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PAGE </a:t>
            </a:r>
            <a:fld id="{857B18ED-D931-45F4-8873-1BEDAB4DC03E}" type="slidenum">
              <a:rPr lang="en-JM" sz="1200" smtClean="0">
                <a:solidFill>
                  <a:schemeClr val="bg1"/>
                </a:solidFill>
                <a:latin typeface="Open Sans Light"/>
                <a:cs typeface="Open Sans Light"/>
              </a:rPr>
              <a:pPr/>
              <a:t>‹#›</a:t>
            </a:fld>
            <a:endParaRPr lang="en-JM" sz="12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613656" y="6404251"/>
            <a:ext cx="8736000" cy="12700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6"/>
          <p:cNvSpPr txBox="1">
            <a:spLocks/>
          </p:cNvSpPr>
          <p:nvPr/>
        </p:nvSpPr>
        <p:spPr>
          <a:xfrm>
            <a:off x="10363200" y="6213751"/>
            <a:ext cx="1320800" cy="4064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hihoCoder</a:t>
            </a:r>
            <a:r>
              <a:rPr lang="en-JM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.com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51842" y="584201"/>
            <a:ext cx="365759" cy="60959"/>
            <a:chOff x="563881" y="438150"/>
            <a:chExt cx="274319" cy="457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638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Oval 16"/>
            <p:cNvSpPr/>
            <p:nvPr/>
          </p:nvSpPr>
          <p:spPr>
            <a:xfrm>
              <a:off x="6400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Oval 17"/>
            <p:cNvSpPr/>
            <p:nvPr/>
          </p:nvSpPr>
          <p:spPr>
            <a:xfrm>
              <a:off x="7162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Oval 18"/>
            <p:cNvSpPr/>
            <p:nvPr/>
          </p:nvSpPr>
          <p:spPr>
            <a:xfrm>
              <a:off x="7924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2" y="6290281"/>
            <a:ext cx="865597" cy="2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" y="3530600"/>
            <a:ext cx="12191999" cy="23368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"/>
              <a:cs typeface="Open Sans"/>
            </a:endParaRPr>
          </a:p>
        </p:txBody>
      </p:sp>
      <p:pic>
        <p:nvPicPr>
          <p:cNvPr id="18" name="图片占位符 1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6" r="-2222" b="-1488"/>
          <a:stretch/>
        </p:blipFill>
        <p:spPr>
          <a:xfrm>
            <a:off x="690172" y="4022312"/>
            <a:ext cx="4313735" cy="1317171"/>
          </a:xfrm>
        </p:spPr>
      </p:pic>
      <p:sp>
        <p:nvSpPr>
          <p:cNvPr id="4" name="TextBox 3"/>
          <p:cNvSpPr txBox="1"/>
          <p:nvPr/>
        </p:nvSpPr>
        <p:spPr>
          <a:xfrm>
            <a:off x="6236607" y="4354852"/>
            <a:ext cx="20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Open Sans"/>
                <a:cs typeface="Open Sans"/>
              </a:rPr>
              <a:t>hihocoder.com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43592" y="4225512"/>
            <a:ext cx="0" cy="966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55603" y="4828995"/>
            <a:ext cx="2794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Offer</a:t>
            </a:r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收割</a:t>
            </a:r>
            <a:r>
              <a:rPr lang="zh-CN" altLang="en-US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赛 </a:t>
            </a:r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#26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42624" y="4593097"/>
            <a:ext cx="77075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2017</a:t>
            </a:r>
            <a:endParaRPr lang="en-JM" sz="933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510181" y="4579527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19091" y="4593097"/>
            <a:ext cx="136634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September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9672" y="4985698"/>
            <a:ext cx="3093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程序员通过编程找工作的平台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909490" y="4562726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6607" y="4708999"/>
            <a:ext cx="203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9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与钢铁侠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主要问题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寻找最优的满足条件的方案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基本思路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枚举所有可行的方案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对于每种槽位，如果这种槽位能够使用的高级插件数确定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那么就从大到小依次选取插件即可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维护最优的方案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46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与钢铁侠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6582032" cy="492141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1" dirty="0" smtClean="0"/>
                  <a:t>对于槽位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altLang="zh-CN" sz="2000" b="1" dirty="0" smtClean="0"/>
              </a:p>
              <a:p>
                <a:pPr lvl="1"/>
                <a:r>
                  <a:rPr lang="zh-CN" altLang="en-US" sz="2000" b="1" dirty="0" smtClean="0"/>
                  <a:t>如果没有高级插件的限制</a:t>
                </a:r>
                <a:endParaRPr lang="en-US" altLang="zh-CN" sz="2000" b="1" dirty="0" smtClean="0"/>
              </a:p>
              <a:p>
                <a:pPr lvl="2"/>
                <a:r>
                  <a:rPr lang="zh-CN" altLang="en-US" sz="1800" dirty="0" smtClean="0"/>
                  <a:t>按照价值从高到低选择匹配这个槽位的插件</a:t>
                </a:r>
                <a:endParaRPr lang="en-US" altLang="zh-CN" sz="1800" dirty="0" smtClean="0"/>
              </a:p>
              <a:p>
                <a:pPr lvl="1"/>
                <a:r>
                  <a:rPr lang="zh-CN" altLang="en-US" sz="2000" b="1" dirty="0"/>
                  <a:t>如果</a:t>
                </a:r>
                <a:r>
                  <a:rPr lang="zh-CN" altLang="en-US" sz="2000" b="1" dirty="0" smtClean="0"/>
                  <a:t>只能选取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 smtClean="0"/>
                  <a:t>个高级插件</a:t>
                </a:r>
                <a:endParaRPr lang="en-US" altLang="zh-CN" sz="2000" b="1" dirty="0" smtClean="0"/>
              </a:p>
              <a:p>
                <a:pPr lvl="2"/>
                <a:r>
                  <a:rPr lang="zh-CN" altLang="en-US" sz="1800" dirty="0" smtClean="0"/>
                  <a:t>按照价值从高到低选择匹配这个槽位的插件</a:t>
                </a:r>
                <a:endParaRPr lang="en-US" altLang="zh-CN" sz="1800" dirty="0" smtClean="0"/>
              </a:p>
              <a:p>
                <a:pPr lvl="2"/>
                <a:r>
                  <a:rPr lang="zh-CN" altLang="en-US" sz="1800" dirty="0" smtClean="0"/>
                  <a:t>如果已经选取了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个高级插件了</a:t>
                </a:r>
                <a:endParaRPr lang="en-US" altLang="zh-CN" sz="1800" dirty="0" smtClean="0"/>
              </a:p>
              <a:p>
                <a:pPr lvl="3"/>
                <a:r>
                  <a:rPr lang="zh-CN" altLang="en-US" sz="1400" b="1" dirty="0" smtClean="0"/>
                  <a:t>那么接下来的高级插件都不能再选了</a:t>
                </a:r>
                <a:endParaRPr lang="en-US" altLang="zh-CN" sz="1400" b="1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对于每个槽位来说是均摊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的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但是由于每个槽位的高级插件数需要枚举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b="1" dirty="0" smtClean="0"/>
                  <a:t>复杂度上升到指数级别</a:t>
                </a:r>
                <a:endParaRPr lang="en-US" altLang="zh-CN" sz="2000" b="1" dirty="0" smtClean="0"/>
              </a:p>
              <a:p>
                <a:pPr lvl="1"/>
                <a:endParaRPr lang="en-US" altLang="zh-CN" sz="2000" b="1" dirty="0"/>
              </a:p>
              <a:p>
                <a:r>
                  <a:rPr lang="zh-CN" altLang="en-US" sz="2267" b="1" dirty="0" smtClean="0"/>
                  <a:t>这就使得我们不能枚举每个槽位的高级插件数</a:t>
                </a:r>
                <a:endParaRPr lang="en-US" altLang="zh-CN" sz="2267" b="1" dirty="0" smtClean="0"/>
              </a:p>
              <a:p>
                <a:pPr lvl="1"/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6582032" cy="4921417"/>
              </a:xfrm>
              <a:blipFill>
                <a:blip r:embed="rId2"/>
                <a:stretch>
                  <a:fillRect l="-1111" t="-9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每种槽位的贪心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428640" y="1701805"/>
                <a:ext cx="1498615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5,0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(2,0)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640" y="1701805"/>
                <a:ext cx="1498615" cy="1477328"/>
              </a:xfrm>
              <a:prstGeom prst="rect">
                <a:avLst/>
              </a:prstGeom>
              <a:blipFill>
                <a:blip r:embed="rId3"/>
                <a:stretch>
                  <a:fillRect l="-1224" b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36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与钢铁侠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82519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b="1" dirty="0" smtClean="0"/>
                  <a:t>高级插件一共能使用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sz="2000" b="1" dirty="0" smtClean="0"/>
                  <a:t>个</a:t>
                </a:r>
                <a:endParaRPr lang="en-US" altLang="zh-CN" sz="2000" b="1" dirty="0" smtClean="0"/>
              </a:p>
              <a:p>
                <a:pPr lvl="1"/>
                <a:r>
                  <a:rPr lang="zh-CN" altLang="en-US" sz="1800" dirty="0" smtClean="0"/>
                  <a:t>将它们分开，看作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1800" dirty="0" smtClean="0"/>
                  <a:t>个高级插件“名额”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 smtClean="0"/>
                  <a:t>一个名额能够使一种槽位的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sz="1800" b="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 smtClean="0"/>
                  <a:t>这不会使它的最终价值总和变小</a:t>
                </a:r>
                <a:endParaRPr lang="en-US" altLang="zh-CN" sz="1800" dirty="0" smtClean="0"/>
              </a:p>
              <a:p>
                <a:pPr lvl="2"/>
                <a:r>
                  <a:rPr lang="zh-CN" altLang="en-US" sz="1600" dirty="0" smtClean="0"/>
                  <a:t>选择实际上变多了</a:t>
                </a:r>
                <a:endParaRPr lang="en-US" altLang="zh-CN" sz="1600" dirty="0" smtClean="0"/>
              </a:p>
              <a:p>
                <a:endParaRPr lang="en-US" altLang="zh-CN" sz="2000" dirty="0"/>
              </a:p>
              <a:p>
                <a:r>
                  <a:rPr lang="zh-CN" altLang="en-US" sz="2000" b="1" dirty="0" smtClean="0"/>
                  <a:t>不妨从头开始，假设现在每种槽位都没有使用高级插件</a:t>
                </a:r>
                <a:endParaRPr lang="en-US" altLang="zh-CN" sz="2000" b="1" dirty="0" smtClean="0"/>
              </a:p>
              <a:p>
                <a:pPr lvl="1"/>
                <a:r>
                  <a:rPr lang="zh-CN" altLang="en-US" sz="1800" b="1" dirty="0" smtClean="0"/>
                  <a:t>第一个高级插件“名额”会带给每种槽位的“收益”</a:t>
                </a:r>
                <a:endParaRPr lang="en-US" altLang="zh-CN" sz="1800" b="1" dirty="0" smtClean="0"/>
              </a:p>
              <a:p>
                <a:endParaRPr lang="en-US" altLang="zh-CN" sz="2000" b="1" dirty="0" smtClean="0"/>
              </a:p>
              <a:p>
                <a:r>
                  <a:rPr lang="zh-CN" altLang="en-US" sz="2000" b="1" dirty="0" smtClean="0"/>
                  <a:t>情况</a:t>
                </a:r>
                <a:r>
                  <a:rPr lang="en-US" altLang="zh-CN" sz="2000" b="1" dirty="0" smtClean="0"/>
                  <a:t>1</a:t>
                </a:r>
                <a:r>
                  <a:rPr lang="zh-CN" altLang="en-US" sz="2000" b="1" dirty="0" smtClean="0"/>
                  <a:t>：匹配插件数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2000" b="1" dirty="0" smtClean="0"/>
              </a:p>
              <a:p>
                <a:pPr lvl="1"/>
                <a:endParaRPr lang="en-US" altLang="zh-CN" sz="1800" b="1" dirty="0"/>
              </a:p>
              <a:p>
                <a:pPr lvl="1"/>
                <a:endParaRPr lang="en-US" altLang="zh-CN" sz="1800" b="1" dirty="0" smtClean="0"/>
              </a:p>
              <a:p>
                <a:pPr lvl="1"/>
                <a:r>
                  <a:rPr lang="zh-CN" altLang="en-US" sz="1800" dirty="0" smtClean="0"/>
                  <a:t>仅有</a:t>
                </a:r>
                <a:r>
                  <a:rPr lang="en-US" altLang="zh-CN" sz="1800" dirty="0" smtClean="0"/>
                  <a:t>3</a:t>
                </a:r>
                <a:r>
                  <a:rPr lang="zh-CN" altLang="en-US" sz="1800" dirty="0" smtClean="0"/>
                  <a:t>个普通插件匹配当前槽位类型，价值分别为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5,4,3</m:t>
                    </m:r>
                  </m:oMath>
                </a14:m>
                <a:endParaRPr lang="en-US" altLang="zh-CN" sz="1800" b="0" dirty="0" smtClean="0"/>
              </a:p>
              <a:p>
                <a:pPr lvl="1"/>
                <a:r>
                  <a:rPr lang="zh-CN" altLang="en-US" sz="1800" dirty="0" smtClean="0"/>
                  <a:t>收益是匹配的</a:t>
                </a:r>
                <a:r>
                  <a:rPr lang="zh-CN" altLang="en-US" sz="1800" b="1" dirty="0" smtClean="0"/>
                  <a:t>高级插件中价值最大的</a:t>
                </a:r>
                <a:endParaRPr lang="en-US" altLang="zh-CN" sz="1600" b="1" dirty="0" smtClean="0"/>
              </a:p>
              <a:p>
                <a:pPr lvl="2"/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82519"/>
              </a:xfrm>
              <a:blipFill>
                <a:blip r:embed="rId2"/>
                <a:stretch>
                  <a:fillRect l="-500" t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高级插件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09273"/>
              </p:ext>
            </p:extLst>
          </p:nvPr>
        </p:nvGraphicFramePr>
        <p:xfrm>
          <a:off x="1183504" y="4917989"/>
          <a:ext cx="3339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767">
                  <a:extLst>
                    <a:ext uri="{9D8B030D-6E8A-4147-A177-3AD203B41FA5}">
                      <a16:colId xmlns:a16="http://schemas.microsoft.com/office/drawing/2014/main" val="129080333"/>
                    </a:ext>
                  </a:extLst>
                </a:gridCol>
                <a:gridCol w="834767">
                  <a:extLst>
                    <a:ext uri="{9D8B030D-6E8A-4147-A177-3AD203B41FA5}">
                      <a16:colId xmlns:a16="http://schemas.microsoft.com/office/drawing/2014/main" val="1277063047"/>
                    </a:ext>
                  </a:extLst>
                </a:gridCol>
                <a:gridCol w="834767">
                  <a:extLst>
                    <a:ext uri="{9D8B030D-6E8A-4147-A177-3AD203B41FA5}">
                      <a16:colId xmlns:a16="http://schemas.microsoft.com/office/drawing/2014/main" val="2240643271"/>
                    </a:ext>
                  </a:extLst>
                </a:gridCol>
                <a:gridCol w="834767">
                  <a:extLst>
                    <a:ext uri="{9D8B030D-6E8A-4147-A177-3AD203B41FA5}">
                      <a16:colId xmlns:a16="http://schemas.microsoft.com/office/drawing/2014/main" val="1199942803"/>
                    </a:ext>
                  </a:extLst>
                </a:gridCol>
              </a:tblGrid>
              <a:tr h="122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14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6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与钢铁侠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b="1" dirty="0" smtClean="0"/>
                  <a:t>情况</a:t>
                </a:r>
                <a:r>
                  <a:rPr lang="en-US" altLang="zh-CN" sz="2000" b="1" dirty="0" smtClean="0"/>
                  <a:t>2</a:t>
                </a:r>
                <a:r>
                  <a:rPr lang="zh-CN" altLang="en-US" sz="2000" b="1" dirty="0" smtClean="0"/>
                  <a:t>：匹配插件数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2000" b="1" dirty="0" smtClean="0"/>
              </a:p>
              <a:p>
                <a:pPr lvl="1"/>
                <a:endParaRPr lang="en-US" altLang="zh-CN" sz="2000" dirty="0"/>
              </a:p>
              <a:p>
                <a:pPr lvl="1"/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超过</a:t>
                </a:r>
                <a:r>
                  <a:rPr lang="en-US" altLang="zh-CN" sz="2000" dirty="0" smtClean="0"/>
                  <a:t>4</a:t>
                </a:r>
                <a:r>
                  <a:rPr lang="zh-CN" altLang="en-US" sz="2000" dirty="0" smtClean="0"/>
                  <a:t>个</a:t>
                </a:r>
                <a:r>
                  <a:rPr lang="zh-CN" altLang="en-US" sz="2000" dirty="0"/>
                  <a:t>普通插件匹配</a:t>
                </a:r>
                <a:r>
                  <a:rPr lang="zh-CN" altLang="en-US" sz="2000" dirty="0" smtClean="0"/>
                  <a:t>当前</a:t>
                </a:r>
                <a:r>
                  <a:rPr lang="zh-CN" altLang="en-US" sz="2000" dirty="0"/>
                  <a:t>插槽</a:t>
                </a:r>
                <a:r>
                  <a:rPr lang="zh-CN" altLang="en-US" sz="2000" dirty="0" smtClean="0"/>
                  <a:t>类型</a:t>
                </a:r>
                <a:r>
                  <a:rPr lang="zh-CN" altLang="en-US" sz="2000" dirty="0"/>
                  <a:t>，</a:t>
                </a:r>
                <a:r>
                  <a:rPr lang="zh-CN" altLang="en-US" sz="2000" dirty="0" smtClean="0"/>
                  <a:t>价值最大的</a:t>
                </a:r>
                <a:r>
                  <a:rPr lang="en-US" altLang="zh-CN" sz="2000" dirty="0" smtClean="0"/>
                  <a:t>4</a:t>
                </a:r>
                <a:r>
                  <a:rPr lang="zh-CN" altLang="en-US" sz="2000" dirty="0" smtClean="0"/>
                  <a:t>个分别</a:t>
                </a:r>
                <a:r>
                  <a:rPr lang="zh-CN" altLang="en-US" sz="20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5,4,3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,2</m:t>
                    </m:r>
                  </m:oMath>
                </a14:m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如果</a:t>
                </a:r>
                <a:r>
                  <a:rPr lang="zh-CN" altLang="en-US" sz="2000" b="1" dirty="0"/>
                  <a:t>高级插件</a:t>
                </a:r>
                <a:r>
                  <a:rPr lang="zh-CN" altLang="en-US" sz="2000" b="1" dirty="0" smtClean="0"/>
                  <a:t>中最大的价值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000" b="1" dirty="0" smtClean="0"/>
                  <a:t>，收益为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000" b="1" dirty="0" smtClean="0"/>
                  <a:t>；否则收益为</a:t>
                </a:r>
                <a:r>
                  <a:rPr lang="en-US" altLang="zh-CN" sz="2000" b="1" dirty="0" smtClean="0"/>
                  <a:t>0</a:t>
                </a:r>
                <a:endParaRPr lang="en-US" altLang="zh-CN" sz="2000" b="1" dirty="0"/>
              </a:p>
              <a:p>
                <a:endParaRPr lang="en-US" altLang="zh-CN" sz="2000" dirty="0" smtClean="0"/>
              </a:p>
              <a:p>
                <a:r>
                  <a:rPr lang="zh-CN" altLang="en-US" sz="2000" dirty="0"/>
                  <a:t>这</a:t>
                </a:r>
                <a:r>
                  <a:rPr lang="zh-CN" altLang="en-US" sz="2000" dirty="0" smtClean="0"/>
                  <a:t>是第一个插件的情况，我们可以将其推广到第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 smtClean="0"/>
                  <a:t>个插件的情况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 t="-1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名额收益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71258"/>
              </p:ext>
            </p:extLst>
          </p:nvPr>
        </p:nvGraphicFramePr>
        <p:xfrm>
          <a:off x="1134076" y="2159000"/>
          <a:ext cx="3339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767">
                  <a:extLst>
                    <a:ext uri="{9D8B030D-6E8A-4147-A177-3AD203B41FA5}">
                      <a16:colId xmlns:a16="http://schemas.microsoft.com/office/drawing/2014/main" val="129080333"/>
                    </a:ext>
                  </a:extLst>
                </a:gridCol>
                <a:gridCol w="834767">
                  <a:extLst>
                    <a:ext uri="{9D8B030D-6E8A-4147-A177-3AD203B41FA5}">
                      <a16:colId xmlns:a16="http://schemas.microsoft.com/office/drawing/2014/main" val="1277063047"/>
                    </a:ext>
                  </a:extLst>
                </a:gridCol>
                <a:gridCol w="834767">
                  <a:extLst>
                    <a:ext uri="{9D8B030D-6E8A-4147-A177-3AD203B41FA5}">
                      <a16:colId xmlns:a16="http://schemas.microsoft.com/office/drawing/2014/main" val="2240643271"/>
                    </a:ext>
                  </a:extLst>
                </a:gridCol>
                <a:gridCol w="834767">
                  <a:extLst>
                    <a:ext uri="{9D8B030D-6E8A-4147-A177-3AD203B41FA5}">
                      <a16:colId xmlns:a16="http://schemas.microsoft.com/office/drawing/2014/main" val="1199942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14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43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与钢铁侠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48195"/>
              </a:xfrm>
            </p:spPr>
            <p:txBody>
              <a:bodyPr/>
              <a:lstStyle/>
              <a:p>
                <a:r>
                  <a:rPr lang="zh-CN" altLang="en-US" b="1" dirty="0" smtClean="0"/>
                  <a:t>对于第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b="1" dirty="0" smtClean="0"/>
                  <a:t>种插槽，当它使用一个名额，即高级插件数从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 smtClean="0"/>
                  <a:t>时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设此时使用的普通插件数为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，高级插件数为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没有使用的高级插件中价值最大的为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情况</a:t>
                </a:r>
                <a:r>
                  <a:rPr lang="en-US" altLang="zh-CN" b="1" dirty="0" smtClean="0"/>
                  <a:t>1</a:t>
                </a:r>
                <a:r>
                  <a:rPr lang="zh-CN" altLang="en-US" b="1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lvl="2"/>
                <a:r>
                  <a:rPr lang="zh-CN" altLang="en-US" b="1" dirty="0" smtClean="0"/>
                  <a:t>收益为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情况</a:t>
                </a:r>
                <a:r>
                  <a:rPr lang="en-US" altLang="zh-CN" b="1" dirty="0" smtClean="0"/>
                  <a:t>2</a:t>
                </a:r>
                <a:r>
                  <a:rPr lang="zh-CN" altLang="en-US" b="1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 smtClean="0"/>
              </a:p>
              <a:p>
                <a:pPr lvl="2"/>
                <a:r>
                  <a:rPr lang="zh-CN" altLang="en-US" dirty="0" smtClean="0"/>
                  <a:t>如果目前使用的</a:t>
                </a:r>
                <a:r>
                  <a:rPr lang="zh-CN" altLang="en-US" b="1" dirty="0" smtClean="0"/>
                  <a:t>普通插件</a:t>
                </a:r>
                <a:r>
                  <a:rPr lang="zh-CN" altLang="en-US" dirty="0" smtClean="0"/>
                  <a:t>中价值最小的为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b="1" dirty="0" smtClean="0"/>
                  <a:t>收益为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𝐦𝐚𝐱</m:t>
                        </m:r>
                      </m:fName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1" dirty="0" smtClean="0"/>
              </a:p>
              <a:p>
                <a:pPr lvl="2"/>
                <a:r>
                  <a:rPr lang="zh-CN" altLang="en-US" b="1" dirty="0" smtClean="0"/>
                  <a:t>一旦收益为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 smtClean="0"/>
                  <a:t>，之后的名额的收益也为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情况</a:t>
                </a:r>
                <a:r>
                  <a:rPr lang="en-US" altLang="zh-CN" b="1" dirty="0" smtClean="0"/>
                  <a:t>3</a:t>
                </a:r>
                <a:r>
                  <a:rPr lang="zh-CN" altLang="en-US" b="1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 smtClean="0"/>
              </a:p>
              <a:p>
                <a:pPr lvl="2"/>
                <a:r>
                  <a:rPr lang="zh-CN" altLang="en-US" b="1" dirty="0" smtClean="0"/>
                  <a:t>收益为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i="0" dirty="0" smtClean="0">
                    <a:latin typeface="+mj-lt"/>
                  </a:rPr>
                  <a:t>一直</a:t>
                </a:r>
                <a:r>
                  <a:rPr lang="zh-CN" altLang="en-US" dirty="0" smtClean="0"/>
                  <a:t>在变小，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一直在变大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/>
                  <a:t>收益一直在变小，直到变为</a:t>
                </a:r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48195"/>
              </a:xfrm>
              <a:blipFill>
                <a:blip r:embed="rId3"/>
                <a:stretch>
                  <a:fillRect l="-722" t="-1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名额收益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61289"/>
              </p:ext>
            </p:extLst>
          </p:nvPr>
        </p:nvGraphicFramePr>
        <p:xfrm>
          <a:off x="7915190" y="3053263"/>
          <a:ext cx="3339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767">
                  <a:extLst>
                    <a:ext uri="{9D8B030D-6E8A-4147-A177-3AD203B41FA5}">
                      <a16:colId xmlns:a16="http://schemas.microsoft.com/office/drawing/2014/main" val="129080333"/>
                    </a:ext>
                  </a:extLst>
                </a:gridCol>
                <a:gridCol w="834767">
                  <a:extLst>
                    <a:ext uri="{9D8B030D-6E8A-4147-A177-3AD203B41FA5}">
                      <a16:colId xmlns:a16="http://schemas.microsoft.com/office/drawing/2014/main" val="1277063047"/>
                    </a:ext>
                  </a:extLst>
                </a:gridCol>
                <a:gridCol w="834767">
                  <a:extLst>
                    <a:ext uri="{9D8B030D-6E8A-4147-A177-3AD203B41FA5}">
                      <a16:colId xmlns:a16="http://schemas.microsoft.com/office/drawing/2014/main" val="2240643271"/>
                    </a:ext>
                  </a:extLst>
                </a:gridCol>
                <a:gridCol w="834767">
                  <a:extLst>
                    <a:ext uri="{9D8B030D-6E8A-4147-A177-3AD203B41FA5}">
                      <a16:colId xmlns:a16="http://schemas.microsoft.com/office/drawing/2014/main" val="1199942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1473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2819"/>
              </p:ext>
            </p:extLst>
          </p:nvPr>
        </p:nvGraphicFramePr>
        <p:xfrm>
          <a:off x="7915190" y="3854387"/>
          <a:ext cx="3339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767">
                  <a:extLst>
                    <a:ext uri="{9D8B030D-6E8A-4147-A177-3AD203B41FA5}">
                      <a16:colId xmlns:a16="http://schemas.microsoft.com/office/drawing/2014/main" val="129080333"/>
                    </a:ext>
                  </a:extLst>
                </a:gridCol>
                <a:gridCol w="834767">
                  <a:extLst>
                    <a:ext uri="{9D8B030D-6E8A-4147-A177-3AD203B41FA5}">
                      <a16:colId xmlns:a16="http://schemas.microsoft.com/office/drawing/2014/main" val="1277063047"/>
                    </a:ext>
                  </a:extLst>
                </a:gridCol>
                <a:gridCol w="834767">
                  <a:extLst>
                    <a:ext uri="{9D8B030D-6E8A-4147-A177-3AD203B41FA5}">
                      <a16:colId xmlns:a16="http://schemas.microsoft.com/office/drawing/2014/main" val="2240643271"/>
                    </a:ext>
                  </a:extLst>
                </a:gridCol>
                <a:gridCol w="834767">
                  <a:extLst>
                    <a:ext uri="{9D8B030D-6E8A-4147-A177-3AD203B41FA5}">
                      <a16:colId xmlns:a16="http://schemas.microsoft.com/office/drawing/2014/main" val="1199942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1473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18369"/>
              </p:ext>
            </p:extLst>
          </p:nvPr>
        </p:nvGraphicFramePr>
        <p:xfrm>
          <a:off x="7915190" y="5031254"/>
          <a:ext cx="3339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767">
                  <a:extLst>
                    <a:ext uri="{9D8B030D-6E8A-4147-A177-3AD203B41FA5}">
                      <a16:colId xmlns:a16="http://schemas.microsoft.com/office/drawing/2014/main" val="129080333"/>
                    </a:ext>
                  </a:extLst>
                </a:gridCol>
                <a:gridCol w="834767">
                  <a:extLst>
                    <a:ext uri="{9D8B030D-6E8A-4147-A177-3AD203B41FA5}">
                      <a16:colId xmlns:a16="http://schemas.microsoft.com/office/drawing/2014/main" val="1277063047"/>
                    </a:ext>
                  </a:extLst>
                </a:gridCol>
                <a:gridCol w="834767">
                  <a:extLst>
                    <a:ext uri="{9D8B030D-6E8A-4147-A177-3AD203B41FA5}">
                      <a16:colId xmlns:a16="http://schemas.microsoft.com/office/drawing/2014/main" val="2240643271"/>
                    </a:ext>
                  </a:extLst>
                </a:gridCol>
                <a:gridCol w="834767">
                  <a:extLst>
                    <a:ext uri="{9D8B030D-6E8A-4147-A177-3AD203B41FA5}">
                      <a16:colId xmlns:a16="http://schemas.microsoft.com/office/drawing/2014/main" val="1199942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14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93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与钢铁侠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b="1" dirty="0" smtClean="0"/>
                  <a:t>——</a:t>
                </a:r>
                <a:r>
                  <a:rPr lang="zh-CN" altLang="en-US" b="1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b="1" dirty="0"/>
                  <a:t>种</a:t>
                </a:r>
                <a:r>
                  <a:rPr lang="zh-CN" altLang="en-US" b="1" dirty="0" smtClean="0"/>
                  <a:t>插槽的高级</a:t>
                </a:r>
                <a:r>
                  <a:rPr lang="zh-CN" altLang="en-US" b="1" dirty="0"/>
                  <a:t>插件数从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 smtClean="0"/>
                  <a:t>带来的收益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/>
                  <a:t>每一</a:t>
                </a:r>
                <a:r>
                  <a:rPr lang="zh-CN" altLang="en-US" b="1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1" dirty="0" smtClean="0"/>
                  <a:t>都是单调递减的</a:t>
                </a:r>
                <a:endParaRPr lang="en-US" altLang="zh-CN" b="1" dirty="0" smtClean="0"/>
              </a:p>
              <a:p>
                <a:pPr lvl="1"/>
                <a:endParaRPr lang="en-US" altLang="zh-CN" b="1" dirty="0"/>
              </a:p>
              <a:p>
                <a:r>
                  <a:rPr lang="zh-CN" altLang="en-US" b="1" dirty="0" smtClean="0"/>
                  <a:t>而我们的问题可以抽象为</a:t>
                </a:r>
                <a:endParaRPr lang="en-US" altLang="zh-CN" b="1" dirty="0" smtClean="0"/>
              </a:p>
              <a:p>
                <a:pPr lvl="1"/>
                <a:r>
                  <a:rPr lang="zh-CN" altLang="en-US" b="1" i="0" dirty="0" smtClean="0">
                    <a:latin typeface="+mj-lt"/>
                  </a:rPr>
                  <a:t>选择若干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，满足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使得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+…+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dirty="0" smtClean="0"/>
                  <a:t>最大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注意这并不是全部的收益，还需要包括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时的基础价值和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而由于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是单调递减的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所以当前能拿的最大值一定是最值得拿的！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/>
                  <a:t>我们对于每个名额，均可以贪心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选择当前最优的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名额的贪心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36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与钢铁侠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77519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先对于每种插槽，计算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时的价值和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b="1" dirty="0" smtClean="0"/>
                  <a:t>依次决定每个高级插槽名额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选取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中最大的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r>
                  <a:rPr lang="zh-CN" altLang="en-US" dirty="0" smtClean="0"/>
                  <a:t>决定完每一个名额之后的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即为我们所想计算的答案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例如对于右图这样的情况，每个名额的选取依次为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9→7→6→5→4→3→1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775195"/>
              </a:xfrm>
              <a:blipFill>
                <a:blip r:embed="rId2"/>
                <a:stretch>
                  <a:fillRect l="-722" t="-1531" b="-1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名额的贪心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89051"/>
              </p:ext>
            </p:extLst>
          </p:nvPr>
        </p:nvGraphicFramePr>
        <p:xfrm>
          <a:off x="8077200" y="2641604"/>
          <a:ext cx="305646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233">
                  <a:extLst>
                    <a:ext uri="{9D8B030D-6E8A-4147-A177-3AD203B41FA5}">
                      <a16:colId xmlns:a16="http://schemas.microsoft.com/office/drawing/2014/main" val="1036045517"/>
                    </a:ext>
                  </a:extLst>
                </a:gridCol>
                <a:gridCol w="1528233">
                  <a:extLst>
                    <a:ext uri="{9D8B030D-6E8A-4147-A177-3AD203B41FA5}">
                      <a16:colId xmlns:a16="http://schemas.microsoft.com/office/drawing/2014/main" val="214950716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39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52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13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40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</a:t>
            </a:r>
            <a:r>
              <a:rPr lang="en-US" altLang="zh-CN" dirty="0" smtClean="0"/>
              <a:t>Hi</a:t>
            </a:r>
            <a:r>
              <a:rPr lang="zh-CN" altLang="en-US" dirty="0" smtClean="0"/>
              <a:t>与花盆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有连续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 smtClean="0"/>
                  <a:t>个空花盆，编号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天</m:t>
                    </m:r>
                  </m:oMath>
                </a14:m>
                <a:r>
                  <a:rPr lang="zh-CN" altLang="en-US" b="1" dirty="0" smtClean="0"/>
                  <a:t>往第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个花盆里种花</a:t>
                </a:r>
                <a:endParaRPr lang="en-US" altLang="zh-CN" b="1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问第一次出现恰好连续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 dirty="0" smtClean="0"/>
                  <a:t>个空花盆的天数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这连续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/>
                  <a:t>个花盆左右两侧的花盆要么是空，要么是已经种上了花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题目描述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0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</a:t>
            </a:r>
            <a:r>
              <a:rPr lang="en-US" altLang="zh-CN" dirty="0" smtClean="0"/>
              <a:t>Hi</a:t>
            </a:r>
            <a:r>
              <a:rPr lang="zh-CN" altLang="en-US" dirty="0" smtClean="0"/>
              <a:t>与花盆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𝐎𝐎𝐎𝐗𝐎𝐎𝐎</m:t>
                    </m:r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𝐎𝐗𝐎𝐎𝐎</m:t>
                    </m:r>
                  </m:oMath>
                </a14:m>
                <a:endParaRPr lang="zh-CN" alt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𝐎𝐗</m:t>
                    </m:r>
                    <m:r>
                      <a:rPr lang="en-US" altLang="zh-CN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𝐎𝐎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zh-CN" altLang="en-US" b="1" dirty="0"/>
              </a:p>
              <a:p>
                <a:pPr lvl="1"/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6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与花盆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主要问题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判断最早的恰好存在连续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/>
                  <a:t>个空花盆的时间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基本思路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依次处理每天种植的花盆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判断当前连续空花盆的数量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一旦发现有连续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/>
                  <a:t>个空花盆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即为答案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9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收割赛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#26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小</a:t>
            </a:r>
            <a:r>
              <a:rPr lang="en-US" altLang="zh-CN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Hi</a:t>
            </a:r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与会议</a:t>
            </a:r>
            <a:endParaRPr lang="en-US" altLang="zh-CN" b="1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zh-CN" altLang="en-US" dirty="0" smtClean="0"/>
              <a:t>枚举、计算几何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b="1" dirty="0"/>
              <a:t>小</a:t>
            </a:r>
            <a:r>
              <a:rPr lang="en-US" altLang="zh-CN" b="1" dirty="0"/>
              <a:t>Hi</a:t>
            </a:r>
            <a:r>
              <a:rPr lang="zh-CN" altLang="en-US" b="1" dirty="0"/>
              <a:t>与钢铁侠</a:t>
            </a:r>
            <a:endParaRPr lang="en-US" altLang="zh-CN" b="1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贪心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小</a:t>
            </a:r>
            <a:r>
              <a:rPr lang="en-US" altLang="zh-CN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Hi</a:t>
            </a:r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与花盆</a:t>
            </a:r>
            <a:endParaRPr lang="en-US" altLang="zh-CN" b="1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正难则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反、并查集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b="1" dirty="0" smtClean="0"/>
              <a:t>小</a:t>
            </a:r>
            <a:r>
              <a:rPr lang="en-US" altLang="zh-CN" b="1" dirty="0" smtClean="0"/>
              <a:t>Hi</a:t>
            </a:r>
            <a:r>
              <a:rPr lang="zh-CN" altLang="en-US" b="1" dirty="0" smtClean="0"/>
              <a:t>与矩阵</a:t>
            </a:r>
            <a:endParaRPr lang="en-US" altLang="zh-CN" b="1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zh-CN" altLang="en-US" dirty="0" smtClean="0"/>
              <a:t>矩阵、前缀和</a:t>
            </a:r>
            <a:endParaRPr 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与花盆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什么都不维护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修改操作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查询操作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查找所有的连续空花盆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总复杂度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b="1" dirty="0" smtClean="0"/>
              </a:p>
              <a:p>
                <a:r>
                  <a:rPr lang="zh-CN" altLang="en-US" b="1" dirty="0" smtClean="0"/>
                  <a:t>每个元素看作集合，维护每个元素所属的集合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修改</m:t>
                    </m:r>
                  </m:oMath>
                </a14:m>
                <a:r>
                  <a:rPr lang="zh-CN" altLang="en-US" dirty="0" smtClean="0"/>
                  <a:t>操作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最坏情况需要修改剩下的所有元素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查询操作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b="0" dirty="0" smtClean="0"/>
                  <a:t>——</a:t>
                </a:r>
                <a:r>
                  <a:rPr lang="zh-CN" altLang="en-US" b="0" dirty="0" smtClean="0"/>
                  <a:t>每次只需要判断分开的两个集合的大小</a:t>
                </a:r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总复杂度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两种朴素算法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98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与花盆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不断的将集合拆分成新的集合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一般是比较高复杂度的操作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如果将操作序列反过来看的话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不断的将集合合并成新的集合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是可以使用并查集进行解决的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这是一个经典的“正难则反”的思路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有时这个思路代表着求补集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经典的离线算法思路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01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</a:t>
            </a:r>
            <a:r>
              <a:rPr lang="en-US" altLang="zh-CN" dirty="0" smtClean="0"/>
              <a:t>Hi</a:t>
            </a:r>
            <a:r>
              <a:rPr lang="zh-CN" altLang="en-US" dirty="0" smtClean="0"/>
              <a:t>与花盆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2279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反过来看我们的样例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最“开始”，所有的花盆都种上了花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𝐗𝐗𝐗𝐗𝐗𝐗𝐗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b="0" i="1">
                        <a:latin typeface="Cambria Math" panose="02040503050406030204" pitchFamily="18" charset="0"/>
                      </a:rPr>
                      <m:t>=6⇒</m:t>
                    </m:r>
                    <m:r>
                      <m:rPr>
                        <m:sty m:val="p"/>
                      </m:rPr>
                      <a:rPr lang="en-US" altLang="zh-CN" b="0" i="0">
                        <a:latin typeface="Cambria Math" panose="02040503050406030204" pitchFamily="18" charset="0"/>
                      </a:rPr>
                      <m:t>XXXXXOX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b="0" i="1">
                        <a:latin typeface="Cambria Math" panose="02040503050406030204" pitchFamily="18" charset="0"/>
                      </a:rPr>
                      <m:t>=3⇒</m:t>
                    </m:r>
                    <m:r>
                      <m:rPr>
                        <m:sty m:val="p"/>
                      </m:rPr>
                      <a:rPr lang="en-US" altLang="zh-CN" b="0" i="0">
                        <a:latin typeface="Cambria Math" panose="02040503050406030204" pitchFamily="18" charset="0"/>
                      </a:rPr>
                      <m:t>XXOXXOX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b="0" i="1">
                        <a:latin typeface="Cambria Math" panose="02040503050406030204" pitchFamily="18" charset="0"/>
                      </a:rPr>
                      <m:t>=1⇒</m:t>
                    </m:r>
                    <m:r>
                      <m:rPr>
                        <m:sty m:val="p"/>
                      </m:rPr>
                      <a:rPr lang="en-US" altLang="zh-CN" b="0" i="0">
                        <a:latin typeface="Cambria Math" panose="02040503050406030204" pitchFamily="18" charset="0"/>
                      </a:rPr>
                      <m:t>OXOXXOX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b="0" i="1">
                        <a:latin typeface="Cambria Math" panose="02040503050406030204" pitchFamily="18" charset="0"/>
                      </a:rPr>
                      <m:t>=5⇒</m:t>
                    </m:r>
                    <m:r>
                      <m:rPr>
                        <m:sty m:val="p"/>
                      </m:rPr>
                      <a:rPr lang="en-US" altLang="zh-CN" b="0" i="0">
                        <a:latin typeface="Cambria Math" panose="02040503050406030204" pitchFamily="18" charset="0"/>
                      </a:rPr>
                      <m:t>OXOX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OO</m:t>
                    </m:r>
                    <m:r>
                      <m:rPr>
                        <m:sty m:val="p"/>
                      </m:rPr>
                      <a:rPr lang="en-US" altLang="zh-CN" b="0" i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b="0" i="1">
                        <a:latin typeface="Cambria Math" panose="02040503050406030204" pitchFamily="18" charset="0"/>
                      </a:rPr>
                      <m:t>=7⇒</m:t>
                    </m:r>
                    <m:r>
                      <m:rPr>
                        <m:sty m:val="p"/>
                      </m:rPr>
                      <a:rPr lang="en-US" altLang="zh-CN" b="0" i="0">
                        <a:latin typeface="Cambria Math" panose="02040503050406030204" pitchFamily="18" charset="0"/>
                      </a:rPr>
                      <m:t>OXOXOOO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b="0" i="1">
                        <a:latin typeface="Cambria Math" panose="02040503050406030204" pitchFamily="18" charset="0"/>
                      </a:rPr>
                      <m:t>=2⇒</m:t>
                    </m:r>
                    <m:r>
                      <m:rPr>
                        <m:sty m:val="p"/>
                      </m:rPr>
                      <a:rPr lang="en-US" altLang="zh-CN" b="0" i="0">
                        <a:latin typeface="Cambria Math" panose="02040503050406030204" pitchFamily="18" charset="0"/>
                      </a:rPr>
                      <m:t>OOOXOOO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b="0" i="1">
                        <a:latin typeface="Cambria Math" panose="02040503050406030204" pitchFamily="18" charset="0"/>
                      </a:rPr>
                      <m:t>=4⇒</m:t>
                    </m:r>
                    <m:r>
                      <m:rPr>
                        <m:sty m:val="p"/>
                      </m:rPr>
                      <a:rPr lang="en-US" altLang="zh-CN" b="0" i="0">
                        <a:latin typeface="Cambria Math" panose="02040503050406030204" pitchFamily="18" charset="0"/>
                      </a:rPr>
                      <m:t>OOOOOOO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虽然样例没有体现出来，但是需要注意的是，这里要取的是“最后”的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altLang="zh-CN" b="1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22795"/>
              </a:xfrm>
              <a:blipFill>
                <a:blip r:embed="rId2"/>
                <a:stretch>
                  <a:fillRect l="-722" t="-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举一个栗子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3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</a:t>
            </a:r>
            <a:r>
              <a:rPr lang="en-US" altLang="zh-CN" dirty="0" smtClean="0"/>
              <a:t>Hi</a:t>
            </a:r>
            <a:r>
              <a:rPr lang="zh-CN" altLang="en-US" dirty="0" smtClean="0"/>
              <a:t>与花盆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571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𝑐𝑛𝑡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~1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sz="1600" b="0" dirty="0" smtClean="0"/>
              </a:p>
              <a:p>
                <a:pPr marL="0" indent="0">
                  <a:buNone/>
                </a:pPr>
                <a:r>
                  <a:rPr lang="en-US" altLang="zh-CN" sz="1600" b="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1600" b="0" dirty="0" smtClean="0"/>
              </a:p>
              <a:p>
                <a:pPr marL="0" indent="0">
                  <a:buNone/>
                </a:pPr>
                <a:r>
                  <a:rPr lang="en-US" altLang="zh-CN" sz="160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endParaRPr lang="en-US" altLang="zh-CN" sz="1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600" b="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𝑓𝑖𝑛𝑑𝐹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sz="1600" b="0" dirty="0" smtClean="0"/>
              </a:p>
              <a:p>
                <a:pPr marL="0" indent="0">
                  <a:buNone/>
                </a:pPr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𝒄𝒏𝒕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𝒄𝒏𝒕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1600" b="1" dirty="0" smtClean="0"/>
              </a:p>
              <a:p>
                <a:pPr marL="0" indent="0">
                  <a:buNone/>
                </a:pPr>
                <a:r>
                  <a:rPr lang="en-US" altLang="zh-CN" sz="160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600" dirty="0" smtClean="0"/>
              </a:p>
              <a:p>
                <a:pPr marL="0" indent="0">
                  <a:buNone/>
                </a:pPr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&gt;1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endParaRPr lang="en-US" altLang="zh-CN" sz="1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600" b="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𝑓𝑖𝑛𝑑𝐹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sz="1600" b="0" dirty="0" smtClean="0"/>
              </a:p>
              <a:p>
                <a:pPr marL="0" indent="0">
                  <a:buNone/>
                </a:pPr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𝒄𝒏𝒕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𝒄𝒏𝒕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1600" b="1" dirty="0" smtClean="0"/>
              </a:p>
              <a:p>
                <a:pPr marL="0" indent="0">
                  <a:buNone/>
                </a:pPr>
                <a:r>
                  <a:rPr lang="en-US" altLang="zh-CN" sz="160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600" dirty="0" smtClean="0"/>
              </a:p>
              <a:p>
                <a:pPr marL="0" indent="0">
                  <a:buNone/>
                </a:pPr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𝒄𝒏𝒕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𝒄𝒏𝒕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1600" b="1" dirty="0" smtClean="0"/>
              </a:p>
              <a:p>
                <a:pPr marL="0" indent="0">
                  <a:buNone/>
                </a:pPr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𝒄𝒏𝒕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600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57199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22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</a:t>
            </a:r>
            <a:r>
              <a:rPr lang="en-US" altLang="zh-CN" dirty="0" smtClean="0"/>
              <a:t>Hi</a:t>
            </a:r>
            <a:r>
              <a:rPr lang="zh-CN" altLang="en-US" dirty="0" smtClean="0"/>
              <a:t>与矩阵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一个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 smtClean="0"/>
                  <a:t>的矩阵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每个格子上有一个数字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zh-CN" altLang="en-US" b="1" dirty="0" smtClean="0"/>
                  <a:t>次询问</a:t>
                </a:r>
                <a:endParaRPr lang="en-US" altLang="zh-CN" b="1" dirty="0" smtClean="0"/>
              </a:p>
              <a:p>
                <a:pPr lvl="1"/>
                <a:r>
                  <a:rPr lang="zh-CN" altLang="en-US" b="0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的曼哈顿距离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的格子中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能够整除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的数字有多少个？</a:t>
                </a:r>
                <a:endParaRPr lang="en-US" altLang="zh-CN" dirty="0" smtClean="0"/>
              </a:p>
              <a:p>
                <a:pPr lvl="1"/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≤200,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与矩阵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937184"/>
              </p:ext>
            </p:extLst>
          </p:nvPr>
        </p:nvGraphicFramePr>
        <p:xfrm>
          <a:off x="7222067" y="2387600"/>
          <a:ext cx="2980265" cy="2286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96053">
                  <a:extLst>
                    <a:ext uri="{9D8B030D-6E8A-4147-A177-3AD203B41FA5}">
                      <a16:colId xmlns:a16="http://schemas.microsoft.com/office/drawing/2014/main" val="2045523100"/>
                    </a:ext>
                  </a:extLst>
                </a:gridCol>
                <a:gridCol w="596053">
                  <a:extLst>
                    <a:ext uri="{9D8B030D-6E8A-4147-A177-3AD203B41FA5}">
                      <a16:colId xmlns:a16="http://schemas.microsoft.com/office/drawing/2014/main" val="1958747968"/>
                    </a:ext>
                  </a:extLst>
                </a:gridCol>
                <a:gridCol w="596053">
                  <a:extLst>
                    <a:ext uri="{9D8B030D-6E8A-4147-A177-3AD203B41FA5}">
                      <a16:colId xmlns:a16="http://schemas.microsoft.com/office/drawing/2014/main" val="1072607971"/>
                    </a:ext>
                  </a:extLst>
                </a:gridCol>
                <a:gridCol w="596053">
                  <a:extLst>
                    <a:ext uri="{9D8B030D-6E8A-4147-A177-3AD203B41FA5}">
                      <a16:colId xmlns:a16="http://schemas.microsoft.com/office/drawing/2014/main" val="1687640175"/>
                    </a:ext>
                  </a:extLst>
                </a:gridCol>
                <a:gridCol w="596053">
                  <a:extLst>
                    <a:ext uri="{9D8B030D-6E8A-4147-A177-3AD203B41FA5}">
                      <a16:colId xmlns:a16="http://schemas.microsoft.com/office/drawing/2014/main" val="2204405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8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2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8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45521"/>
                  </a:ext>
                </a:extLst>
              </a:tr>
            </a:tbl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609600" y="1701805"/>
                <a:ext cx="10972800" cy="41655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89" indent="-457189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等线 Light" panose="02010600030101010101" pitchFamily="2" charset="-122"/>
                    <a:ea typeface="等线 Light" panose="02010600030101010101" pitchFamily="2" charset="-122"/>
                    <a:cs typeface="+mn-cs"/>
                  </a:defRPr>
                </a:lvl1pPr>
                <a:lvl2pPr marL="990575" indent="-380990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133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等线 Light" panose="02010600030101010101" pitchFamily="2" charset="-122"/>
                    <a:ea typeface="等线 Light" panose="02010600030101010101" pitchFamily="2" charset="-122"/>
                    <a:cs typeface="+mn-cs"/>
                  </a:defRPr>
                </a:lvl2pPr>
                <a:lvl3pPr marL="1523962" indent="-304792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67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等线 Light" panose="02010600030101010101" pitchFamily="2" charset="-122"/>
                    <a:ea typeface="等线 Light" panose="02010600030101010101" pitchFamily="2" charset="-122"/>
                    <a:cs typeface="+mn-cs"/>
                  </a:defRPr>
                </a:lvl3pPr>
                <a:lvl4pPr marL="2133547" indent="-304792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等线 Light" panose="02010600030101010101" pitchFamily="2" charset="-122"/>
                    <a:ea typeface="等线 Light" panose="02010600030101010101" pitchFamily="2" charset="-122"/>
                    <a:cs typeface="+mn-cs"/>
                  </a:defRPr>
                </a:lvl4pPr>
                <a:lvl5pPr marL="2743131" indent="-304792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等线 Light" panose="02010600030101010101" pitchFamily="2" charset="-122"/>
                    <a:ea typeface="等线 Light" panose="02010600030101010101" pitchFamily="2" charset="-122"/>
                    <a:cs typeface="+mn-cs"/>
                  </a:defRPr>
                </a:lvl5pPr>
                <a:lvl6pPr marL="3352716" indent="-304792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,2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en-US" altLang="zh-CN" b="0" dirty="0" smtClean="0"/>
              </a:p>
              <a:p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 smtClean="0"/>
              </a:p>
              <a:p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5,5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,2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01805"/>
                <a:ext cx="10972800" cy="4165599"/>
              </a:xfrm>
              <a:prstGeom prst="rect">
                <a:avLst/>
              </a:prstGeom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98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主要问题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对于每个询问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统计特定范围内满足条件的数量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每个询问的独立性较强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基本思路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依次处理每个询问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对于每个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，枚举所有曼哈顿距离小于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的格子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统计能够整除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个格子数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显然会超时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87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 smtClean="0"/>
                  <a:t>的数量级</a:t>
                </a:r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每次询问至少是一个需要小于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𝒍𝒐𝒈𝑵</m:t>
                        </m:r>
                      </m:e>
                    </m:d>
                  </m:oMath>
                </a14:m>
                <a:r>
                  <a:rPr lang="zh-CN" altLang="en-US" b="1" dirty="0" smtClean="0"/>
                  <a:t>级别的复杂度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这就意味着预处理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能够从一次询问的结果获得下一次询问的结果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而询问的独立性是很强的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b="1" dirty="0" smtClean="0"/>
                  <a:t>观察每一次询问</a:t>
                </a:r>
                <a:endParaRPr lang="en-US" altLang="zh-CN" b="1" dirty="0" smtClean="0"/>
              </a:p>
              <a:p>
                <a:pPr lvl="1"/>
                <a:r>
                  <a:rPr lang="zh-CN" altLang="en-US" dirty="0"/>
                  <a:t>本质</a:t>
                </a:r>
                <a:r>
                  <a:rPr lang="zh-CN" altLang="en-US" dirty="0" smtClean="0"/>
                  <a:t>上是询问一个菱形中满足性质的数量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菱形不方便分解</a:t>
                </a:r>
                <a:endParaRPr lang="en-US" altLang="zh-CN" dirty="0" smtClean="0"/>
              </a:p>
              <a:p>
                <a:pPr lvl="2"/>
                <a:r>
                  <a:rPr lang="zh-CN" altLang="en-US" b="1" dirty="0" smtClean="0"/>
                  <a:t>我们不妨将其旋转</a:t>
                </a:r>
                <a:r>
                  <a:rPr lang="en-US" altLang="zh-CN" b="1" dirty="0" smtClean="0"/>
                  <a:t>45</a:t>
                </a:r>
                <a:r>
                  <a:rPr lang="zh-CN" altLang="en-US" b="1" dirty="0" smtClean="0"/>
                  <a:t>度，成为一个正方形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而正方形就可以分解了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询问的独立性与分解</a:t>
            </a:r>
            <a:endParaRPr lang="zh-CN" altLang="en-US" dirty="0"/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0915210"/>
              </p:ext>
            </p:extLst>
          </p:nvPr>
        </p:nvGraphicFramePr>
        <p:xfrm>
          <a:off x="7679267" y="3615599"/>
          <a:ext cx="2924212" cy="2700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96053">
                  <a:extLst>
                    <a:ext uri="{9D8B030D-6E8A-4147-A177-3AD203B41FA5}">
                      <a16:colId xmlns:a16="http://schemas.microsoft.com/office/drawing/2014/main" val="2045523100"/>
                    </a:ext>
                  </a:extLst>
                </a:gridCol>
                <a:gridCol w="596053">
                  <a:extLst>
                    <a:ext uri="{9D8B030D-6E8A-4147-A177-3AD203B41FA5}">
                      <a16:colId xmlns:a16="http://schemas.microsoft.com/office/drawing/2014/main" val="1958747968"/>
                    </a:ext>
                  </a:extLst>
                </a:gridCol>
                <a:gridCol w="596053">
                  <a:extLst>
                    <a:ext uri="{9D8B030D-6E8A-4147-A177-3AD203B41FA5}">
                      <a16:colId xmlns:a16="http://schemas.microsoft.com/office/drawing/2014/main" val="10726079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87640175"/>
                    </a:ext>
                  </a:extLst>
                </a:gridCol>
                <a:gridCol w="596053">
                  <a:extLst>
                    <a:ext uri="{9D8B030D-6E8A-4147-A177-3AD203B41FA5}">
                      <a16:colId xmlns:a16="http://schemas.microsoft.com/office/drawing/2014/main" val="22044051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38438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8186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9271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8709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74552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 rot="2662398">
            <a:off x="8280331" y="4100549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7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701805"/>
                <a:ext cx="7323667" cy="416559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注意到相邻两行的数字是交错的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在交错的部分填充</a:t>
                </a:r>
                <a:r>
                  <a:rPr lang="en-US" altLang="zh-CN" dirty="0" smtClean="0"/>
                  <a:t>0</a:t>
                </a:r>
              </a:p>
              <a:p>
                <a:pPr lvl="1"/>
                <a:r>
                  <a:rPr lang="zh-CN" altLang="en-US" dirty="0" smtClean="0"/>
                  <a:t>例如一个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3∗3</m:t>
                    </m:r>
                  </m:oMath>
                </a14:m>
                <a:r>
                  <a:rPr lang="zh-CN" altLang="en-US" dirty="0" smtClean="0"/>
                  <a:t>的矩形就会转变成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0 0 1 0 0</m:t>
                    </m:r>
                  </m:oMath>
                </a14:m>
                <a:endParaRPr lang="en-US" altLang="zh-CN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0 2 0 2 0</m:t>
                    </m:r>
                  </m:oMath>
                </a14:m>
                <a:endParaRPr lang="en-US" altLang="zh-CN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1 0 1 0 1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0 2 0 2 0</m:t>
                    </m:r>
                  </m:oMath>
                </a14:m>
                <a:endParaRPr lang="en-US" altLang="zh-CN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0 1 0 0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r>
                  <a:rPr lang="zh-CN" altLang="en-US" dirty="0" smtClean="0"/>
                  <a:t>所以问题变成了</a:t>
                </a:r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在新的矩阵上判断一个矩形里符合条件的数字数量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701805"/>
                <a:ext cx="7323667" cy="4165599"/>
              </a:xfrm>
              <a:blipFill>
                <a:blip r:embed="rId2"/>
                <a:stretch>
                  <a:fillRect l="-1082" t="-1023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旋转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33551">
            <a:off x="8136818" y="2268015"/>
            <a:ext cx="3428571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8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询问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⇒,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左上角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右</a:t>
                </a:r>
                <a:r>
                  <a:rPr lang="zh-CN" altLang="en-US" dirty="0" smtClean="0"/>
                  <a:t>下角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的一个正方形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使用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/>
                  <a:t>表示矩阵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,1..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/>
                  <a:t>中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的数量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中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的数量</a:t>
                </a:r>
                <a:endParaRPr lang="en-US" altLang="zh-CN" i="0" dirty="0" smtClean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][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][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我们所求的询问即为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𝟐𝟎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𝒔𝒖𝒎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e>
                    </m:nary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 b="-13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询问与前缀和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096000" y="1701805"/>
                <a:ext cx="2209799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0 0 1 0 0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2 0 2 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0 1 0 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2 0 2 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0 0 1 0 0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01805"/>
                <a:ext cx="2209799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2911848"/>
                  </p:ext>
                </p:extLst>
              </p:nvPr>
            </p:nvGraphicFramePr>
            <p:xfrm>
              <a:off x="8974667" y="1701805"/>
              <a:ext cx="2924212" cy="270000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596053">
                      <a:extLst>
                        <a:ext uri="{9D8B030D-6E8A-4147-A177-3AD203B41FA5}">
                          <a16:colId xmlns:a16="http://schemas.microsoft.com/office/drawing/2014/main" val="2045523100"/>
                        </a:ext>
                      </a:extLst>
                    </a:gridCol>
                    <a:gridCol w="596053">
                      <a:extLst>
                        <a:ext uri="{9D8B030D-6E8A-4147-A177-3AD203B41FA5}">
                          <a16:colId xmlns:a16="http://schemas.microsoft.com/office/drawing/2014/main" val="1958747968"/>
                        </a:ext>
                      </a:extLst>
                    </a:gridCol>
                    <a:gridCol w="596053">
                      <a:extLst>
                        <a:ext uri="{9D8B030D-6E8A-4147-A177-3AD203B41FA5}">
                          <a16:colId xmlns:a16="http://schemas.microsoft.com/office/drawing/2014/main" val="107260797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687640175"/>
                        </a:ext>
                      </a:extLst>
                    </a:gridCol>
                    <a:gridCol w="596053">
                      <a:extLst>
                        <a:ext uri="{9D8B030D-6E8A-4147-A177-3AD203B41FA5}">
                          <a16:colId xmlns:a16="http://schemas.microsoft.com/office/drawing/2014/main" val="2204405109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1384388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1818644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892714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9870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4745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2911848"/>
                  </p:ext>
                </p:extLst>
              </p:nvPr>
            </p:nvGraphicFramePr>
            <p:xfrm>
              <a:off x="8974667" y="1701805"/>
              <a:ext cx="2924212" cy="270000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596053">
                      <a:extLst>
                        <a:ext uri="{9D8B030D-6E8A-4147-A177-3AD203B41FA5}">
                          <a16:colId xmlns:a16="http://schemas.microsoft.com/office/drawing/2014/main" val="2045523100"/>
                        </a:ext>
                      </a:extLst>
                    </a:gridCol>
                    <a:gridCol w="596053">
                      <a:extLst>
                        <a:ext uri="{9D8B030D-6E8A-4147-A177-3AD203B41FA5}">
                          <a16:colId xmlns:a16="http://schemas.microsoft.com/office/drawing/2014/main" val="1958747968"/>
                        </a:ext>
                      </a:extLst>
                    </a:gridCol>
                    <a:gridCol w="596053">
                      <a:extLst>
                        <a:ext uri="{9D8B030D-6E8A-4147-A177-3AD203B41FA5}">
                          <a16:colId xmlns:a16="http://schemas.microsoft.com/office/drawing/2014/main" val="107260797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687640175"/>
                        </a:ext>
                      </a:extLst>
                    </a:gridCol>
                    <a:gridCol w="596053">
                      <a:extLst>
                        <a:ext uri="{9D8B030D-6E8A-4147-A177-3AD203B41FA5}">
                          <a16:colId xmlns:a16="http://schemas.microsoft.com/office/drawing/2014/main" val="2204405109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0" t="-1124" r="-391837" b="-4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1384388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20" t="-101124" r="-291837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1818644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892714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5227" t="-300000" r="-113636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9870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47455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464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与会议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平面上有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个点</a:t>
                </a:r>
                <a:endParaRPr lang="en-US" altLang="zh-CN" b="1" dirty="0" smtClean="0">
                  <a:latin typeface="等线 Light" panose="02010600030101010101" pitchFamily="2" charset="-122"/>
                  <a:ea typeface="等线 Light" panose="02010600030101010101" pitchFamily="2" charset="-122"/>
                </a:endParaRPr>
              </a:p>
              <a:p>
                <a:pPr lvl="1"/>
                <a:r>
                  <a:rPr lang="zh-CN" altLang="en-US" b="1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从中选取三个点，如果它们不共线，就能够形成一个三角形</a:t>
                </a:r>
                <a:endParaRPr lang="en-US" altLang="zh-CN" b="1" dirty="0" smtClean="0">
                  <a:latin typeface="等线 Light" panose="02010600030101010101" pitchFamily="2" charset="-122"/>
                  <a:ea typeface="等线 Light" panose="02010600030101010101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小</a:t>
                </a:r>
                <a:r>
                  <a:rPr lang="en-US" altLang="zh-CN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Hi</a:t>
                </a:r>
                <a:r>
                  <a:rPr lang="zh-CN" altLang="en-US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会选择其中</a:t>
                </a:r>
                <a:r>
                  <a:rPr lang="zh-CN" altLang="en-US" b="1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面积最大</a:t>
                </a:r>
                <a:r>
                  <a:rPr lang="zh-CN" altLang="en-US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的三角形</a:t>
                </a:r>
                <a:endParaRPr lang="en-US" altLang="zh-CN" dirty="0" smtClean="0">
                  <a:latin typeface="等线 Light" panose="02010600030101010101" pitchFamily="2" charset="-122"/>
                  <a:ea typeface="等线 Light" panose="02010600030101010101" pitchFamily="2" charset="-122"/>
                </a:endParaRPr>
              </a:p>
              <a:p>
                <a:pPr lvl="2"/>
                <a:r>
                  <a:rPr lang="zh-CN" altLang="en-US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面积相等时选择</a:t>
                </a:r>
                <a:r>
                  <a:rPr lang="zh-CN" altLang="en-US" b="1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横坐标最大，纵坐标最大</a:t>
                </a:r>
                <a:r>
                  <a:rPr lang="zh-CN" altLang="en-US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的三角形</a:t>
                </a:r>
                <a:endParaRPr lang="en-US" altLang="zh-CN" dirty="0" smtClean="0">
                  <a:latin typeface="等线 Light" panose="02010600030101010101" pitchFamily="2" charset="-122"/>
                  <a:ea typeface="等线 Light" panose="02010600030101010101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小</a:t>
                </a:r>
                <a:r>
                  <a:rPr lang="en-US" altLang="zh-CN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Ho</a:t>
                </a:r>
                <a:r>
                  <a:rPr lang="zh-CN" altLang="en-US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会选择其中</a:t>
                </a:r>
                <a:r>
                  <a:rPr lang="zh-CN" altLang="en-US" b="1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面积最小</a:t>
                </a:r>
                <a:r>
                  <a:rPr lang="zh-CN" altLang="en-US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的三角形</a:t>
                </a:r>
                <a:endParaRPr lang="en-US" altLang="zh-CN" dirty="0" smtClean="0">
                  <a:latin typeface="等线 Light" panose="02010600030101010101" pitchFamily="2" charset="-122"/>
                  <a:ea typeface="等线 Light" panose="02010600030101010101" pitchFamily="2" charset="-122"/>
                </a:endParaRPr>
              </a:p>
              <a:p>
                <a:pPr lvl="2"/>
                <a:r>
                  <a:rPr lang="zh-CN" altLang="en-US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面积相等时选择</a:t>
                </a:r>
                <a:r>
                  <a:rPr lang="zh-CN" altLang="en-US" b="1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横坐标最小，纵坐标最小</a:t>
                </a:r>
                <a:r>
                  <a:rPr lang="zh-CN" altLang="en-US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的三角形</a:t>
                </a:r>
                <a:endParaRPr lang="en-US" altLang="zh-CN" dirty="0" smtClean="0">
                  <a:latin typeface="等线 Light" panose="02010600030101010101" pitchFamily="2" charset="-122"/>
                  <a:ea typeface="等线 Light" panose="02010600030101010101" pitchFamily="2" charset="-122"/>
                </a:endParaRPr>
              </a:p>
              <a:p>
                <a:endParaRPr lang="en-US" altLang="zh-CN" dirty="0" smtClean="0">
                  <a:latin typeface="等线 Light" panose="02010600030101010101" pitchFamily="2" charset="-122"/>
                  <a:ea typeface="等线 Light" panose="02010600030101010101" pitchFamily="2" charset="-122"/>
                </a:endParaRPr>
              </a:p>
              <a:p>
                <a:r>
                  <a:rPr lang="zh-CN" altLang="en-US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询问小</a:t>
                </a:r>
                <a:r>
                  <a:rPr lang="en-US" altLang="zh-CN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Hi</a:t>
                </a:r>
                <a:r>
                  <a:rPr lang="zh-CN" altLang="en-US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选择的</a:t>
                </a:r>
                <a:r>
                  <a:rPr lang="zh-CN" altLang="en-US" b="1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三角形的重心</a:t>
                </a:r>
                <a:r>
                  <a:rPr lang="zh-CN" altLang="en-US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和小</a:t>
                </a:r>
                <a:r>
                  <a:rPr lang="en-US" altLang="zh-CN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Ho</a:t>
                </a:r>
                <a:r>
                  <a:rPr lang="zh-CN" altLang="en-US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选择的</a:t>
                </a:r>
                <a:r>
                  <a:rPr lang="zh-CN" altLang="en-US" b="1" dirty="0" smtClean="0"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三角形的重心之间的距离</a:t>
                </a:r>
                <a:endParaRPr lang="en-US" altLang="zh-CN" b="1" dirty="0" smtClean="0">
                  <a:latin typeface="等线 Light" panose="02010600030101010101" pitchFamily="2" charset="-122"/>
                  <a:ea typeface="等线 Light" panose="02010600030101010101" pitchFamily="2" charset="-122"/>
                </a:endParaRPr>
              </a:p>
              <a:p>
                <a:endParaRPr lang="en-US" altLang="zh-CN" dirty="0">
                  <a:latin typeface="等线 Light" panose="02010600030101010101" pitchFamily="2" charset="-122"/>
                  <a:ea typeface="等线 Light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endParaRPr lang="en-US" altLang="zh-CN" b="1" dirty="0" smtClean="0">
                  <a:latin typeface="等线 Light" panose="02010600030101010101" pitchFamily="2" charset="-122"/>
                  <a:ea typeface="等线 Light" panose="02010600030101010101" pitchFamily="2" charset="-122"/>
                </a:endParaRPr>
              </a:p>
              <a:p>
                <a:pPr lvl="2"/>
                <a:endParaRPr lang="zh-CN" altLang="en-US" b="1" dirty="0">
                  <a:latin typeface="等线 Light" panose="02010600030101010101" pitchFamily="2" charset="-122"/>
                  <a:ea typeface="等线 Light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 b="-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题目描述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7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空缺部分用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填充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=1…20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=0…2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=0…2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中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数量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𝑆𝑢𝑚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][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−1][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对于询问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≤20</m:t>
                        </m:r>
                      </m:sub>
                      <m:sup/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𝑠𝑢𝑚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整体算法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6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4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与会议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例解释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5321643" cy="4165599"/>
              </a:xfrm>
            </p:spPr>
            <p:txBody>
              <a:bodyPr/>
              <a:lstStyle/>
              <a:p>
                <a:r>
                  <a:rPr lang="zh-CN" altLang="en-US" dirty="0" smtClean="0"/>
                  <a:t>图中的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个点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最大的三角形为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最小的三角形为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𝐷𝐸𝐹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重心分别为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 smtClean="0"/>
                  <a:t>之间的距离，除以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即是碰面所需的时间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5321643" cy="4165599"/>
              </a:xfrm>
              <a:blipFill>
                <a:blip r:embed="rId2"/>
                <a:stretch>
                  <a:fillRect l="-1489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701805"/>
            <a:ext cx="4249134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6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与会议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主要问题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找到最大的三角形和最小的三角形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计算三角形的重心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计算重心之间的距离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b="1" dirty="0" smtClean="0"/>
              <a:t>基本算法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使用叉积或者海伦公式计算三角形面积，维护最大的和最小的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计算重心以及重心之间的距离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计算答案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32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与会议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海伦公式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设三角形三条边长为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rad>
                  </m:oMath>
                </a14:m>
                <a:endParaRPr lang="en-US" altLang="zh-CN" b="1" dirty="0" smtClean="0"/>
              </a:p>
              <a:p>
                <a:r>
                  <a:rPr lang="zh-CN" altLang="en-US" b="1" dirty="0"/>
                  <a:t>叉</a:t>
                </a:r>
                <a:r>
                  <a:rPr lang="zh-CN" altLang="en-US" b="1" dirty="0" smtClean="0"/>
                  <a:t>积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设三角形的三个顶点分别为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 smtClean="0"/>
                  <a:t>可以</a:t>
                </a:r>
                <a:r>
                  <a:rPr lang="zh-CN" altLang="en-US" dirty="0"/>
                  <a:t>发现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一定是一个整数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 b="-1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计算面积的两种方法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4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与会议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𝑠𝑚𝑎𝑥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𝑐𝑚𝑎𝑥𝑥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𝑐𝑚𝑎𝑥𝑦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𝑠𝑚𝑖𝑛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𝑐𝑚𝑖𝑛𝑥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𝑐𝑚𝑖𝑛𝑦</m:t>
                    </m:r>
                  </m:oMath>
                </a14:m>
                <a:r>
                  <a:rPr lang="en-US" altLang="zh-CN" sz="1800" dirty="0"/>
                  <a:t> // </a:t>
                </a:r>
                <a:r>
                  <a:rPr lang="zh-CN" altLang="en-US" sz="1800" dirty="0" smtClean="0"/>
                  <a:t>记录最优值</a:t>
                </a:r>
                <a:endParaRPr lang="en-US" altLang="zh-CN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800" dirty="0" smtClean="0"/>
                  <a:t> // </a:t>
                </a:r>
                <a:r>
                  <a:rPr lang="zh-CN" altLang="en-US" sz="1800" dirty="0" smtClean="0"/>
                  <a:t>枚举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 smtClean="0"/>
                  <a:t>，计算重心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𝑒𝑝𝑠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𝑐𝑜𝑛𝑡𝑖𝑛𝑢𝑒</m:t>
                      </m:r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𝑠𝑚𝑎𝑥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𝑒𝑝𝑠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𝑠𝑚𝑎𝑥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𝑐𝑚𝑎𝑥𝑥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𝑐𝑚𝑎𝑥𝑦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𝑐𝑦</m:t>
                    </m:r>
                  </m:oMath>
                </a14:m>
                <a:r>
                  <a:rPr lang="en-US" altLang="zh-CN" sz="1800" b="0" dirty="0" smtClean="0"/>
                  <a:t> // </a:t>
                </a:r>
                <a:r>
                  <a:rPr lang="zh-CN" altLang="en-US" sz="1800" b="0" dirty="0" smtClean="0"/>
                  <a:t>维护最大值</a:t>
                </a:r>
                <a:endParaRPr lang="en-US" altLang="zh-CN" sz="1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𝑠𝑚𝑎𝑥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𝑒𝑝𝑠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𝑐𝑚𝑎𝑥𝑥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𝑒𝑝𝑠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𝑐𝑚𝑎𝑥𝑥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𝑐𝑚𝑎𝑥𝑦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𝑐𝑦</m:t>
                      </m:r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𝑠𝑚𝑎𝑥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𝑒𝑝𝑠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𝑐𝑚𝑎𝑥𝑥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𝑒𝑝𝑠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𝑐𝑦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𝑐𝑚𝑎𝑥𝑦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𝑐𝑚𝑎𝑥𝑦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𝑐𝑦</m:t>
                      </m:r>
                    </m:oMath>
                  </m:oMathPara>
                </a14:m>
                <a:endParaRPr lang="en-US" altLang="zh-CN" sz="1800" b="0" dirty="0" smtClean="0"/>
              </a:p>
              <a:p>
                <a:pPr marL="0" indent="0">
                  <a:buNone/>
                </a:pPr>
                <a:endParaRPr lang="en-US" altLang="zh-CN" sz="18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𝑠𝑚𝑖𝑛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𝑒𝑝𝑠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𝑠𝑚𝑖𝑛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𝑐𝑚𝑖𝑛𝑥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𝑐𝑚𝑖𝑛𝑦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𝑐𝑦</m:t>
                    </m:r>
                  </m:oMath>
                </a14:m>
                <a:r>
                  <a:rPr lang="en-US" altLang="zh-CN" sz="1800" b="0" dirty="0" smtClean="0"/>
                  <a:t> // </a:t>
                </a:r>
                <a:r>
                  <a:rPr lang="zh-CN" altLang="en-US" sz="1800" b="0" dirty="0" smtClean="0"/>
                  <a:t>维护最小值</a:t>
                </a:r>
                <a:endParaRPr lang="en-US" altLang="zh-CN" sz="1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𝑠𝑚𝑖𝑛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𝑒𝑝𝑠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𝑐𝑚𝑖𝑛𝑥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𝑒𝑝𝑠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𝑐𝑚𝑖𝑛𝑥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𝑐𝑚𝑖𝑛𝑦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𝑐𝑦</m:t>
                      </m:r>
                    </m:oMath>
                  </m:oMathPara>
                </a14:m>
                <a:endParaRPr lang="en-US" altLang="zh-CN" sz="1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𝑠𝑚𝑖𝑛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𝑒𝑝𝑠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𝑐𝑚𝑖𝑛𝑥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𝑒𝑝𝑠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𝑐𝑦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𝑐𝑚𝑖𝑛𝑦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𝑐𝑚𝑖𝑛𝑦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𝑐𝑦</m:t>
                      </m:r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𝒂𝒏𝒔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𝒄𝒎𝒂𝒙𝒙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𝒄𝒎𝒊𝒏𝒙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𝒄𝒎𝒂𝒙𝒚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𝒄𝒎𝒊𝒏𝒚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zh-CN" altLang="en-US" sz="1800" b="1" dirty="0"/>
                              <m:t> </m:t>
                            </m:r>
                          </m:e>
                        </m:rad>
                      </m:num>
                      <m:den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den>
                    </m:f>
                  </m:oMath>
                </a14:m>
                <a:r>
                  <a:rPr lang="zh-CN" altLang="en-US" sz="1800" b="1" dirty="0" smtClean="0"/>
                  <a:t> </a:t>
                </a:r>
                <a:r>
                  <a:rPr lang="en-US" altLang="zh-CN" sz="1800" dirty="0" smtClean="0"/>
                  <a:t>// </a:t>
                </a:r>
                <a:r>
                  <a:rPr lang="zh-CN" altLang="en-US" sz="1800" dirty="0" smtClean="0"/>
                  <a:t>计算最后答案</a:t>
                </a:r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伪代码</a:t>
            </a:r>
          </a:p>
        </p:txBody>
      </p:sp>
    </p:spTree>
    <p:extLst>
      <p:ext uri="{BB962C8B-B14F-4D97-AF65-F5344CB8AC3E}">
        <p14:creationId xmlns:p14="http://schemas.microsoft.com/office/powerpoint/2010/main" val="38349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与钢铁侠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钢铁侠的一套装甲上有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b="1" dirty="0"/>
                  <a:t>种</a:t>
                </a:r>
                <a:r>
                  <a:rPr lang="zh-CN" altLang="en-US" b="1" dirty="0" smtClean="0"/>
                  <a:t>槽位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每种槽位的数量为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每个槽位可以安装至多一个插件</a:t>
                </a:r>
                <a:endParaRPr lang="en-US" altLang="zh-CN" dirty="0"/>
              </a:p>
              <a:p>
                <a:r>
                  <a:rPr lang="zh-CN" altLang="en-US" b="1" dirty="0" smtClean="0"/>
                  <a:t>一共有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 smtClean="0"/>
                  <a:t>个插件，对于第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 dirty="0" smtClean="0"/>
                  <a:t>个插件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表示插件的价值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表示其匹配第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种槽位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表示其是否为高级插件</a:t>
                </a:r>
                <a:endParaRPr lang="en-US" altLang="zh-CN" dirty="0" smtClean="0"/>
              </a:p>
              <a:p>
                <a:r>
                  <a:rPr lang="zh-CN" altLang="en-US" b="1" dirty="0" smtClean="0"/>
                  <a:t>一共只能使用不超过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 dirty="0" smtClean="0"/>
                  <a:t>个高级插件</a:t>
                </a:r>
                <a:endParaRPr lang="en-US" altLang="zh-CN" b="1" dirty="0" smtClean="0"/>
              </a:p>
              <a:p>
                <a:r>
                  <a:rPr lang="zh-CN" altLang="en-US" b="1" dirty="0" smtClean="0"/>
                  <a:t>问一套装甲装上插件之后能够达到的最高价值是多少？</a:t>
                </a:r>
                <a:endParaRPr lang="en-US" altLang="zh-CN" b="1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95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Hi</a:t>
            </a:r>
            <a:r>
              <a:rPr lang="zh-CN" altLang="en-US" dirty="0"/>
              <a:t>与钢铁侠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种插槽，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 smtClean="0"/>
                  <a:t>个插件，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可以选择一个高级插件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64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ihoCoder - 算法课模板">
  <a:themeElements>
    <a:clrScheme name="Custom 144">
      <a:dk1>
        <a:sysClr val="windowText" lastClr="000000"/>
      </a:dk1>
      <a:lt1>
        <a:sysClr val="window" lastClr="FFFFFF"/>
      </a:lt1>
      <a:dk2>
        <a:srgbClr val="363D43"/>
      </a:dk2>
      <a:lt2>
        <a:srgbClr val="EEECE1"/>
      </a:lt2>
      <a:accent1>
        <a:srgbClr val="0C4DA9"/>
      </a:accent1>
      <a:accent2>
        <a:srgbClr val="109899"/>
      </a:accent2>
      <a:accent3>
        <a:srgbClr val="2591E6"/>
      </a:accent3>
      <a:accent4>
        <a:srgbClr val="819EBF"/>
      </a:accent4>
      <a:accent5>
        <a:srgbClr val="385E8A"/>
      </a:accent5>
      <a:accent6>
        <a:srgbClr val="576A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hihoCoder - 算法课模板</Template>
  <TotalTime>3823</TotalTime>
  <Words>1143</Words>
  <Application>Microsoft Office PowerPoint</Application>
  <PresentationFormat>宽屏</PresentationFormat>
  <Paragraphs>444</Paragraphs>
  <Slides>31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1" baseType="lpstr">
      <vt:lpstr>Futura LT Book</vt:lpstr>
      <vt:lpstr>Mission Gothic Regular</vt:lpstr>
      <vt:lpstr>Nexa Bold</vt:lpstr>
      <vt:lpstr>Open Sans</vt:lpstr>
      <vt:lpstr>Open Sans Extrabold</vt:lpstr>
      <vt:lpstr>Open Sans Light</vt:lpstr>
      <vt:lpstr>Sketch Rockwell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Courier New</vt:lpstr>
      <vt:lpstr>Franklin Gothic Book</vt:lpstr>
      <vt:lpstr>Franklin Gothic Demi Cond</vt:lpstr>
      <vt:lpstr>Franklin Gothic Medium</vt:lpstr>
      <vt:lpstr>Garamond</vt:lpstr>
      <vt:lpstr>hihoCoder - 算法课模板</vt:lpstr>
      <vt:lpstr>PowerPoint 演示文稿</vt:lpstr>
      <vt:lpstr>Offer收割赛 #26</vt:lpstr>
      <vt:lpstr>小Hi与会议</vt:lpstr>
      <vt:lpstr>小Hi与会议</vt:lpstr>
      <vt:lpstr>小Hi与会议</vt:lpstr>
      <vt:lpstr>小Hi与会议</vt:lpstr>
      <vt:lpstr>小Hi与会议</vt:lpstr>
      <vt:lpstr>小Hi与钢铁侠</vt:lpstr>
      <vt:lpstr>小Hi与钢铁侠</vt:lpstr>
      <vt:lpstr>小Hi与钢铁侠</vt:lpstr>
      <vt:lpstr>小Hi与钢铁侠</vt:lpstr>
      <vt:lpstr>小Hi与钢铁侠</vt:lpstr>
      <vt:lpstr>小Hi与钢铁侠</vt:lpstr>
      <vt:lpstr>小Hi与钢铁侠</vt:lpstr>
      <vt:lpstr>小Hi与钢铁侠</vt:lpstr>
      <vt:lpstr>小Hi与钢铁侠</vt:lpstr>
      <vt:lpstr>小Hi与花盆</vt:lpstr>
      <vt:lpstr>小Hi与花盆</vt:lpstr>
      <vt:lpstr>小Hi与花盆</vt:lpstr>
      <vt:lpstr>小Hi与花盆</vt:lpstr>
      <vt:lpstr>小Hi与花盆</vt:lpstr>
      <vt:lpstr>小Hi与花盆</vt:lpstr>
      <vt:lpstr>小Hi与花盆</vt:lpstr>
      <vt:lpstr>小Hi与矩阵</vt:lpstr>
      <vt:lpstr>小Hi与矩阵</vt:lpstr>
      <vt:lpstr>小Hi与矩阵</vt:lpstr>
      <vt:lpstr>小Hi与矩阵</vt:lpstr>
      <vt:lpstr>小Hi与矩阵</vt:lpstr>
      <vt:lpstr>小Hi与矩阵</vt:lpstr>
      <vt:lpstr>小Hi与矩阵</vt:lpstr>
      <vt:lpstr>提问时间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胡天翔</dc:creator>
  <cp:lastModifiedBy>胡天翔</cp:lastModifiedBy>
  <cp:revision>573</cp:revision>
  <dcterms:created xsi:type="dcterms:W3CDTF">2017-07-15T05:40:54Z</dcterms:created>
  <dcterms:modified xsi:type="dcterms:W3CDTF">2017-09-10T05:33:35Z</dcterms:modified>
</cp:coreProperties>
</file>