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9" r:id="rId2"/>
    <p:sldId id="258" r:id="rId3"/>
    <p:sldId id="309" r:id="rId4"/>
    <p:sldId id="337" r:id="rId5"/>
    <p:sldId id="311" r:id="rId6"/>
    <p:sldId id="361" r:id="rId7"/>
    <p:sldId id="346" r:id="rId8"/>
    <p:sldId id="347" r:id="rId9"/>
    <p:sldId id="348" r:id="rId10"/>
    <p:sldId id="362" r:id="rId11"/>
    <p:sldId id="338" r:id="rId12"/>
    <p:sldId id="339" r:id="rId13"/>
    <p:sldId id="340" r:id="rId14"/>
    <p:sldId id="363" r:id="rId15"/>
    <p:sldId id="364" r:id="rId16"/>
    <p:sldId id="365" r:id="rId17"/>
    <p:sldId id="355" r:id="rId18"/>
    <p:sldId id="356" r:id="rId19"/>
    <p:sldId id="366" r:id="rId20"/>
    <p:sldId id="357" r:id="rId21"/>
    <p:sldId id="369" r:id="rId22"/>
    <p:sldId id="368" r:id="rId23"/>
    <p:sldId id="3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84A3BC-C00C-484A-87DC-05741E211BC5}">
          <p14:sldIdLst>
            <p14:sldId id="259"/>
            <p14:sldId id="258"/>
          </p14:sldIdLst>
        </p14:section>
        <p14:section name="T1" id="{48AF1D5E-CC8F-4D7D-A0EE-0DC918525E5B}">
          <p14:sldIdLst>
            <p14:sldId id="309"/>
            <p14:sldId id="337"/>
            <p14:sldId id="311"/>
          </p14:sldIdLst>
        </p14:section>
        <p14:section name="T2" id="{FECA2CF4-0E86-461E-93DE-2E734DBBBBB0}">
          <p14:sldIdLst>
            <p14:sldId id="361"/>
            <p14:sldId id="346"/>
            <p14:sldId id="347"/>
            <p14:sldId id="348"/>
            <p14:sldId id="362"/>
          </p14:sldIdLst>
        </p14:section>
        <p14:section name="T3" id="{1D4509DC-49CA-490D-BB02-85782B11CD9F}">
          <p14:sldIdLst>
            <p14:sldId id="338"/>
            <p14:sldId id="339"/>
            <p14:sldId id="340"/>
            <p14:sldId id="363"/>
            <p14:sldId id="364"/>
            <p14:sldId id="365"/>
          </p14:sldIdLst>
        </p14:section>
        <p14:section name="T4" id="{3571A587-A814-42FF-B8FC-CD123DA70E42}">
          <p14:sldIdLst>
            <p14:sldId id="355"/>
            <p14:sldId id="356"/>
            <p14:sldId id="366"/>
            <p14:sldId id="357"/>
            <p14:sldId id="369"/>
            <p14:sldId id="368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7" autoAdjust="0"/>
    <p:restoredTop sz="92291" autoAdjust="0"/>
  </p:normalViewPr>
  <p:slideViewPr>
    <p:cSldViewPr snapToGrid="0">
      <p:cViewPr varScale="1">
        <p:scale>
          <a:sx n="102" d="100"/>
          <a:sy n="102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-132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866F-5364-4D58-9E50-9C6CA1D45E5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C330-FA21-4BE4-ADA5-69A14DF5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5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31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6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8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4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6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2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1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93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9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1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251200" cy="6883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25602" y="584201"/>
            <a:ext cx="1199999" cy="119999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119632" y="678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7592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98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0" y="177800"/>
            <a:ext cx="2844800" cy="365125"/>
          </a:xfrm>
          <a:prstGeom prst="rect">
            <a:avLst/>
          </a:prstGeom>
        </p:spPr>
        <p:txBody>
          <a:bodyPr/>
          <a:lstStyle/>
          <a:p>
            <a:fld id="{0D883428-D042-4AA7-B5F2-ED0F0B671CF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7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4703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63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117600" y="1945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117600" y="2209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117600" y="33680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117600" y="36322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117600" y="47904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117600" y="5054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66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11200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680883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11200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680883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38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2026920"/>
            <a:ext cx="30480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2026920"/>
            <a:ext cx="3048000" cy="304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202692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202692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331720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331720"/>
            <a:ext cx="3048000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6096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6096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11200" y="0"/>
            <a:ext cx="57912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8800" y="482600"/>
            <a:ext cx="4673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08800" y="1295400"/>
            <a:ext cx="4673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0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870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 sz="2133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2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12192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694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584200"/>
            <a:ext cx="5080000" cy="1143000"/>
          </a:xfrm>
        </p:spPr>
        <p:txBody>
          <a:bodyPr>
            <a:noAutofit/>
          </a:bodyPr>
          <a:lstStyle>
            <a:lvl1pPr algn="l"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8359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721600" y="4252362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721600" y="49530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4130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705600" y="1371600"/>
            <a:ext cx="508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42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609600" y="1803400"/>
            <a:ext cx="56896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518401" y="3337160"/>
            <a:ext cx="3992033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518401" y="292100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7112000" y="4749800"/>
            <a:ext cx="3657600" cy="50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71120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9347200" y="221398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82296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5384806" y="4638748"/>
            <a:ext cx="5892804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524000" y="51562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797136" y="2381336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6096001" y="4241800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7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81783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3969" y="2116667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73317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89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21467"/>
            <a:ext cx="3983567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24001" y="2116667"/>
            <a:ext cx="3278716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13001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56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197600" y="2616203"/>
            <a:ext cx="52324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625600" y="2921002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261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625600" y="2616200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625600" y="4756154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625600" y="4451353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3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5664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3764429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903187" y="4396232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45232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82824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21336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7912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5504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993753" y="2158419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65"/>
          </p:nvPr>
        </p:nvSpPr>
        <p:spPr>
          <a:xfrm>
            <a:off x="3707519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66"/>
          </p:nvPr>
        </p:nvSpPr>
        <p:spPr>
          <a:xfrm>
            <a:off x="6400800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67"/>
          </p:nvPr>
        </p:nvSpPr>
        <p:spPr>
          <a:xfrm>
            <a:off x="9154784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912284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638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912285" y="4248149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912283" y="4487334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655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3655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40080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41792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641792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9226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9243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9243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3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8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1"/>
            <a:ext cx="3562349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375E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423584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413000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54043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529853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22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9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3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2875"/>
            <a:ext cx="5386917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2043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682875"/>
            <a:ext cx="5389033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73163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55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8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200" y="2413000"/>
            <a:ext cx="4165600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27200"/>
            <a:ext cx="3403837" cy="4749800"/>
          </a:xfrm>
          <a:prstGeom prst="rect">
            <a:avLst/>
          </a:prstGeom>
        </p:spPr>
      </p:pic>
      <p:sp>
        <p:nvSpPr>
          <p:cNvPr id="1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4775200" y="2235200"/>
            <a:ext cx="2609088" cy="3149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286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1016000" y="2717800"/>
            <a:ext cx="4572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1016000" y="2413000"/>
            <a:ext cx="3048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524000" y="41529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759200" y="41530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524000" y="48513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759200" y="48514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701801"/>
            <a:ext cx="3454400" cy="4820356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7518400" y="2209800"/>
            <a:ext cx="2641600" cy="32512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82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422400" y="4028017"/>
            <a:ext cx="31496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22400" y="4739216"/>
            <a:ext cx="34544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609600" y="2446867"/>
            <a:ext cx="4572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609600" y="2108200"/>
            <a:ext cx="3149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>
                <a:solidFill>
                  <a:srgbClr val="424C53"/>
                </a:solidFill>
              </a:defRPr>
            </a:lvl2pPr>
            <a:lvl3pPr marL="1219170" indent="0">
              <a:buFontTx/>
              <a:buNone/>
              <a:defRPr sz="1467">
                <a:solidFill>
                  <a:srgbClr val="424C53"/>
                </a:solidFill>
              </a:defRPr>
            </a:lvl3pPr>
            <a:lvl4pPr marL="1828754" indent="0">
              <a:buFontTx/>
              <a:buNone/>
              <a:defRPr sz="1467">
                <a:solidFill>
                  <a:srgbClr val="424C53"/>
                </a:solidFill>
              </a:defRPr>
            </a:lvl4pPr>
            <a:lvl5pPr marL="2438339" indent="0">
              <a:buFontTx/>
              <a:buNone/>
              <a:defRPr sz="1467">
                <a:solidFill>
                  <a:srgbClr val="424C53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498600"/>
            <a:ext cx="2336800" cy="4419829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8072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pic>
        <p:nvPicPr>
          <p:cNvPr id="17" name="Picture 16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1498600"/>
            <a:ext cx="2336800" cy="4419829"/>
          </a:xfrm>
          <a:prstGeom prst="rect">
            <a:avLst/>
          </a:prstGeom>
        </p:spPr>
      </p:pic>
      <p:sp>
        <p:nvSpPr>
          <p:cNvPr id="1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0424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35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3" name="Picture 2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98600"/>
            <a:ext cx="5892800" cy="4912064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1905000"/>
            <a:ext cx="4876800" cy="29464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3438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519936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51816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90424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50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10972800" cy="39624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50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843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71120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71120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71120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71120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71120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625856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625856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625856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625856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625856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39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5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/>
        </p:nvSpPr>
        <p:spPr>
          <a:xfrm rot="5400000">
            <a:off x="11542800" y="849400"/>
            <a:ext cx="914400" cy="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12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12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613656" y="6404251"/>
            <a:ext cx="8736000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6"/>
          <p:cNvSpPr txBox="1">
            <a:spLocks/>
          </p:cNvSpPr>
          <p:nvPr/>
        </p:nvSpPr>
        <p:spPr>
          <a:xfrm>
            <a:off x="10363200" y="6213751"/>
            <a:ext cx="1320800" cy="406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hihoCoder</a:t>
            </a:r>
            <a:r>
              <a:rPr lang="en-JM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.com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51842" y="584201"/>
            <a:ext cx="365759" cy="60959"/>
            <a:chOff x="563881" y="438150"/>
            <a:chExt cx="274319" cy="457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638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0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Oval 17"/>
            <p:cNvSpPr/>
            <p:nvPr/>
          </p:nvSpPr>
          <p:spPr>
            <a:xfrm>
              <a:off x="7162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7924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2" y="6290281"/>
            <a:ext cx="865597" cy="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3530600"/>
            <a:ext cx="12191999" cy="23368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"/>
              <a:cs typeface="Open Sans"/>
            </a:endParaRPr>
          </a:p>
        </p:txBody>
      </p:sp>
      <p:pic>
        <p:nvPicPr>
          <p:cNvPr id="18" name="图片占位符 1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6" r="-2222" b="-1488"/>
          <a:stretch/>
        </p:blipFill>
        <p:spPr>
          <a:xfrm>
            <a:off x="690172" y="4022312"/>
            <a:ext cx="4313735" cy="1317171"/>
          </a:xfrm>
        </p:spPr>
      </p:pic>
      <p:sp>
        <p:nvSpPr>
          <p:cNvPr id="4" name="TextBox 3"/>
          <p:cNvSpPr txBox="1"/>
          <p:nvPr/>
        </p:nvSpPr>
        <p:spPr>
          <a:xfrm>
            <a:off x="6236607" y="4354852"/>
            <a:ext cx="20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Open Sans"/>
                <a:cs typeface="Open Sans"/>
              </a:rPr>
              <a:t>hihocoder.com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43592" y="4225512"/>
            <a:ext cx="0" cy="966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603" y="4828995"/>
            <a:ext cx="279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Offer</a:t>
            </a:r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收割</a:t>
            </a:r>
            <a:r>
              <a:rPr lang="zh-CN" altLang="en-US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赛 </a:t>
            </a:r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#</a:t>
            </a:r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45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2624" y="4593097"/>
            <a:ext cx="7707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201</a:t>
            </a:r>
            <a:r>
              <a:rPr lang="en-US" altLang="zh-CN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8</a:t>
            </a:r>
            <a:endParaRPr lang="en-JM" sz="933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10181" y="4579527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19091" y="4593097"/>
            <a:ext cx="136634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Jan 21</a:t>
            </a:r>
            <a:endParaRPr lang="en-US" altLang="zh-CN" sz="933" b="1" dirty="0" smtClean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9672" y="4985698"/>
            <a:ext cx="309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程序员通过编程找工作的平台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909490" y="4562726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6607" y="4708999"/>
            <a:ext cx="203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寻找切线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1805"/>
            <a:ext cx="6630186" cy="4584695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直观观察，切线都应该尽量</a:t>
            </a:r>
            <a:r>
              <a:rPr lang="zh-CN" altLang="en-US" b="1" dirty="0" smtClean="0"/>
              <a:t>“</a:t>
            </a:r>
            <a:r>
              <a:rPr lang="zh-CN" altLang="en-US" b="1" dirty="0" smtClean="0"/>
              <a:t>靠边”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先确定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坐标最小的点为</a:t>
            </a:r>
            <a:r>
              <a:rPr lang="en-US" altLang="zh-CN" b="1" dirty="0" smtClean="0"/>
              <a:t>Pi</a:t>
            </a:r>
          </a:p>
          <a:p>
            <a:pPr lvl="1"/>
            <a:r>
              <a:rPr lang="zh-CN" altLang="en-US" b="1" dirty="0" smtClean="0"/>
              <a:t>从</a:t>
            </a:r>
            <a:r>
              <a:rPr lang="en-US" altLang="zh-CN" b="1" dirty="0" smtClean="0"/>
              <a:t>Pi</a:t>
            </a:r>
            <a:r>
              <a:rPr lang="zh-CN" altLang="en-US" b="1" dirty="0" smtClean="0"/>
              <a:t>连向所有其他点，计算向量与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轴夹角</a:t>
            </a:r>
            <a:endParaRPr lang="en-US" altLang="zh-CN" b="1" dirty="0" smtClean="0"/>
          </a:p>
          <a:p>
            <a:pPr lvl="2"/>
            <a:r>
              <a:rPr lang="en-US" altLang="zh-CN" b="1" dirty="0"/>
              <a:t>a</a:t>
            </a:r>
            <a:r>
              <a:rPr lang="en-US" altLang="zh-CN" b="1" dirty="0" smtClean="0"/>
              <a:t>tan2()</a:t>
            </a:r>
          </a:p>
          <a:p>
            <a:pPr lvl="2"/>
            <a:r>
              <a:rPr lang="zh-CN" altLang="en-US" b="1" dirty="0" smtClean="0"/>
              <a:t>找出夹角最大的连线</a:t>
            </a:r>
            <a:r>
              <a:rPr lang="en-US" altLang="zh-CN" b="1" dirty="0" err="1" smtClean="0"/>
              <a:t>PiPj</a:t>
            </a:r>
            <a:endParaRPr lang="en-US" altLang="zh-CN" b="1" dirty="0"/>
          </a:p>
          <a:p>
            <a:pPr lvl="2"/>
            <a:endParaRPr lang="en-US" altLang="zh-CN" b="1" dirty="0" smtClean="0"/>
          </a:p>
          <a:p>
            <a:r>
              <a:rPr lang="en-US" altLang="zh-CN" b="1" dirty="0" smtClean="0"/>
              <a:t>O(N)</a:t>
            </a:r>
          </a:p>
          <a:p>
            <a:endParaRPr lang="en-US" altLang="zh-CN" b="1" dirty="0" smtClean="0"/>
          </a:p>
          <a:p>
            <a:pPr marL="609585" lvl="1" indent="0">
              <a:buNone/>
            </a:pP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7992566" y="15163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807089" y="13843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722974" y="2269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425460" y="18762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568432" y="27429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343002" y="2116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953542" y="41006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768065" y="39685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683950" y="48540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386436" y="44605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529408" y="53272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303978" y="47008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32" idx="0"/>
            <a:endCxn id="30" idx="3"/>
          </p:cNvCxnSpPr>
          <p:nvPr/>
        </p:nvCxnSpPr>
        <p:spPr>
          <a:xfrm flipV="1">
            <a:off x="7706810" y="4139693"/>
            <a:ext cx="253427" cy="71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2" idx="7"/>
            <a:endCxn id="31" idx="3"/>
          </p:cNvCxnSpPr>
          <p:nvPr/>
        </p:nvCxnSpPr>
        <p:spPr>
          <a:xfrm flipV="1">
            <a:off x="7722974" y="4007613"/>
            <a:ext cx="1051786" cy="85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7"/>
            <a:endCxn id="33" idx="3"/>
          </p:cNvCxnSpPr>
          <p:nvPr/>
        </p:nvCxnSpPr>
        <p:spPr>
          <a:xfrm flipV="1">
            <a:off x="7722974" y="4499526"/>
            <a:ext cx="670157" cy="36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0"/>
            <a:endCxn id="35" idx="2"/>
          </p:cNvCxnSpPr>
          <p:nvPr/>
        </p:nvCxnSpPr>
        <p:spPr>
          <a:xfrm flipV="1">
            <a:off x="7706810" y="4723698"/>
            <a:ext cx="1597168" cy="13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6"/>
          </p:cNvCxnSpPr>
          <p:nvPr/>
        </p:nvCxnSpPr>
        <p:spPr>
          <a:xfrm>
            <a:off x="7729669" y="4876932"/>
            <a:ext cx="775725" cy="4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9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 smtClean="0"/>
              <a:t>问题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有</a:t>
                </a:r>
                <a:r>
                  <a:rPr lang="en-US" altLang="zh-CN" b="1" dirty="0" smtClean="0"/>
                  <a:t>N</a:t>
                </a:r>
                <a:r>
                  <a:rPr lang="zh-CN" altLang="en-US" b="1" dirty="0" smtClean="0"/>
                  <a:t>个格子</a:t>
                </a:r>
                <a:endParaRPr lang="en-US" altLang="zh-CN" b="1" dirty="0" smtClean="0"/>
              </a:p>
              <a:p>
                <a:r>
                  <a:rPr lang="zh-CN" altLang="en-US" b="1" dirty="0" smtClean="0"/>
                  <a:t>每个格子上有一个字母</a:t>
                </a:r>
                <a:r>
                  <a:rPr lang="en-US" altLang="zh-CN" b="1" dirty="0" smtClean="0"/>
                  <a:t>L/R</a:t>
                </a:r>
                <a:r>
                  <a:rPr lang="zh-CN" altLang="en-US" b="1" dirty="0" smtClean="0"/>
                  <a:t>，或者是空格</a:t>
                </a:r>
                <a:endParaRPr lang="en-US" altLang="zh-CN" b="1" dirty="0" smtClean="0"/>
              </a:p>
              <a:p>
                <a:r>
                  <a:rPr lang="en-US" altLang="zh-CN" b="1" dirty="0"/>
                  <a:t>L</a:t>
                </a:r>
                <a:r>
                  <a:rPr lang="zh-CN" altLang="en-US" b="1" dirty="0" smtClean="0"/>
                  <a:t>可以向左侧紧邻的空格</a:t>
                </a:r>
                <a:r>
                  <a:rPr lang="en-US" altLang="zh-CN" b="1" dirty="0" smtClean="0"/>
                  <a:t>(</a:t>
                </a:r>
                <a:r>
                  <a:rPr lang="zh-CN" altLang="en-US" b="1" dirty="0" smtClean="0"/>
                  <a:t>如果有</a:t>
                </a:r>
                <a:r>
                  <a:rPr lang="en-US" altLang="zh-CN" b="1" dirty="0" smtClean="0"/>
                  <a:t>)</a:t>
                </a:r>
                <a:r>
                  <a:rPr lang="zh-CN" altLang="en-US" b="1" dirty="0" smtClean="0"/>
                  <a:t>移动</a:t>
                </a:r>
                <a:endParaRPr lang="en-US" altLang="zh-CN" b="1" dirty="0" smtClean="0"/>
              </a:p>
              <a:p>
                <a:r>
                  <a:rPr lang="en-US" altLang="zh-CN" b="1" dirty="0"/>
                  <a:t>R</a:t>
                </a:r>
                <a:r>
                  <a:rPr lang="zh-CN" altLang="en-US" b="1" dirty="0" smtClean="0"/>
                  <a:t>可以向右侧紧邻的空格</a:t>
                </a:r>
                <a:r>
                  <a:rPr lang="en-US" altLang="zh-CN" b="1" dirty="0" smtClean="0"/>
                  <a:t>(</a:t>
                </a:r>
                <a:r>
                  <a:rPr lang="zh-CN" altLang="en-US" b="1" dirty="0" smtClean="0"/>
                  <a:t>如果有</a:t>
                </a:r>
                <a:r>
                  <a:rPr lang="en-US" altLang="zh-CN" b="1" dirty="0" smtClean="0"/>
                  <a:t>)</a:t>
                </a:r>
                <a:r>
                  <a:rPr lang="zh-CN" altLang="en-US" b="1" dirty="0" smtClean="0"/>
                  <a:t>移动</a:t>
                </a:r>
                <a:endParaRPr lang="en-US" altLang="zh-CN" b="1" dirty="0"/>
              </a:p>
              <a:p>
                <a:r>
                  <a:rPr lang="zh-CN" altLang="en-US" b="1" dirty="0" smtClean="0"/>
                  <a:t>给定初始状态</a:t>
                </a:r>
                <a:r>
                  <a:rPr lang="en-US" altLang="zh-CN" b="1" dirty="0" smtClean="0"/>
                  <a:t>S</a:t>
                </a:r>
                <a:r>
                  <a:rPr lang="zh-CN" altLang="en-US" b="1" dirty="0" smtClean="0"/>
                  <a:t>和结束状态</a:t>
                </a:r>
                <a:r>
                  <a:rPr lang="en-US" altLang="zh-CN" b="1" dirty="0" smtClean="0"/>
                  <a:t>T</a:t>
                </a:r>
                <a:r>
                  <a:rPr lang="zh-CN" altLang="en-US" b="1" dirty="0" smtClean="0"/>
                  <a:t>，问是否</a:t>
                </a:r>
                <a:r>
                  <a:rPr lang="en-US" altLang="zh-CN" b="1" dirty="0" smtClean="0"/>
                  <a:t>S</a:t>
                </a:r>
                <a:r>
                  <a:rPr lang="zh-CN" altLang="en-US" b="1" dirty="0" smtClean="0"/>
                  <a:t>能移动到</a:t>
                </a:r>
                <a:r>
                  <a:rPr lang="en-US" altLang="zh-CN" b="1" dirty="0" smtClean="0"/>
                  <a:t>T</a:t>
                </a:r>
                <a:r>
                  <a:rPr lang="zh-CN" altLang="en-US" b="1" dirty="0" smtClean="0"/>
                  <a:t>？</a:t>
                </a:r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 smtClean="0"/>
              <a:t>问题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b="1" dirty="0" smtClean="0">
                    <a:latin typeface="Cambria Math" panose="02040503050406030204" pitchFamily="18" charset="0"/>
                  </a:rPr>
                  <a:t>= </a:t>
                </a:r>
                <a:r>
                  <a:rPr lang="en-US" altLang="zh-CN" dirty="0"/>
                  <a:t>R__</a:t>
                </a:r>
                <a:r>
                  <a:rPr lang="en-US" altLang="zh-CN" dirty="0" smtClean="0"/>
                  <a:t>LR_R_L</a:t>
                </a:r>
              </a:p>
              <a:p>
                <a:r>
                  <a:rPr lang="en-US" altLang="zh-CN" b="1" dirty="0" smtClean="0">
                    <a:latin typeface="Cambria Math" panose="02040503050406030204" pitchFamily="18" charset="0"/>
                  </a:rPr>
                  <a:t>T= </a:t>
                </a:r>
                <a:r>
                  <a:rPr lang="en-US" altLang="zh-CN" dirty="0" smtClean="0"/>
                  <a:t>R_L__RR_L</a:t>
                </a:r>
                <a:endParaRPr lang="en-US" altLang="zh-CN" b="1" dirty="0" smtClean="0">
                  <a:latin typeface="Cambria Math" panose="02040503050406030204" pitchFamily="18" charset="0"/>
                </a:endParaRPr>
              </a:p>
              <a:p>
                <a:endParaRPr lang="en-US" altLang="zh-CN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答案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1" dirty="0" smtClean="0">
                    <a:latin typeface="Cambria Math" panose="02040503050406030204" pitchFamily="18" charset="0"/>
                  </a:rPr>
                  <a:t>2</a:t>
                </a:r>
              </a:p>
              <a:p>
                <a:r>
                  <a:rPr lang="en-US" altLang="zh-CN" b="1" dirty="0">
                    <a:latin typeface="Cambria Math" panose="02040503050406030204" pitchFamily="18" charset="0"/>
                  </a:rPr>
                  <a:t>R__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R_R_L</a:t>
                </a:r>
              </a:p>
              <a:p>
                <a:r>
                  <a:rPr lang="en-US" altLang="zh-CN" b="1" dirty="0" smtClean="0">
                    <a:latin typeface="Cambria Math" panose="02040503050406030204" pitchFamily="18" charset="0"/>
                  </a:rPr>
                  <a:t>R_L_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_R_L</a:t>
                </a:r>
              </a:p>
              <a:p>
                <a:r>
                  <a:rPr lang="en-US" altLang="zh-CN" b="1" dirty="0" smtClean="0">
                    <a:latin typeface="Cambria Math" panose="02040503050406030204" pitchFamily="18" charset="0"/>
                  </a:rPr>
                  <a:t>R_L__RR_L</a:t>
                </a:r>
                <a:endParaRPr lang="en-US" altLang="zh-CN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81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问题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1805"/>
            <a:ext cx="6055151" cy="4165599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宽搜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指数级复杂度</a:t>
            </a:r>
            <a:endParaRPr lang="en-US" altLang="zh-CN" b="1" dirty="0" smtClean="0"/>
          </a:p>
          <a:p>
            <a:pPr marL="1485872" lvl="2" indent="-342900"/>
            <a:r>
              <a:rPr lang="en-US" altLang="zh-CN" b="1" dirty="0" smtClean="0"/>
              <a:t>S=RRRRRR…R_________…_</a:t>
            </a:r>
          </a:p>
          <a:p>
            <a:pPr lvl="2"/>
            <a:r>
              <a:rPr lang="en-US" altLang="zh-CN" b="1" dirty="0" smtClean="0"/>
              <a:t>T=_________…_</a:t>
            </a:r>
            <a:r>
              <a:rPr lang="en-US" altLang="zh-CN" b="1" dirty="0"/>
              <a:t>RRRRRR…R</a:t>
            </a:r>
          </a:p>
          <a:p>
            <a:pPr lvl="1"/>
            <a:endParaRPr lang="en-US" altLang="zh-CN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33164" y="3377168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</a:rPr>
              <a:t>R__LR</a:t>
            </a:r>
            <a:r>
              <a:rPr lang="en-US" altLang="zh-CN" b="1" dirty="0" smtClean="0">
                <a:latin typeface="Cambria Math" panose="02040503050406030204" pitchFamily="18" charset="0"/>
              </a:rPr>
              <a:t>__RL</a:t>
            </a:r>
            <a:endParaRPr lang="en-US" altLang="zh-CN" b="1" dirty="0">
              <a:latin typeface="Cambria Math" panose="020405030504060302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6278" y="3377168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ambria Math" panose="02040503050406030204" pitchFamily="18" charset="0"/>
              </a:rPr>
              <a:t>R_L_R_R_L</a:t>
            </a:r>
            <a:endParaRPr lang="en-US" altLang="zh-CN" b="1" dirty="0">
              <a:latin typeface="Cambria Math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39721" y="3377168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</a:rPr>
              <a:t>R__</a:t>
            </a:r>
            <a:r>
              <a:rPr lang="en-US" altLang="zh-CN" b="1" dirty="0" smtClean="0">
                <a:latin typeface="Cambria Math" panose="02040503050406030204" pitchFamily="18" charset="0"/>
              </a:rPr>
              <a:t>L_RR_L</a:t>
            </a:r>
            <a:endParaRPr lang="en-US" altLang="zh-CN" b="1" dirty="0">
              <a:latin typeface="Cambria Math" panose="020405030504060302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39721" y="2311400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</a:rPr>
              <a:t>R__LR_R_L</a:t>
            </a:r>
            <a:endParaRPr lang="en-US" altLang="zh-CN" b="1" dirty="0">
              <a:latin typeface="Cambria Math" panose="02040503050406030204" pitchFamily="18" charset="0"/>
            </a:endParaRPr>
          </a:p>
        </p:txBody>
      </p:sp>
      <p:cxnSp>
        <p:nvCxnSpPr>
          <p:cNvPr id="12" name="直接箭头连接符 11"/>
          <p:cNvCxnSpPr>
            <a:stCxn id="11" idx="2"/>
            <a:endCxn id="9" idx="0"/>
          </p:cNvCxnSpPr>
          <p:nvPr/>
        </p:nvCxnSpPr>
        <p:spPr>
          <a:xfrm flipH="1">
            <a:off x="6738748" y="2680732"/>
            <a:ext cx="1393443" cy="69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2"/>
            <a:endCxn id="10" idx="0"/>
          </p:cNvCxnSpPr>
          <p:nvPr/>
        </p:nvCxnSpPr>
        <p:spPr>
          <a:xfrm>
            <a:off x="8132191" y="2680732"/>
            <a:ext cx="0" cy="69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2"/>
            <a:endCxn id="5" idx="0"/>
          </p:cNvCxnSpPr>
          <p:nvPr/>
        </p:nvCxnSpPr>
        <p:spPr>
          <a:xfrm>
            <a:off x="8132191" y="2680732"/>
            <a:ext cx="1393443" cy="69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65589" y="4438136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ambria Math" panose="02040503050406030204" pitchFamily="18" charset="0"/>
              </a:rPr>
              <a:t>RL__R_R_L</a:t>
            </a:r>
            <a:endParaRPr lang="en-US" altLang="zh-CN" b="1" dirty="0">
              <a:latin typeface="Cambria Math" panose="020405030504060302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96640" y="4441671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R_L__RR_L</a:t>
            </a:r>
            <a:endParaRPr lang="en-US" altLang="zh-CN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31942" y="4438136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ambria Math" panose="02040503050406030204" pitchFamily="18" charset="0"/>
              </a:rPr>
              <a:t>R_L_R__RL</a:t>
            </a:r>
            <a:endParaRPr lang="en-US" altLang="zh-CN" b="1" dirty="0">
              <a:latin typeface="Cambria Math" panose="02040503050406030204" pitchFamily="18" charset="0"/>
            </a:endParaRPr>
          </a:p>
        </p:txBody>
      </p:sp>
      <p:cxnSp>
        <p:nvCxnSpPr>
          <p:cNvPr id="21" name="直接箭头连接符 20"/>
          <p:cNvCxnSpPr>
            <a:stCxn id="9" idx="2"/>
            <a:endCxn id="17" idx="0"/>
          </p:cNvCxnSpPr>
          <p:nvPr/>
        </p:nvCxnSpPr>
        <p:spPr>
          <a:xfrm flipH="1">
            <a:off x="5658059" y="3746500"/>
            <a:ext cx="1080689" cy="69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8" idx="0"/>
          </p:cNvCxnSpPr>
          <p:nvPr/>
        </p:nvCxnSpPr>
        <p:spPr>
          <a:xfrm>
            <a:off x="6738748" y="3746500"/>
            <a:ext cx="350362" cy="69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2"/>
            <a:endCxn id="19" idx="0"/>
          </p:cNvCxnSpPr>
          <p:nvPr/>
        </p:nvCxnSpPr>
        <p:spPr>
          <a:xfrm>
            <a:off x="6738748" y="3746500"/>
            <a:ext cx="1885664" cy="69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问题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1805"/>
            <a:ext cx="7478598" cy="4165599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观察得到的一些必要条件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S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T</a:t>
            </a:r>
            <a:r>
              <a:rPr lang="zh-CN" altLang="en-US" b="1" dirty="0" smtClean="0"/>
              <a:t>去掉空格之后得到的</a:t>
            </a:r>
            <a:r>
              <a:rPr lang="en-US" altLang="zh-CN" b="1" dirty="0" smtClean="0"/>
              <a:t>LR</a:t>
            </a:r>
            <a:r>
              <a:rPr lang="zh-CN" altLang="en-US" b="1" dirty="0" smtClean="0"/>
              <a:t>序列必须是一样的</a:t>
            </a:r>
            <a:endParaRPr lang="en-US" altLang="zh-CN" b="1" dirty="0" smtClean="0"/>
          </a:p>
          <a:p>
            <a:pPr marL="609585" lvl="1" indent="0">
              <a:buNone/>
            </a:pPr>
            <a:r>
              <a:rPr lang="en-US" altLang="zh-CN" b="1" dirty="0" smtClean="0"/>
              <a:t>	S=…R…L…L…R</a:t>
            </a:r>
          </a:p>
          <a:p>
            <a:pPr marL="609585" lvl="1" indent="0">
              <a:buNone/>
            </a:pPr>
            <a:r>
              <a:rPr lang="en-US" altLang="zh-CN" b="1" dirty="0" smtClean="0"/>
              <a:t>	T=…L…R…L…R</a:t>
            </a:r>
          </a:p>
          <a:p>
            <a:pPr lvl="1"/>
            <a:r>
              <a:rPr lang="en-US" altLang="zh-CN" b="1" dirty="0" smtClean="0"/>
              <a:t>L</a:t>
            </a:r>
            <a:r>
              <a:rPr lang="zh-CN" altLang="en-US" b="1" dirty="0" smtClean="0"/>
              <a:t>只能向左移动，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只能向右移动</a:t>
            </a:r>
            <a:endParaRPr lang="en-US" altLang="zh-CN" b="1" dirty="0" smtClean="0"/>
          </a:p>
          <a:p>
            <a:pPr lvl="2"/>
            <a:r>
              <a:rPr lang="zh-CN" altLang="en-US" b="1" dirty="0"/>
              <a:t>一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L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中的位置是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T</a:t>
            </a:r>
            <a:r>
              <a:rPr lang="zh-CN" altLang="en-US" b="1" dirty="0" smtClean="0"/>
              <a:t>中的位置是</a:t>
            </a:r>
            <a:r>
              <a:rPr lang="en-US" altLang="zh-CN" b="1" dirty="0" smtClean="0"/>
              <a:t>y</a:t>
            </a:r>
            <a:r>
              <a:rPr lang="zh-CN" altLang="en-US" b="1" dirty="0" smtClean="0"/>
              <a:t>，则必有</a:t>
            </a:r>
            <a:r>
              <a:rPr lang="en-US" altLang="zh-CN" b="1" dirty="0" smtClean="0"/>
              <a:t>x ≥ y</a:t>
            </a:r>
          </a:p>
          <a:p>
            <a:pPr lvl="2"/>
            <a:r>
              <a:rPr lang="zh-CN" altLang="en-US" b="1" dirty="0"/>
              <a:t>一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在</a:t>
            </a:r>
            <a:r>
              <a:rPr lang="en-US" altLang="zh-CN" b="1" dirty="0"/>
              <a:t>S</a:t>
            </a:r>
            <a:r>
              <a:rPr lang="zh-CN" altLang="en-US" b="1" dirty="0"/>
              <a:t>中的位置是</a:t>
            </a:r>
            <a:r>
              <a:rPr lang="en-US" altLang="zh-CN" b="1" dirty="0"/>
              <a:t>x</a:t>
            </a:r>
            <a:r>
              <a:rPr lang="zh-CN" altLang="en-US" b="1" dirty="0"/>
              <a:t>，</a:t>
            </a:r>
            <a:r>
              <a:rPr lang="en-US" altLang="zh-CN" b="1" dirty="0"/>
              <a:t>T</a:t>
            </a:r>
            <a:r>
              <a:rPr lang="zh-CN" altLang="en-US" b="1" dirty="0"/>
              <a:t>中的位置是</a:t>
            </a:r>
            <a:r>
              <a:rPr lang="en-US" altLang="zh-CN" b="1" dirty="0"/>
              <a:t>y</a:t>
            </a:r>
            <a:r>
              <a:rPr lang="zh-CN" altLang="en-US" b="1" dirty="0"/>
              <a:t>，则必有</a:t>
            </a:r>
            <a:r>
              <a:rPr lang="en-US" altLang="zh-CN" b="1" dirty="0" smtClean="0"/>
              <a:t>x ≤ y</a:t>
            </a:r>
          </a:p>
          <a:p>
            <a:pPr marL="0" indent="0">
              <a:buNone/>
            </a:pPr>
            <a:r>
              <a:rPr lang="en-US" altLang="zh-CN" b="1" dirty="0" smtClean="0"/>
              <a:t>	S</a:t>
            </a:r>
            <a:r>
              <a:rPr lang="zh-CN" altLang="en-US" b="1" dirty="0" smtClean="0"/>
              <a:t>：                  </a:t>
            </a:r>
            <a:r>
              <a:rPr lang="en-US" altLang="zh-CN" b="1" dirty="0" smtClean="0"/>
              <a:t>L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T:                            L</a:t>
            </a:r>
            <a:endParaRPr lang="en-US" altLang="zh-CN" b="1" dirty="0"/>
          </a:p>
          <a:p>
            <a:pPr lvl="2"/>
            <a:endParaRPr lang="en-US" altLang="zh-CN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648932" y="2828041"/>
            <a:ext cx="311084" cy="19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648932" y="2828041"/>
            <a:ext cx="311084" cy="197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2507530" y="4600280"/>
            <a:ext cx="1102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015819" y="4600280"/>
            <a:ext cx="1470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2507530" y="5052767"/>
            <a:ext cx="1649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562573" y="5052767"/>
            <a:ext cx="92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949831" y="4741682"/>
            <a:ext cx="339365" cy="207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4015819" y="4741682"/>
            <a:ext cx="141403" cy="207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问题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1805"/>
            <a:ext cx="7478598" cy="4165599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这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条必要条件也是充分条件</a:t>
            </a:r>
            <a:endParaRPr lang="en-US" altLang="zh-CN" b="1" dirty="0" smtClean="0"/>
          </a:p>
          <a:p>
            <a:r>
              <a:rPr lang="zh-CN" altLang="en-US" b="1" dirty="0" smtClean="0"/>
              <a:t>可以用数学归纳法证明，用</a:t>
            </a:r>
            <a:r>
              <a:rPr lang="en-US" altLang="zh-CN" b="1" dirty="0"/>
              <a:t>N</a:t>
            </a:r>
            <a:r>
              <a:rPr lang="zh-CN" altLang="en-US" b="1" dirty="0" smtClean="0"/>
              <a:t>代表</a:t>
            </a:r>
            <a:r>
              <a:rPr lang="en-US" altLang="zh-CN" b="1" dirty="0" smtClean="0"/>
              <a:t>LR</a:t>
            </a:r>
            <a:r>
              <a:rPr lang="zh-CN" altLang="en-US" b="1" dirty="0" smtClean="0"/>
              <a:t>序列的长度</a:t>
            </a:r>
            <a:endParaRPr lang="en-US" altLang="zh-CN" b="1" dirty="0" smtClean="0"/>
          </a:p>
          <a:p>
            <a:r>
              <a:rPr lang="en-US" altLang="zh-CN" b="1" dirty="0" smtClean="0"/>
              <a:t>N=1</a:t>
            </a:r>
            <a:r>
              <a:rPr lang="zh-CN" altLang="en-US" b="1" dirty="0" smtClean="0"/>
              <a:t>时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显然成立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S = ……L…              …R……</a:t>
            </a:r>
          </a:p>
          <a:p>
            <a:pPr lvl="1"/>
            <a:r>
              <a:rPr lang="en-US" altLang="zh-CN" b="1" dirty="0" smtClean="0"/>
              <a:t>T = …L……              ……R…</a:t>
            </a:r>
          </a:p>
          <a:p>
            <a:r>
              <a:rPr lang="zh-CN" altLang="en-US" b="1" dirty="0" smtClean="0"/>
              <a:t>假设</a:t>
            </a:r>
            <a:r>
              <a:rPr lang="en-US" altLang="zh-CN" b="1" dirty="0" smtClean="0"/>
              <a:t>N=m</a:t>
            </a:r>
            <a:r>
              <a:rPr lang="zh-CN" altLang="en-US" b="1" dirty="0" smtClean="0"/>
              <a:t>时成立，则</a:t>
            </a:r>
            <a:r>
              <a:rPr lang="en-US" altLang="zh-CN" b="1" dirty="0" smtClean="0"/>
              <a:t>N=m+1</a:t>
            </a:r>
            <a:r>
              <a:rPr lang="zh-CN" altLang="en-US" b="1" dirty="0" smtClean="0"/>
              <a:t>时，</a:t>
            </a:r>
            <a:endParaRPr lang="en-US" altLang="zh-CN" b="1" dirty="0" smtClean="0"/>
          </a:p>
          <a:p>
            <a:r>
              <a:rPr lang="zh-CN" altLang="en-US" b="1" dirty="0" smtClean="0"/>
              <a:t>考虑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T</a:t>
            </a:r>
            <a:r>
              <a:rPr lang="zh-CN" altLang="en-US" b="1" dirty="0" smtClean="0"/>
              <a:t>最后一个字母，不妨设是</a:t>
            </a:r>
            <a:r>
              <a:rPr lang="en-US" altLang="zh-CN" b="1" dirty="0" smtClean="0"/>
              <a:t>L</a:t>
            </a:r>
          </a:p>
          <a:p>
            <a:pPr lvl="1"/>
            <a:r>
              <a:rPr lang="en-US" altLang="zh-CN" b="1" dirty="0" smtClean="0"/>
              <a:t>S</a:t>
            </a:r>
            <a:r>
              <a:rPr lang="zh-CN" altLang="en-US" b="1" dirty="0" smtClean="0"/>
              <a:t>：                             </a:t>
            </a:r>
            <a:r>
              <a:rPr lang="en-US" altLang="zh-CN" b="1" dirty="0" smtClean="0"/>
              <a:t>L</a:t>
            </a:r>
          </a:p>
          <a:p>
            <a:pPr lvl="1"/>
            <a:r>
              <a:rPr lang="en-US" altLang="zh-CN" b="1" dirty="0" smtClean="0"/>
              <a:t>T</a:t>
            </a:r>
            <a:r>
              <a:rPr lang="zh-CN" altLang="en-US" b="1" dirty="0" smtClean="0"/>
              <a:t>：                </a:t>
            </a:r>
            <a:r>
              <a:rPr lang="en-US" altLang="zh-CN" b="1" dirty="0" smtClean="0"/>
              <a:t>L</a:t>
            </a:r>
            <a:endParaRPr lang="en-US" altLang="zh-CN" b="1" dirty="0" smtClean="0"/>
          </a:p>
          <a:p>
            <a:pPr lvl="2"/>
            <a:endParaRPr lang="en-US" altLang="zh-CN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309567" y="4864230"/>
            <a:ext cx="1630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336330" y="4864230"/>
            <a:ext cx="82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309567" y="5260157"/>
            <a:ext cx="75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574330" y="5260157"/>
            <a:ext cx="1582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620652" y="4741682"/>
            <a:ext cx="1121789" cy="235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79249" y="5147035"/>
            <a:ext cx="509048" cy="207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1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问题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7478598" cy="416559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如何计算最小步数？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充分条件证明的推论</a:t>
                </a:r>
                <a:endParaRPr lang="en-US" altLang="zh-CN" b="1" dirty="0" smtClean="0"/>
              </a:p>
              <a:p>
                <a:pPr lvl="1"/>
                <a:r>
                  <a:rPr lang="en-US" altLang="zh-CN" b="1" dirty="0" smtClean="0"/>
                  <a:t>LR</a:t>
                </a:r>
                <a:r>
                  <a:rPr lang="zh-CN" altLang="en-US" b="1" dirty="0" smtClean="0"/>
                  <a:t>序列对应字母位置的差之和</a:t>
                </a:r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b="1" dirty="0">
                    <a:latin typeface="Cambria Math" panose="02040503050406030204" pitchFamily="18" charset="0"/>
                  </a:rPr>
                  <a:t>= </a:t>
                </a:r>
                <a:r>
                  <a:rPr lang="en-US" altLang="zh-CN" dirty="0"/>
                  <a:t>R__</a:t>
                </a:r>
                <a:r>
                  <a:rPr lang="en-US" altLang="zh-CN" dirty="0"/>
                  <a:t>LR_R_L</a:t>
                </a:r>
              </a:p>
              <a:p>
                <a:r>
                  <a:rPr lang="en-US" altLang="zh-CN" b="1" dirty="0">
                    <a:latin typeface="Cambria Math" panose="02040503050406030204" pitchFamily="18" charset="0"/>
                  </a:rPr>
                  <a:t>T= </a:t>
                </a:r>
                <a:r>
                  <a:rPr lang="en-US" altLang="zh-CN" dirty="0"/>
                  <a:t>R_L__RR_L</a:t>
                </a:r>
                <a:endParaRPr lang="en-US" altLang="zh-CN" b="1" dirty="0">
                  <a:latin typeface="Cambria Math" panose="02040503050406030204" pitchFamily="18" charset="0"/>
                </a:endParaRPr>
              </a:p>
              <a:p>
                <a:pPr marL="1219170" lvl="2" indent="0">
                  <a:buNone/>
                </a:pPr>
                <a:endParaRPr lang="en-US" altLang="zh-CN" b="1" dirty="0" smtClean="0"/>
              </a:p>
              <a:p>
                <a:endParaRPr lang="en-US" altLang="zh-CN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7478598" cy="4165599"/>
              </a:xfrm>
              <a:blipFill>
                <a:blip r:embed="rId3"/>
                <a:stretch>
                  <a:fillRect l="-1059" t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687398" y="3289954"/>
            <a:ext cx="0" cy="18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064470" y="3289954"/>
            <a:ext cx="65988" cy="18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403835" y="3289954"/>
            <a:ext cx="56561" cy="18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714920" y="3289954"/>
            <a:ext cx="0" cy="18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026004" y="3289954"/>
            <a:ext cx="0" cy="18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推断大小关系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 smtClean="0"/>
                  <a:t>N</a:t>
                </a:r>
                <a:r>
                  <a:rPr lang="zh-CN" altLang="en-US" b="1" dirty="0" smtClean="0"/>
                  <a:t>个变量</a:t>
                </a:r>
                <a:r>
                  <a:rPr lang="en-US" altLang="zh-CN" b="1" dirty="0" smtClean="0"/>
                  <a:t>A</a:t>
                </a:r>
                <a:r>
                  <a:rPr lang="en-US" altLang="zh-CN" b="1" baseline="-25000" dirty="0" smtClean="0"/>
                  <a:t>1</a:t>
                </a:r>
                <a:r>
                  <a:rPr lang="en-US" altLang="zh-CN" b="1" dirty="0" smtClean="0"/>
                  <a:t>, A</a:t>
                </a:r>
                <a:r>
                  <a:rPr lang="en-US" altLang="zh-CN" b="1" baseline="-25000" dirty="0" smtClean="0"/>
                  <a:t>2</a:t>
                </a:r>
                <a:r>
                  <a:rPr lang="en-US" altLang="zh-CN" b="1" dirty="0" smtClean="0"/>
                  <a:t>, … A</a:t>
                </a:r>
                <a:r>
                  <a:rPr lang="en-US" altLang="zh-CN" b="1" baseline="-25000" dirty="0" smtClean="0"/>
                  <a:t>N</a:t>
                </a:r>
                <a:endParaRPr lang="en-US" altLang="zh-CN" b="1" baseline="-25000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给</a:t>
                </a:r>
                <a:r>
                  <a:rPr lang="en-US" altLang="zh-CN" b="1" dirty="0" smtClean="0"/>
                  <a:t>M</a:t>
                </a:r>
                <a:r>
                  <a:rPr lang="zh-CN" altLang="en-US" b="1" dirty="0" smtClean="0"/>
                  <a:t>条信息：</a:t>
                </a:r>
                <a:r>
                  <a:rPr lang="en-US" altLang="zh-CN" b="1" dirty="0" smtClean="0"/>
                  <a:t>A</a:t>
                </a:r>
                <a:r>
                  <a:rPr lang="en-US" altLang="zh-CN" b="1" baseline="-25000" dirty="0" smtClean="0"/>
                  <a:t>i</a:t>
                </a:r>
                <a:r>
                  <a:rPr lang="en-US" altLang="zh-CN" b="1" dirty="0" smtClean="0"/>
                  <a:t> &lt; </a:t>
                </a:r>
                <a:r>
                  <a:rPr lang="en-US" altLang="zh-CN" b="1" dirty="0" err="1" smtClean="0"/>
                  <a:t>A</a:t>
                </a:r>
                <a:r>
                  <a:rPr lang="en-US" altLang="zh-CN" b="1" baseline="-25000" dirty="0" err="1" smtClean="0"/>
                  <a:t>j</a:t>
                </a:r>
                <a:r>
                  <a:rPr lang="en-US" altLang="zh-CN" b="1" dirty="0" smtClean="0"/>
                  <a:t> </a:t>
                </a:r>
                <a:r>
                  <a:rPr lang="zh-CN" altLang="en-US" b="1" dirty="0" smtClean="0"/>
                  <a:t>或 </a:t>
                </a:r>
                <a:r>
                  <a:rPr lang="en-US" altLang="zh-CN" b="1" dirty="0" smtClean="0"/>
                  <a:t>A</a:t>
                </a:r>
                <a:r>
                  <a:rPr lang="en-US" altLang="zh-CN" b="1" baseline="-25000" dirty="0" smtClean="0"/>
                  <a:t>i</a:t>
                </a:r>
                <a:r>
                  <a:rPr lang="en-US" altLang="zh-CN" b="1" dirty="0" smtClean="0"/>
                  <a:t> = </a:t>
                </a:r>
                <a:r>
                  <a:rPr lang="en-US" altLang="zh-CN" b="1" dirty="0" err="1" smtClean="0"/>
                  <a:t>A</a:t>
                </a:r>
                <a:r>
                  <a:rPr lang="en-US" altLang="zh-CN" b="1" baseline="-25000" dirty="0" err="1" smtClean="0"/>
                  <a:t>j</a:t>
                </a:r>
                <a:endParaRPr lang="en-US" altLang="zh-CN" b="1" baseline="-25000" dirty="0" smtClean="0"/>
              </a:p>
              <a:p>
                <a:pPr lvl="1"/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推断大小关系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dirty="0"/>
              <a:t>5 8 </a:t>
            </a:r>
            <a:endParaRPr lang="pt-BR" altLang="zh-CN" dirty="0" smtClean="0"/>
          </a:p>
          <a:p>
            <a:pPr marL="0" indent="0">
              <a:buNone/>
            </a:pPr>
            <a:r>
              <a:rPr lang="pt-BR" altLang="zh-CN" dirty="0" smtClean="0"/>
              <a:t>A1 </a:t>
            </a:r>
            <a:r>
              <a:rPr lang="pt-BR" altLang="zh-CN" dirty="0"/>
              <a:t>&lt; A3 </a:t>
            </a:r>
            <a:endParaRPr lang="pt-BR" altLang="zh-CN" dirty="0" smtClean="0"/>
          </a:p>
          <a:p>
            <a:pPr marL="0" indent="0">
              <a:buNone/>
            </a:pPr>
            <a:r>
              <a:rPr lang="pt-BR" altLang="zh-CN" dirty="0" smtClean="0"/>
              <a:t>A3 </a:t>
            </a:r>
            <a:r>
              <a:rPr lang="pt-BR" altLang="zh-CN" dirty="0"/>
              <a:t>&lt; A2 </a:t>
            </a:r>
            <a:endParaRPr lang="pt-BR" altLang="zh-CN" dirty="0" smtClean="0"/>
          </a:p>
          <a:p>
            <a:pPr marL="0" indent="0">
              <a:buNone/>
            </a:pPr>
            <a:r>
              <a:rPr lang="pt-BR" altLang="zh-CN" dirty="0" smtClean="0"/>
              <a:t>A3 </a:t>
            </a:r>
            <a:r>
              <a:rPr lang="pt-BR" altLang="zh-CN" dirty="0"/>
              <a:t>&lt; A4 </a:t>
            </a:r>
            <a:endParaRPr lang="pt-BR" altLang="zh-CN" dirty="0" smtClean="0"/>
          </a:p>
          <a:p>
            <a:pPr marL="0" indent="0">
              <a:buNone/>
            </a:pPr>
            <a:r>
              <a:rPr lang="pt-BR" altLang="zh-CN" dirty="0" smtClean="0"/>
              <a:t>A5 </a:t>
            </a:r>
            <a:r>
              <a:rPr lang="pt-BR" altLang="zh-CN" dirty="0"/>
              <a:t>&lt; A2 </a:t>
            </a:r>
            <a:endParaRPr lang="pt-BR" altLang="zh-CN" dirty="0" smtClean="0"/>
          </a:p>
          <a:p>
            <a:pPr marL="0" indent="0">
              <a:buNone/>
            </a:pPr>
            <a:r>
              <a:rPr lang="pt-BR" altLang="zh-CN" dirty="0" smtClean="0"/>
              <a:t>A1 </a:t>
            </a:r>
            <a:r>
              <a:rPr lang="pt-BR" altLang="zh-CN" dirty="0"/>
              <a:t>&lt; A4 </a:t>
            </a:r>
            <a:endParaRPr lang="pt-BR" altLang="zh-CN" dirty="0" smtClean="0"/>
          </a:p>
          <a:p>
            <a:pPr marL="0" indent="0">
              <a:buNone/>
            </a:pPr>
            <a:r>
              <a:rPr lang="pt-BR" altLang="zh-CN" dirty="0" smtClean="0"/>
              <a:t>A1 </a:t>
            </a:r>
            <a:r>
              <a:rPr lang="pt-BR" altLang="zh-CN" dirty="0"/>
              <a:t>&lt; A2 </a:t>
            </a:r>
            <a:endParaRPr lang="pt-BR" altLang="zh-CN" dirty="0" smtClean="0"/>
          </a:p>
          <a:p>
            <a:pPr marL="0" indent="0">
              <a:buNone/>
            </a:pPr>
            <a:r>
              <a:rPr lang="pt-BR" altLang="zh-CN" b="1" dirty="0" smtClean="0">
                <a:solidFill>
                  <a:srgbClr val="FF0000"/>
                </a:solidFill>
              </a:rPr>
              <a:t>A5 </a:t>
            </a:r>
            <a:r>
              <a:rPr lang="pt-BR" altLang="zh-CN" b="1" dirty="0">
                <a:solidFill>
                  <a:srgbClr val="FF0000"/>
                </a:solidFill>
              </a:rPr>
              <a:t>&lt; A1 </a:t>
            </a:r>
            <a:endParaRPr lang="pt-BR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altLang="zh-CN" dirty="0" smtClean="0"/>
              <a:t>A5 </a:t>
            </a:r>
            <a:r>
              <a:rPr lang="pt-BR" altLang="zh-CN" dirty="0"/>
              <a:t>&lt; A3</a:t>
            </a:r>
            <a:endParaRPr lang="en-US" altLang="zh-CN" b="1" dirty="0">
              <a:latin typeface="Cambria Math" panose="020405030504060302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03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推断大小关系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1805"/>
            <a:ext cx="10972800" cy="43366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用图来表示二元关系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个变量看成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Ai &lt; </a:t>
            </a:r>
            <a:r>
              <a:rPr lang="en-US" altLang="zh-CN" dirty="0" err="1" smtClean="0"/>
              <a:t>Aj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连一条有向边</a:t>
            </a:r>
            <a:r>
              <a:rPr lang="en-US" altLang="zh-CN" dirty="0" smtClean="0"/>
              <a:t>Ai ←</a:t>
            </a:r>
            <a:r>
              <a:rPr lang="en-US" altLang="zh-CN" dirty="0" err="1" smtClean="0"/>
              <a:t>Aj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Ai = </a:t>
            </a:r>
            <a:r>
              <a:rPr lang="en-US" altLang="zh-CN" dirty="0" err="1" smtClean="0"/>
              <a:t>Aj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连两条有向边</a:t>
            </a:r>
            <a:r>
              <a:rPr lang="en-US" altLang="zh-CN" dirty="0"/>
              <a:t>Ai ←</a:t>
            </a:r>
            <a:r>
              <a:rPr lang="en-US" altLang="zh-CN" dirty="0" err="1" smtClean="0"/>
              <a:t>Aj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Aj</a:t>
            </a:r>
            <a:r>
              <a:rPr lang="en-US" altLang="zh-CN" dirty="0" smtClean="0"/>
              <a:t> </a:t>
            </a:r>
            <a:r>
              <a:rPr lang="en-US" altLang="zh-CN" dirty="0"/>
              <a:t>←</a:t>
            </a:r>
            <a:r>
              <a:rPr lang="en-US" altLang="zh-CN" dirty="0" smtClean="0"/>
              <a:t>Ai</a:t>
            </a:r>
          </a:p>
          <a:p>
            <a:pPr lvl="1"/>
            <a:r>
              <a:rPr lang="zh-CN" altLang="en-US" dirty="0" smtClean="0"/>
              <a:t>能推断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的大小关系当且仅当存在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~A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的路径，或者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~A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的路径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~A</a:t>
            </a:r>
            <a:r>
              <a:rPr lang="en-US" altLang="zh-CN" baseline="-25000" dirty="0" smtClean="0"/>
              <a:t>N</a:t>
            </a:r>
            <a:r>
              <a:rPr lang="zh-CN" altLang="en-US" dirty="0" smtClean="0"/>
              <a:t>的路径与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~A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的路径是本质一样的问题，所以下面只讨论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~A</a:t>
            </a:r>
            <a:r>
              <a:rPr lang="en-US" altLang="zh-CN" baseline="-25000" dirty="0" smtClean="0"/>
              <a:t>N</a:t>
            </a:r>
            <a:endParaRPr lang="en-US" altLang="zh-CN" baseline="-25000" dirty="0" smtClean="0"/>
          </a:p>
          <a:p>
            <a:pPr marL="0" indent="0">
              <a:buNone/>
            </a:pPr>
            <a:endParaRPr lang="en-US" altLang="zh-CN" b="0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p:sp>
        <p:nvSpPr>
          <p:cNvPr id="5" name="矩形 4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9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收割赛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#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76405"/>
            <a:ext cx="10972800" cy="4165599"/>
          </a:xfrm>
        </p:spPr>
        <p:txBody>
          <a:bodyPr/>
          <a:lstStyle/>
          <a:p>
            <a:r>
              <a:rPr lang="zh-CN" altLang="en-US" b="1" dirty="0" smtClean="0"/>
              <a:t>互补二元组</a:t>
            </a:r>
            <a:endParaRPr lang="en-US" altLang="zh-CN" b="1" dirty="0" smtClean="0"/>
          </a:p>
          <a:p>
            <a:pPr lvl="1"/>
            <a:r>
              <a:rPr lang="en-US" altLang="zh-CN" dirty="0"/>
              <a:t>Hash</a:t>
            </a:r>
            <a:endParaRPr lang="en-US" altLang="zh-CN" dirty="0" smtClean="0"/>
          </a:p>
          <a:p>
            <a:r>
              <a:rPr lang="zh-CN" altLang="en-US" b="1" dirty="0"/>
              <a:t>寻找切线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构造、贪心</a:t>
            </a:r>
            <a:endParaRPr lang="en-US" altLang="zh-CN" dirty="0" smtClean="0"/>
          </a:p>
          <a:p>
            <a:r>
              <a:rPr lang="en-US" altLang="zh-CN" b="1" dirty="0" smtClean="0"/>
              <a:t>LR</a:t>
            </a:r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构造、贪心</a:t>
            </a:r>
            <a:endParaRPr lang="en-US" altLang="zh-CN" dirty="0" smtClean="0"/>
          </a:p>
          <a:p>
            <a:r>
              <a:rPr lang="zh-CN" altLang="en-US" b="1" dirty="0" smtClean="0"/>
              <a:t>推断大小关系</a:t>
            </a:r>
            <a:endParaRPr lang="en-US" altLang="zh-CN" b="1" dirty="0"/>
          </a:p>
          <a:p>
            <a:pPr lvl="1"/>
            <a:r>
              <a:rPr lang="zh-CN" altLang="en-US" dirty="0" smtClean="0"/>
              <a:t>图、</a:t>
            </a:r>
            <a:r>
              <a:rPr lang="en-US" altLang="zh-CN" dirty="0" smtClean="0"/>
              <a:t>DFS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推断大小关系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701805"/>
            <a:ext cx="6350525" cy="433668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每添加一条边就判断是否存在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~A</a:t>
            </a:r>
            <a:r>
              <a:rPr lang="en-US" altLang="zh-CN" baseline="-25000" dirty="0" smtClean="0"/>
              <a:t>N</a:t>
            </a:r>
            <a:endParaRPr lang="en-US" altLang="zh-CN" baseline="-25000" dirty="0"/>
          </a:p>
          <a:p>
            <a:r>
              <a:rPr lang="zh-CN" altLang="en-US" b="1" dirty="0">
                <a:latin typeface="Cambria Math" panose="02040503050406030204" pitchFamily="18" charset="0"/>
              </a:rPr>
              <a:t>复杂度</a:t>
            </a:r>
            <a:r>
              <a:rPr lang="en-US" altLang="zh-CN" b="1" dirty="0">
                <a:latin typeface="Cambria Math" panose="02040503050406030204" pitchFamily="18" charset="0"/>
              </a:rPr>
              <a:t>O(M</a:t>
            </a:r>
            <a:r>
              <a:rPr lang="en-US" altLang="zh-CN" b="1" baseline="30000" dirty="0">
                <a:latin typeface="Cambria Math" panose="02040503050406030204" pitchFamily="18" charset="0"/>
              </a:rPr>
              <a:t>2</a:t>
            </a:r>
            <a:r>
              <a:rPr lang="en-US" altLang="zh-CN" b="1" dirty="0" smtClean="0">
                <a:latin typeface="Cambria Math" panose="02040503050406030204" pitchFamily="18" charset="0"/>
              </a:rPr>
              <a:t>)</a:t>
            </a:r>
            <a:endParaRPr lang="pt-BR" altLang="zh-CN" dirty="0" smtClean="0"/>
          </a:p>
          <a:p>
            <a:pPr marL="0" indent="0">
              <a:buNone/>
            </a:pPr>
            <a:r>
              <a:rPr lang="pt-BR" altLang="zh-CN" dirty="0" smtClean="0"/>
              <a:t>5 </a:t>
            </a:r>
            <a:r>
              <a:rPr lang="pt-BR" altLang="zh-CN" dirty="0"/>
              <a:t>8 </a:t>
            </a:r>
          </a:p>
          <a:p>
            <a:pPr marL="0" indent="0">
              <a:buNone/>
            </a:pPr>
            <a:r>
              <a:rPr lang="pt-BR" altLang="zh-CN" dirty="0"/>
              <a:t>A1 &lt; A3 </a:t>
            </a:r>
          </a:p>
          <a:p>
            <a:pPr marL="0" indent="0">
              <a:buNone/>
            </a:pPr>
            <a:r>
              <a:rPr lang="pt-BR" altLang="zh-CN" dirty="0"/>
              <a:t>A3 &lt; A2 </a:t>
            </a:r>
          </a:p>
          <a:p>
            <a:pPr marL="0" indent="0">
              <a:buNone/>
            </a:pPr>
            <a:r>
              <a:rPr lang="pt-BR" altLang="zh-CN" dirty="0"/>
              <a:t>A3 &lt; A4 </a:t>
            </a:r>
          </a:p>
          <a:p>
            <a:pPr marL="0" indent="0">
              <a:buNone/>
            </a:pPr>
            <a:r>
              <a:rPr lang="pt-BR" altLang="zh-CN" dirty="0"/>
              <a:t>A5 &lt; A2 </a:t>
            </a:r>
          </a:p>
          <a:p>
            <a:pPr marL="0" indent="0">
              <a:buNone/>
            </a:pPr>
            <a:r>
              <a:rPr lang="pt-BR" altLang="zh-CN" dirty="0"/>
              <a:t>A1 &lt; A4 </a:t>
            </a:r>
          </a:p>
          <a:p>
            <a:pPr marL="0" indent="0">
              <a:buNone/>
            </a:pPr>
            <a:r>
              <a:rPr lang="pt-BR" altLang="zh-CN" dirty="0"/>
              <a:t>A1 &lt; A2 </a:t>
            </a:r>
          </a:p>
          <a:p>
            <a:pPr marL="0" indent="0">
              <a:buNone/>
            </a:pPr>
            <a:r>
              <a:rPr lang="pt-BR" altLang="zh-CN" b="1" dirty="0">
                <a:solidFill>
                  <a:srgbClr val="FF0000"/>
                </a:solidFill>
              </a:rPr>
              <a:t>A5 &lt; A1 </a:t>
            </a:r>
          </a:p>
          <a:p>
            <a:pPr marL="0" indent="0">
              <a:buNone/>
            </a:pPr>
            <a:r>
              <a:rPr lang="pt-BR" altLang="zh-CN" dirty="0"/>
              <a:t>A5 &lt; A3</a:t>
            </a:r>
            <a:endParaRPr lang="en-US" altLang="zh-CN" b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b="0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p:sp>
        <p:nvSpPr>
          <p:cNvPr id="5" name="矩形 4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i="1" dirty="0">
              <a:latin typeface="Cambria Math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91514" y="1866476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07345" y="2700492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107106" y="2709005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108623" y="3894810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A5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502219" y="3894810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A4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9238268" y="2014163"/>
            <a:ext cx="980387" cy="6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022210" y="2801563"/>
            <a:ext cx="1932495" cy="3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9662474" y="3135953"/>
            <a:ext cx="556181" cy="63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635711" y="3135953"/>
            <a:ext cx="472912" cy="63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8983744" y="2306394"/>
            <a:ext cx="518475" cy="14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35711" y="2139330"/>
            <a:ext cx="820132" cy="412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8455843" y="2306394"/>
            <a:ext cx="235671" cy="1385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3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推断大小关系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1805"/>
            <a:ext cx="10972800" cy="433668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Cambria Math" panose="02040503050406030204" pitchFamily="18" charset="0"/>
              </a:rPr>
              <a:t>二分答案</a:t>
            </a:r>
            <a:endParaRPr lang="en-US" altLang="zh-CN" b="1" dirty="0" smtClean="0">
              <a:latin typeface="Cambria Math" panose="02040503050406030204" pitchFamily="18" charset="0"/>
            </a:endParaRPr>
          </a:p>
          <a:p>
            <a:pPr lvl="1"/>
            <a:r>
              <a:rPr lang="zh-CN" altLang="en-US" b="1" dirty="0" smtClean="0">
                <a:latin typeface="Cambria Math" panose="02040503050406030204" pitchFamily="18" charset="0"/>
              </a:rPr>
              <a:t>假设前</a:t>
            </a:r>
            <a:r>
              <a:rPr lang="en-US" altLang="zh-CN" b="1" dirty="0" smtClean="0">
                <a:latin typeface="Cambria Math" panose="02040503050406030204" pitchFamily="18" charset="0"/>
              </a:rPr>
              <a:t>K</a:t>
            </a:r>
            <a:r>
              <a:rPr lang="zh-CN" altLang="en-US" b="1" dirty="0" smtClean="0">
                <a:latin typeface="Cambria Math" panose="02040503050406030204" pitchFamily="18" charset="0"/>
              </a:rPr>
              <a:t>条边会连通</a:t>
            </a:r>
            <a:r>
              <a:rPr lang="en-US" altLang="zh-CN" b="1" dirty="0" smtClean="0">
                <a:latin typeface="Cambria Math" panose="02040503050406030204" pitchFamily="18" charset="0"/>
              </a:rPr>
              <a:t>A</a:t>
            </a:r>
            <a:r>
              <a:rPr lang="en-US" altLang="zh-CN" b="1" baseline="-25000" dirty="0" smtClean="0">
                <a:latin typeface="Cambria Math" panose="02040503050406030204" pitchFamily="18" charset="0"/>
              </a:rPr>
              <a:t>1</a:t>
            </a:r>
            <a:r>
              <a:rPr lang="en-US" altLang="zh-CN" b="1" dirty="0" smtClean="0">
                <a:latin typeface="Cambria Math" panose="02040503050406030204" pitchFamily="18" charset="0"/>
              </a:rPr>
              <a:t>~A</a:t>
            </a:r>
            <a:r>
              <a:rPr lang="en-US" altLang="zh-CN" b="1" baseline="-25000" dirty="0" smtClean="0">
                <a:latin typeface="Cambria Math" panose="02040503050406030204" pitchFamily="18" charset="0"/>
              </a:rPr>
              <a:t>N</a:t>
            </a:r>
            <a:r>
              <a:rPr lang="zh-CN" altLang="en-US" b="1" dirty="0" smtClean="0">
                <a:latin typeface="Cambria Math" panose="02040503050406030204" pitchFamily="18" charset="0"/>
              </a:rPr>
              <a:t>，那么前</a:t>
            </a:r>
            <a:r>
              <a:rPr lang="en-US" altLang="zh-CN" b="1" dirty="0" smtClean="0">
                <a:latin typeface="Cambria Math" panose="02040503050406030204" pitchFamily="18" charset="0"/>
              </a:rPr>
              <a:t>K+1</a:t>
            </a:r>
            <a:r>
              <a:rPr lang="zh-CN" altLang="en-US" b="1" dirty="0" smtClean="0">
                <a:latin typeface="Cambria Math" panose="02040503050406030204" pitchFamily="18" charset="0"/>
              </a:rPr>
              <a:t>条边也必然连通</a:t>
            </a:r>
            <a:r>
              <a:rPr lang="en-US" altLang="zh-CN" b="1" dirty="0" smtClean="0">
                <a:latin typeface="Cambria Math" panose="02040503050406030204" pitchFamily="18" charset="0"/>
              </a:rPr>
              <a:t>A</a:t>
            </a:r>
            <a:r>
              <a:rPr lang="en-US" altLang="zh-CN" b="1" baseline="-25000" dirty="0" smtClean="0">
                <a:latin typeface="Cambria Math" panose="02040503050406030204" pitchFamily="18" charset="0"/>
              </a:rPr>
              <a:t>1</a:t>
            </a:r>
            <a:r>
              <a:rPr lang="en-US" altLang="zh-CN" b="1" dirty="0" smtClean="0">
                <a:latin typeface="Cambria Math" panose="02040503050406030204" pitchFamily="18" charset="0"/>
              </a:rPr>
              <a:t>~A</a:t>
            </a:r>
            <a:r>
              <a:rPr lang="en-US" altLang="zh-CN" b="1" baseline="-25000" dirty="0" smtClean="0">
                <a:latin typeface="Cambria Math" panose="02040503050406030204" pitchFamily="18" charset="0"/>
              </a:rPr>
              <a:t>N</a:t>
            </a:r>
          </a:p>
          <a:p>
            <a:pPr lvl="1"/>
            <a:r>
              <a:rPr lang="zh-CN" altLang="en-US" b="1" dirty="0">
                <a:latin typeface="Cambria Math" panose="02040503050406030204" pitchFamily="18" charset="0"/>
              </a:rPr>
              <a:t>初始</a:t>
            </a:r>
            <a:r>
              <a:rPr lang="en-US" altLang="zh-CN" b="1" dirty="0">
                <a:latin typeface="Cambria Math" panose="02040503050406030204" pitchFamily="18" charset="0"/>
              </a:rPr>
              <a:t>low = 1 high = M</a:t>
            </a:r>
          </a:p>
          <a:p>
            <a:pPr lvl="1"/>
            <a:r>
              <a:rPr lang="en-US" altLang="zh-CN" b="1" dirty="0">
                <a:latin typeface="Cambria Math" panose="02040503050406030204" pitchFamily="18" charset="0"/>
              </a:rPr>
              <a:t>Mid = (high + low) / 2</a:t>
            </a:r>
          </a:p>
          <a:p>
            <a:pPr lvl="1"/>
            <a:r>
              <a:rPr lang="en-US" altLang="zh-CN" b="1" dirty="0">
                <a:latin typeface="Cambria Math" panose="02040503050406030204" pitchFamily="18" charset="0"/>
              </a:rPr>
              <a:t>If </a:t>
            </a:r>
            <a:r>
              <a:rPr lang="zh-CN" altLang="en-US" b="1" dirty="0">
                <a:latin typeface="Cambria Math" panose="02040503050406030204" pitchFamily="18" charset="0"/>
              </a:rPr>
              <a:t>前</a:t>
            </a:r>
            <a:r>
              <a:rPr lang="en-US" altLang="zh-CN" b="1" dirty="0">
                <a:latin typeface="Cambria Math" panose="02040503050406030204" pitchFamily="18" charset="0"/>
              </a:rPr>
              <a:t>Mid</a:t>
            </a:r>
            <a:r>
              <a:rPr lang="zh-CN" altLang="en-US" b="1" dirty="0">
                <a:latin typeface="Cambria Math" panose="02040503050406030204" pitchFamily="18" charset="0"/>
              </a:rPr>
              <a:t>条边 连通</a:t>
            </a:r>
            <a:r>
              <a:rPr lang="en-US" altLang="zh-CN" b="1" dirty="0">
                <a:latin typeface="Cambria Math" panose="02040503050406030204" pitchFamily="18" charset="0"/>
              </a:rPr>
              <a:t>A1~AN: high = Mid – 1</a:t>
            </a:r>
          </a:p>
          <a:p>
            <a:pPr lvl="1"/>
            <a:r>
              <a:rPr lang="en-US" altLang="zh-CN" b="1" dirty="0" smtClean="0">
                <a:latin typeface="Cambria Math" panose="02040503050406030204" pitchFamily="18" charset="0"/>
              </a:rPr>
              <a:t>Else: </a:t>
            </a:r>
            <a:r>
              <a:rPr lang="en-US" altLang="zh-CN" b="1" dirty="0">
                <a:latin typeface="Cambria Math" panose="02040503050406030204" pitchFamily="18" charset="0"/>
              </a:rPr>
              <a:t>low = Mid + 1</a:t>
            </a:r>
            <a:endParaRPr lang="en-US" altLang="zh-CN" b="1" dirty="0">
              <a:latin typeface="Cambria Math" panose="02040503050406030204" pitchFamily="18" charset="0"/>
            </a:endParaRPr>
          </a:p>
          <a:p>
            <a:r>
              <a:rPr lang="en-US" altLang="zh-CN" b="1" dirty="0" smtClean="0">
                <a:latin typeface="Cambria Math" panose="02040503050406030204" pitchFamily="18" charset="0"/>
              </a:rPr>
              <a:t>O(</a:t>
            </a:r>
            <a:r>
              <a:rPr lang="en-US" altLang="zh-CN" b="1" dirty="0" err="1" smtClean="0">
                <a:latin typeface="Cambria Math" panose="02040503050406030204" pitchFamily="18" charset="0"/>
              </a:rPr>
              <a:t>MlogM</a:t>
            </a:r>
            <a:r>
              <a:rPr lang="en-US" altLang="zh-CN" b="1" dirty="0" smtClean="0">
                <a:latin typeface="Cambria Math" panose="02040503050406030204" pitchFamily="18" charset="0"/>
              </a:rPr>
              <a:t>)</a:t>
            </a:r>
            <a:endParaRPr lang="en-US" altLang="zh-CN" b="1" dirty="0">
              <a:latin typeface="Cambria Math" panose="02040503050406030204" pitchFamily="18" charset="0"/>
            </a:endParaRPr>
          </a:p>
          <a:p>
            <a:endParaRPr lang="en-US" altLang="zh-CN" baseline="-25000" dirty="0" smtClean="0"/>
          </a:p>
          <a:p>
            <a:pPr marL="0" indent="0">
              <a:buNone/>
            </a:pPr>
            <a:endParaRPr lang="en-US" altLang="zh-CN" b="0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7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推断大小关系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1805"/>
            <a:ext cx="10972800" cy="4336686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Cambria Math" panose="02040503050406030204" pitchFamily="18" charset="0"/>
              </a:rPr>
              <a:t>线性算法的关键是：每条边只能处理</a:t>
            </a:r>
            <a:r>
              <a:rPr lang="en-US" altLang="zh-CN" b="1" dirty="0" smtClean="0">
                <a:latin typeface="Cambria Math" panose="02040503050406030204" pitchFamily="18" charset="0"/>
              </a:rPr>
              <a:t>1</a:t>
            </a:r>
            <a:r>
              <a:rPr lang="zh-CN" altLang="en-US" b="1" dirty="0" smtClean="0">
                <a:latin typeface="Cambria Math" panose="02040503050406030204" pitchFamily="18" charset="0"/>
              </a:rPr>
              <a:t>次。注意我们这里只关心</a:t>
            </a:r>
            <a:r>
              <a:rPr lang="en-US" altLang="zh-CN" b="1" dirty="0" smtClean="0">
                <a:latin typeface="Cambria Math" panose="02040503050406030204" pitchFamily="18" charset="0"/>
              </a:rPr>
              <a:t>A1~AN</a:t>
            </a:r>
            <a:r>
              <a:rPr lang="zh-CN" altLang="en-US" b="1" dirty="0" smtClean="0">
                <a:latin typeface="Cambria Math" panose="02040503050406030204" pitchFamily="18" charset="0"/>
              </a:rPr>
              <a:t>。</a:t>
            </a:r>
            <a:endParaRPr lang="en-US" altLang="zh-CN" b="1" dirty="0" smtClean="0">
              <a:latin typeface="Cambria Math" panose="02040503050406030204" pitchFamily="18" charset="0"/>
            </a:endParaRPr>
          </a:p>
          <a:p>
            <a:endParaRPr lang="en-US" altLang="zh-CN" b="1" dirty="0" smtClean="0">
              <a:latin typeface="Cambria Math" panose="02040503050406030204" pitchFamily="18" charset="0"/>
            </a:endParaRPr>
          </a:p>
          <a:p>
            <a:r>
              <a:rPr lang="zh-CN" altLang="en-US" b="1" dirty="0" smtClean="0">
                <a:latin typeface="Cambria Math" panose="02040503050406030204" pitchFamily="18" charset="0"/>
              </a:rPr>
              <a:t>把节点染成</a:t>
            </a:r>
            <a:r>
              <a:rPr lang="en-US" altLang="zh-CN" b="1" dirty="0" smtClean="0">
                <a:latin typeface="Cambria Math" panose="02040503050406030204" pitchFamily="18" charset="0"/>
              </a:rPr>
              <a:t>2</a:t>
            </a:r>
            <a:r>
              <a:rPr lang="zh-CN" altLang="en-US" b="1" dirty="0" smtClean="0">
                <a:latin typeface="Cambria Math" panose="02040503050406030204" pitchFamily="18" charset="0"/>
              </a:rPr>
              <a:t>中颜色：对于</a:t>
            </a:r>
            <a:r>
              <a:rPr lang="en-US" altLang="zh-CN" b="1" dirty="0" smtClean="0">
                <a:latin typeface="Cambria Math" panose="02040503050406030204" pitchFamily="18" charset="0"/>
              </a:rPr>
              <a:t>A1</a:t>
            </a:r>
            <a:r>
              <a:rPr lang="zh-CN" altLang="en-US" b="1" dirty="0" smtClean="0">
                <a:latin typeface="Cambria Math" panose="02040503050406030204" pitchFamily="18" charset="0"/>
              </a:rPr>
              <a:t>能到达的点染红色，不能到达的点染白色</a:t>
            </a:r>
            <a:endParaRPr lang="en-US" altLang="zh-CN" b="1" dirty="0" smtClean="0">
              <a:latin typeface="Cambria Math" panose="02040503050406030204" pitchFamily="18" charset="0"/>
            </a:endParaRPr>
          </a:p>
          <a:p>
            <a:pPr lvl="1"/>
            <a:r>
              <a:rPr lang="zh-CN" altLang="en-US" b="1" dirty="0">
                <a:latin typeface="Cambria Math" panose="02040503050406030204" pitchFamily="18" charset="0"/>
              </a:rPr>
              <a:t>初始</a:t>
            </a:r>
            <a:r>
              <a:rPr lang="zh-CN" altLang="en-US" b="1" dirty="0" smtClean="0">
                <a:latin typeface="Cambria Math" panose="02040503050406030204" pitchFamily="18" charset="0"/>
              </a:rPr>
              <a:t>时只有</a:t>
            </a:r>
            <a:r>
              <a:rPr lang="en-US" altLang="zh-CN" b="1" dirty="0" smtClean="0">
                <a:latin typeface="Cambria Math" panose="02040503050406030204" pitchFamily="18" charset="0"/>
              </a:rPr>
              <a:t>A1</a:t>
            </a:r>
            <a:r>
              <a:rPr lang="zh-CN" altLang="en-US" b="1" dirty="0" smtClean="0">
                <a:latin typeface="Cambria Math" panose="02040503050406030204" pitchFamily="18" charset="0"/>
              </a:rPr>
              <a:t>是红色， 其余都是白色</a:t>
            </a:r>
            <a:endParaRPr lang="en-US" altLang="zh-CN" b="1" dirty="0" smtClean="0">
              <a:latin typeface="Cambria Math" panose="02040503050406030204" pitchFamily="18" charset="0"/>
            </a:endParaRPr>
          </a:p>
          <a:p>
            <a:pPr lvl="1"/>
            <a:r>
              <a:rPr lang="zh-CN" altLang="en-US" b="1" dirty="0" smtClean="0">
                <a:latin typeface="Cambria Math" panose="02040503050406030204" pitchFamily="18" charset="0"/>
              </a:rPr>
              <a:t>当</a:t>
            </a:r>
            <a:r>
              <a:rPr lang="en-US" altLang="zh-CN" b="1" dirty="0" smtClean="0">
                <a:latin typeface="Cambria Math" panose="02040503050406030204" pitchFamily="18" charset="0"/>
              </a:rPr>
              <a:t>AN</a:t>
            </a:r>
            <a:r>
              <a:rPr lang="zh-CN" altLang="en-US" b="1" dirty="0" smtClean="0">
                <a:latin typeface="Cambria Math" panose="02040503050406030204" pitchFamily="18" charset="0"/>
              </a:rPr>
              <a:t>第一次染红时，就是</a:t>
            </a:r>
            <a:r>
              <a:rPr lang="en-US" altLang="zh-CN" b="1" dirty="0" smtClean="0">
                <a:latin typeface="Cambria Math" panose="02040503050406030204" pitchFamily="18" charset="0"/>
              </a:rPr>
              <a:t>A1~AN</a:t>
            </a:r>
            <a:r>
              <a:rPr lang="zh-CN" altLang="en-US" b="1" dirty="0" smtClean="0">
                <a:latin typeface="Cambria Math" panose="02040503050406030204" pitchFamily="18" charset="0"/>
              </a:rPr>
              <a:t>时</a:t>
            </a:r>
            <a:endParaRPr lang="en-US" altLang="zh-CN" b="1" dirty="0" smtClean="0">
              <a:latin typeface="Cambria Math" panose="02040503050406030204" pitchFamily="18" charset="0"/>
            </a:endParaRPr>
          </a:p>
          <a:p>
            <a:r>
              <a:rPr lang="zh-CN" altLang="en-US" b="1" dirty="0" smtClean="0">
                <a:latin typeface="Cambria Math" panose="02040503050406030204" pitchFamily="18" charset="0"/>
              </a:rPr>
              <a:t>假设加入一条边</a:t>
            </a:r>
            <a:r>
              <a:rPr lang="en-US" altLang="zh-CN" b="1" dirty="0" err="1" smtClean="0">
                <a:latin typeface="Cambria Math" panose="02040503050406030204" pitchFamily="18" charset="0"/>
              </a:rPr>
              <a:t>a→b</a:t>
            </a:r>
            <a:r>
              <a:rPr lang="zh-CN" altLang="en-US" b="1" dirty="0" smtClean="0">
                <a:latin typeface="Cambria Math" panose="02040503050406030204" pitchFamily="18" charset="0"/>
              </a:rPr>
              <a:t>时：</a:t>
            </a:r>
            <a:endParaRPr lang="en-US" altLang="zh-CN" b="1" dirty="0" smtClean="0">
              <a:latin typeface="Cambria Math" panose="02040503050406030204" pitchFamily="18" charset="0"/>
            </a:endParaRPr>
          </a:p>
          <a:p>
            <a:pPr lvl="1"/>
            <a:r>
              <a:rPr lang="zh-CN" altLang="en-US" b="1" dirty="0" smtClean="0">
                <a:latin typeface="Cambria Math" panose="02040503050406030204" pitchFamily="18" charset="0"/>
              </a:rPr>
              <a:t>如果</a:t>
            </a:r>
            <a:r>
              <a:rPr lang="en-US" altLang="zh-CN" b="1" dirty="0" smtClean="0">
                <a:latin typeface="Cambria Math" panose="02040503050406030204" pitchFamily="18" charset="0"/>
              </a:rPr>
              <a:t>b</a:t>
            </a:r>
            <a:r>
              <a:rPr lang="zh-CN" altLang="en-US" b="1" dirty="0" smtClean="0">
                <a:latin typeface="Cambria Math" panose="02040503050406030204" pitchFamily="18" charset="0"/>
              </a:rPr>
              <a:t>是红色的，直接忽略</a:t>
            </a:r>
            <a:endParaRPr lang="en-US" altLang="zh-CN" b="1" dirty="0">
              <a:latin typeface="Cambria Math" panose="02040503050406030204" pitchFamily="18" charset="0"/>
            </a:endParaRPr>
          </a:p>
          <a:p>
            <a:pPr lvl="1"/>
            <a:r>
              <a:rPr lang="zh-CN" altLang="en-US" b="1" dirty="0" smtClean="0">
                <a:latin typeface="Cambria Math" panose="02040503050406030204" pitchFamily="18" charset="0"/>
              </a:rPr>
              <a:t>如果</a:t>
            </a:r>
            <a:r>
              <a:rPr lang="en-US" altLang="zh-CN" b="1" dirty="0" smtClean="0">
                <a:latin typeface="Cambria Math" panose="02040503050406030204" pitchFamily="18" charset="0"/>
              </a:rPr>
              <a:t>ab</a:t>
            </a:r>
            <a:r>
              <a:rPr lang="zh-CN" altLang="en-US" b="1" dirty="0" smtClean="0">
                <a:latin typeface="Cambria Math" panose="02040503050406030204" pitchFamily="18" charset="0"/>
              </a:rPr>
              <a:t>都是白色的，把这条边加入边集</a:t>
            </a:r>
            <a:endParaRPr lang="en-US" altLang="zh-CN" b="1" dirty="0" smtClean="0">
              <a:latin typeface="Cambria Math" panose="02040503050406030204" pitchFamily="18" charset="0"/>
            </a:endParaRPr>
          </a:p>
          <a:p>
            <a:pPr lvl="1"/>
            <a:r>
              <a:rPr lang="zh-CN" altLang="en-US" b="1" dirty="0" smtClean="0">
                <a:latin typeface="Cambria Math" panose="02040503050406030204" pitchFamily="18" charset="0"/>
              </a:rPr>
              <a:t>如果</a:t>
            </a:r>
            <a:r>
              <a:rPr lang="en-US" altLang="zh-CN" b="1" dirty="0" smtClean="0">
                <a:latin typeface="Cambria Math" panose="02040503050406030204" pitchFamily="18" charset="0"/>
              </a:rPr>
              <a:t>a</a:t>
            </a:r>
            <a:r>
              <a:rPr lang="zh-CN" altLang="en-US" b="1" dirty="0" smtClean="0">
                <a:latin typeface="Cambria Math" panose="02040503050406030204" pitchFamily="18" charset="0"/>
              </a:rPr>
              <a:t>是红色，</a:t>
            </a:r>
            <a:r>
              <a:rPr lang="en-US" altLang="zh-CN" b="1" dirty="0" smtClean="0">
                <a:latin typeface="Cambria Math" panose="02040503050406030204" pitchFamily="18" charset="0"/>
              </a:rPr>
              <a:t>b</a:t>
            </a:r>
            <a:r>
              <a:rPr lang="zh-CN" altLang="en-US" b="1" dirty="0" smtClean="0">
                <a:latin typeface="Cambria Math" panose="02040503050406030204" pitchFamily="18" charset="0"/>
              </a:rPr>
              <a:t>是白色，从</a:t>
            </a:r>
            <a:r>
              <a:rPr lang="en-US" altLang="zh-CN" b="1" dirty="0" smtClean="0">
                <a:latin typeface="Cambria Math" panose="02040503050406030204" pitchFamily="18" charset="0"/>
              </a:rPr>
              <a:t>b</a:t>
            </a:r>
            <a:r>
              <a:rPr lang="zh-CN" altLang="en-US" b="1" dirty="0" smtClean="0">
                <a:latin typeface="Cambria Math" panose="02040503050406030204" pitchFamily="18" charset="0"/>
              </a:rPr>
              <a:t>开始</a:t>
            </a:r>
            <a:r>
              <a:rPr lang="en-US" altLang="zh-CN" b="1" dirty="0" err="1" smtClean="0">
                <a:latin typeface="Cambria Math" panose="02040503050406030204" pitchFamily="18" charset="0"/>
              </a:rPr>
              <a:t>dfs</a:t>
            </a:r>
            <a:r>
              <a:rPr lang="en-US" altLang="zh-CN" b="1" dirty="0" smtClean="0">
                <a:latin typeface="Cambria Math" panose="02040503050406030204" pitchFamily="18" charset="0"/>
              </a:rPr>
              <a:t>(</a:t>
            </a:r>
            <a:r>
              <a:rPr lang="zh-CN" altLang="en-US" b="1" dirty="0" smtClean="0">
                <a:latin typeface="Cambria Math" panose="02040503050406030204" pitchFamily="18" charset="0"/>
              </a:rPr>
              <a:t>只扩展白色节点，并且将扩展后的白色节点染红</a:t>
            </a:r>
            <a:r>
              <a:rPr lang="en-US" altLang="zh-CN" b="1" dirty="0" smtClean="0">
                <a:latin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en-US" altLang="zh-CN" b="1" dirty="0" smtClean="0">
              <a:latin typeface="Cambria Math" panose="02040503050406030204" pitchFamily="18" charset="0"/>
            </a:endParaRPr>
          </a:p>
          <a:p>
            <a:r>
              <a:rPr lang="en-US" altLang="zh-CN" b="1" dirty="0" smtClean="0">
                <a:latin typeface="Cambria Math" panose="02040503050406030204" pitchFamily="18" charset="0"/>
              </a:rPr>
              <a:t>O(M)</a:t>
            </a:r>
          </a:p>
          <a:p>
            <a:endParaRPr lang="en-US" altLang="zh-CN" baseline="-25000" dirty="0" smtClean="0"/>
          </a:p>
          <a:p>
            <a:pPr marL="0" indent="0">
              <a:buNone/>
            </a:pPr>
            <a:endParaRPr lang="en-US" altLang="zh-CN" b="0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zh-CN" altLang="en-US" dirty="0" smtClean="0"/>
              <a:t>思路：线性算法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推断大小关系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1805"/>
            <a:ext cx="879835" cy="4336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aseline="-25000" dirty="0" smtClean="0"/>
              <a:t>A3&lt;A4</a:t>
            </a:r>
          </a:p>
          <a:p>
            <a:pPr marL="0" indent="0">
              <a:buNone/>
            </a:pPr>
            <a:r>
              <a:rPr lang="en-US" altLang="zh-CN" baseline="-25000" dirty="0" smtClean="0"/>
              <a:t>A4&lt;A2</a:t>
            </a:r>
          </a:p>
          <a:p>
            <a:pPr marL="0" indent="0">
              <a:buNone/>
            </a:pPr>
            <a:r>
              <a:rPr lang="en-US" altLang="zh-CN" baseline="-25000" dirty="0" smtClean="0"/>
              <a:t>A2&lt;A1</a:t>
            </a:r>
          </a:p>
          <a:p>
            <a:pPr marL="0" indent="0">
              <a:buNone/>
            </a:pPr>
            <a:r>
              <a:rPr lang="en-US" altLang="zh-CN" baseline="-25000" dirty="0" smtClean="0"/>
              <a:t>A3&lt;A5</a:t>
            </a:r>
          </a:p>
          <a:p>
            <a:pPr marL="0" indent="0">
              <a:buNone/>
            </a:pPr>
            <a:r>
              <a:rPr lang="en-US" altLang="zh-CN" baseline="-25000" dirty="0" smtClean="0"/>
              <a:t>A5&lt;A2</a:t>
            </a:r>
          </a:p>
          <a:p>
            <a:pPr marL="0" indent="0">
              <a:buNone/>
            </a:pPr>
            <a:endParaRPr lang="en-US" altLang="zh-CN" baseline="-25000" dirty="0" smtClean="0"/>
          </a:p>
          <a:p>
            <a:endParaRPr lang="en-US" altLang="zh-CN" baseline="-25000" dirty="0" smtClean="0"/>
          </a:p>
          <a:p>
            <a:pPr marL="0" indent="0">
              <a:buNone/>
            </a:pPr>
            <a:endParaRPr lang="en-US" altLang="zh-CN" b="0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zh-CN" altLang="en-US" dirty="0" smtClean="0"/>
              <a:t>思路</a:t>
            </a:r>
            <a:r>
              <a:rPr lang="en-US" altLang="zh-CN" dirty="0" smtClean="0"/>
              <a:t>:</a:t>
            </a:r>
            <a:r>
              <a:rPr lang="zh-CN" altLang="en-US" dirty="0" smtClean="0"/>
              <a:t>线性算法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i="1" dirty="0">
              <a:latin typeface="Cambria Math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7858" y="1423981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03689" y="2257997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450" y="2266510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04967" y="3452315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98563" y="3452315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A4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300220" y="2685366"/>
            <a:ext cx="443060" cy="64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56175" y="2685366"/>
            <a:ext cx="1572705" cy="90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160336" y="1696835"/>
            <a:ext cx="882191" cy="448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785782" y="1423981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01613" y="2257997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201374" y="2266510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202891" y="3452315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596487" y="3452315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9898144" y="2685366"/>
            <a:ext cx="443060" cy="647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854099" y="2685366"/>
            <a:ext cx="1572705" cy="903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7758260" y="1696835"/>
            <a:ext cx="882191" cy="448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8484124" y="2530851"/>
            <a:ext cx="1564849" cy="8024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149365" y="4054295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65196" y="4888311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64957" y="4896824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566474" y="6082629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A5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960070" y="6082629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V="1">
            <a:off x="5261727" y="5315680"/>
            <a:ext cx="443060" cy="647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217682" y="5315680"/>
            <a:ext cx="1572705" cy="903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3121843" y="4327149"/>
            <a:ext cx="882191" cy="448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3847707" y="5161165"/>
            <a:ext cx="1564849" cy="8024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8785782" y="4129243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401613" y="4963259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201374" y="4971772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02891" y="6157577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A5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596487" y="6157577"/>
            <a:ext cx="452486" cy="27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9898144" y="5390628"/>
            <a:ext cx="443060" cy="647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854099" y="5390628"/>
            <a:ext cx="1572705" cy="903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7758260" y="4402097"/>
            <a:ext cx="882191" cy="448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8484124" y="5236113"/>
            <a:ext cx="1564849" cy="8024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7758260" y="5476973"/>
            <a:ext cx="433633" cy="56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2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互补二元组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 smtClean="0"/>
                  <a:t>N</a:t>
                </a:r>
                <a:r>
                  <a:rPr lang="zh-CN" altLang="en-US" b="1" dirty="0" smtClean="0"/>
                  <a:t>个二元组</a:t>
                </a:r>
                <a:r>
                  <a:rPr lang="en-US" altLang="zh-CN" b="1" dirty="0" smtClean="0"/>
                  <a:t>(X</a:t>
                </a:r>
                <a:r>
                  <a:rPr lang="en-US" altLang="zh-CN" b="1" baseline="-25000" dirty="0" smtClean="0"/>
                  <a:t>i</a:t>
                </a:r>
                <a:r>
                  <a:rPr lang="en-US" altLang="zh-CN" b="1" dirty="0" smtClean="0"/>
                  <a:t>, Y</a:t>
                </a:r>
                <a:r>
                  <a:rPr lang="en-US" altLang="zh-CN" b="1" baseline="-25000" dirty="0" smtClean="0"/>
                  <a:t>i</a:t>
                </a:r>
                <a:r>
                  <a:rPr lang="en-US" altLang="zh-CN" b="1" dirty="0" smtClean="0"/>
                  <a:t>)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求有多少对满足</a:t>
                </a:r>
                <a:r>
                  <a:rPr lang="en-US" altLang="zh-CN" b="1" dirty="0" err="1" smtClean="0"/>
                  <a:t>X</a:t>
                </a:r>
                <a:r>
                  <a:rPr lang="en-US" altLang="zh-CN" b="1" baseline="-25000" dirty="0" err="1" smtClean="0"/>
                  <a:t>i</a:t>
                </a:r>
                <a:r>
                  <a:rPr lang="en-US" altLang="zh-CN" b="1" dirty="0" err="1" smtClean="0"/>
                  <a:t>+X</a:t>
                </a:r>
                <a:r>
                  <a:rPr lang="en-US" altLang="zh-CN" b="1" baseline="-25000" dirty="0" err="1" smtClean="0"/>
                  <a:t>j</a:t>
                </a:r>
                <a:r>
                  <a:rPr lang="en-US" altLang="zh-CN" b="1" dirty="0" smtClean="0"/>
                  <a:t>=</a:t>
                </a:r>
                <a:r>
                  <a:rPr lang="en-US" altLang="zh-CN" b="1" dirty="0" err="1" smtClean="0"/>
                  <a:t>Y</a:t>
                </a:r>
                <a:r>
                  <a:rPr lang="en-US" altLang="zh-CN" b="1" baseline="-25000" dirty="0" err="1" smtClean="0"/>
                  <a:t>i</a:t>
                </a:r>
                <a:r>
                  <a:rPr lang="en-US" altLang="zh-CN" b="1" dirty="0" err="1" smtClean="0"/>
                  <a:t>+Y</a:t>
                </a:r>
                <a:r>
                  <a:rPr lang="en-US" altLang="zh-CN" b="1" baseline="-25000" dirty="0" err="1" smtClean="0"/>
                  <a:t>j</a:t>
                </a:r>
                <a:endParaRPr lang="en-US" altLang="zh-CN" b="1" baseline="-25000" dirty="0" smtClean="0"/>
              </a:p>
              <a:p>
                <a:pPr marL="609585" lvl="1" indent="0">
                  <a:buNone/>
                </a:pPr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𝟏𝟎𝟎𝟎𝟎𝟎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79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互补二元组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输入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</a:p>
          <a:p>
            <a:pPr marL="0" indent="0">
              <a:buNone/>
            </a:pPr>
            <a:r>
              <a:rPr lang="en-US" altLang="zh-CN" dirty="0" smtClean="0"/>
              <a:t>9 10</a:t>
            </a:r>
          </a:p>
          <a:p>
            <a:pPr marL="0" indent="0">
              <a:buNone/>
            </a:pPr>
            <a:r>
              <a:rPr lang="en-US" altLang="zh-CN" dirty="0" smtClean="0"/>
              <a:t>1 3</a:t>
            </a:r>
          </a:p>
          <a:p>
            <a:pPr marL="0" indent="0">
              <a:buNone/>
            </a:pPr>
            <a:r>
              <a:rPr lang="en-US" altLang="zh-CN" dirty="0" smtClean="0"/>
              <a:t>5 5</a:t>
            </a:r>
          </a:p>
          <a:p>
            <a:pPr marL="0" indent="0">
              <a:buNone/>
            </a:pPr>
            <a:r>
              <a:rPr lang="en-US" altLang="zh-CN" dirty="0" smtClean="0"/>
              <a:t>5 4</a:t>
            </a:r>
          </a:p>
          <a:p>
            <a:pPr marL="0" indent="0">
              <a:buNone/>
            </a:pPr>
            <a:r>
              <a:rPr lang="en-US" altLang="zh-CN" dirty="0" smtClean="0"/>
              <a:t>8 6</a:t>
            </a:r>
          </a:p>
          <a:p>
            <a:pPr marL="0" indent="0">
              <a:buNone/>
            </a:pPr>
            <a:r>
              <a:rPr lang="zh-CN" altLang="en-US" b="1" dirty="0" smtClean="0"/>
              <a:t>输出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2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-------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(9, 10) + (5, 4) = (14, 14)</a:t>
            </a:r>
          </a:p>
          <a:p>
            <a:pPr marL="0" indent="0">
              <a:buNone/>
            </a:pPr>
            <a:r>
              <a:rPr lang="en-US" altLang="zh-CN" b="1" dirty="0" smtClean="0"/>
              <a:t>(1, 3) + (8, 6) = (9, 9)</a:t>
            </a:r>
            <a:endParaRPr lang="en-US" altLang="zh-CN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0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互补二元组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9052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依次</a:t>
                </a:r>
                <a:r>
                  <a:rPr lang="zh-CN" altLang="en-US" b="1" dirty="0" smtClean="0"/>
                  <a:t>枚举每一对</a:t>
                </a:r>
                <a:r>
                  <a:rPr lang="en-US" altLang="zh-CN" b="1" dirty="0"/>
                  <a:t>(X</a:t>
                </a:r>
                <a:r>
                  <a:rPr lang="en-US" altLang="zh-CN" b="1" baseline="-25000" dirty="0"/>
                  <a:t>i</a:t>
                </a:r>
                <a:r>
                  <a:rPr lang="en-US" altLang="zh-CN" b="1" dirty="0"/>
                  <a:t>, </a:t>
                </a:r>
                <a:r>
                  <a:rPr lang="en-US" altLang="zh-CN" b="1" dirty="0" smtClean="0"/>
                  <a:t>Y</a:t>
                </a:r>
                <a:r>
                  <a:rPr lang="en-US" altLang="zh-CN" b="1" baseline="-25000" dirty="0" smtClean="0"/>
                  <a:t>i</a:t>
                </a:r>
                <a:r>
                  <a:rPr lang="en-US" altLang="zh-CN" b="1" dirty="0" smtClean="0"/>
                  <a:t>)</a:t>
                </a:r>
                <a:r>
                  <a:rPr lang="zh-CN" altLang="en-US" b="1" dirty="0" smtClean="0"/>
                  <a:t>和</a:t>
                </a:r>
                <a:r>
                  <a:rPr lang="en-US" altLang="zh-CN" b="1" dirty="0"/>
                  <a:t>(</a:t>
                </a:r>
                <a:r>
                  <a:rPr lang="en-US" altLang="zh-CN" b="1" dirty="0" err="1" smtClean="0"/>
                  <a:t>X</a:t>
                </a:r>
                <a:r>
                  <a:rPr lang="en-US" altLang="zh-CN" b="1" baseline="-25000" dirty="0" err="1" smtClean="0"/>
                  <a:t>j</a:t>
                </a:r>
                <a:r>
                  <a:rPr lang="en-US" altLang="zh-CN" b="1" dirty="0" smtClean="0"/>
                  <a:t>, </a:t>
                </a:r>
                <a:r>
                  <a:rPr lang="en-US" altLang="zh-CN" b="1" dirty="0" err="1" smtClean="0"/>
                  <a:t>Y</a:t>
                </a:r>
                <a:r>
                  <a:rPr lang="en-US" altLang="zh-CN" b="1" baseline="-25000" dirty="0" err="1" smtClean="0"/>
                  <a:t>j</a:t>
                </a:r>
                <a:r>
                  <a:rPr lang="en-US" altLang="zh-CN" b="1" dirty="0" smtClean="0"/>
                  <a:t>)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判断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dirty="0"/>
                      <m:t>X</m:t>
                    </m:r>
                    <m:r>
                      <m:rPr>
                        <m:nor/>
                      </m:rPr>
                      <a:rPr lang="en-US" altLang="zh-CN" b="1" baseline="-25000" dirty="0"/>
                      <m:t>i</m:t>
                    </m:r>
                    <m:r>
                      <m:rPr>
                        <m:nor/>
                      </m:rPr>
                      <a:rPr lang="en-US" altLang="zh-CN" b="1" dirty="0"/>
                      <m:t>+</m:t>
                    </m:r>
                    <m:r>
                      <m:rPr>
                        <m:nor/>
                      </m:rPr>
                      <a:rPr lang="en-US" altLang="zh-CN" b="1" dirty="0"/>
                      <m:t>Xj</m:t>
                    </m:r>
                    <m:r>
                      <m:rPr>
                        <m:nor/>
                      </m:rPr>
                      <a:rPr lang="en-US" altLang="zh-CN" b="1" i="0" baseline="-25000" dirty="0" smtClean="0"/>
                      <m:t>  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是否</m:t>
                    </m:r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等于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 dirty="0"/>
                      <m:t>Y</m:t>
                    </m:r>
                    <m:r>
                      <m:rPr>
                        <m:nor/>
                      </m:rPr>
                      <a:rPr lang="en-US" altLang="zh-CN" b="1" baseline="-25000" dirty="0"/>
                      <m:t>i</m:t>
                    </m:r>
                    <m:r>
                      <m:rPr>
                        <m:nor/>
                      </m:rPr>
                      <a:rPr lang="en-US" altLang="zh-CN" b="1" dirty="0"/>
                      <m:t>+</m:t>
                    </m:r>
                    <m:r>
                      <m:rPr>
                        <m:nor/>
                      </m:rPr>
                      <a:rPr lang="en-US" altLang="zh-CN" b="1" dirty="0"/>
                      <m:t>Yj</m:t>
                    </m:r>
                  </m:oMath>
                </a14:m>
                <a:endParaRPr lang="en-US" altLang="zh-CN" b="1" baseline="-25000" dirty="0"/>
              </a:p>
              <a:p>
                <a:pPr lvl="2"/>
                <a:r>
                  <a:rPr lang="zh-CN" altLang="en-US" b="1" dirty="0" smtClean="0"/>
                  <a:t>相等就累加答案</a:t>
                </a:r>
                <a:r>
                  <a:rPr lang="en-US" altLang="zh-CN" b="1" dirty="0" err="1" smtClean="0"/>
                  <a:t>ans</a:t>
                </a:r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1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90528"/>
              </a:xfrm>
              <a:blipFill>
                <a:blip r:embed="rId3"/>
                <a:stretch>
                  <a:fillRect l="-722" t="-1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</p:spTree>
    <p:extLst>
      <p:ext uri="{BB962C8B-B14F-4D97-AF65-F5344CB8AC3E}">
        <p14:creationId xmlns:p14="http://schemas.microsoft.com/office/powerpoint/2010/main" val="277795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互补二元组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90528"/>
              </a:xfrm>
            </p:spPr>
            <p:txBody>
              <a:bodyPr>
                <a:normAutofit/>
              </a:bodyPr>
              <a:lstStyle/>
              <a:p>
                <a:pPr marL="457189" lvl="1" indent="-457189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dirty="0"/>
                      <m:t>X</m:t>
                    </m:r>
                    <m:r>
                      <m:rPr>
                        <m:nor/>
                      </m:rPr>
                      <a:rPr lang="en-US" altLang="zh-CN" b="1" baseline="-25000" dirty="0"/>
                      <m:t>i</m:t>
                    </m:r>
                    <m:r>
                      <m:rPr>
                        <m:nor/>
                      </m:rPr>
                      <a:rPr lang="en-US" altLang="zh-CN" b="1" dirty="0"/>
                      <m:t>+</m:t>
                    </m:r>
                    <m:r>
                      <m:rPr>
                        <m:nor/>
                      </m:rPr>
                      <a:rPr lang="en-US" altLang="zh-CN" b="1" dirty="0"/>
                      <m:t>Xj</m:t>
                    </m:r>
                    <m:r>
                      <m:rPr>
                        <m:nor/>
                      </m:rPr>
                      <a:rPr lang="en-US" altLang="zh-CN" b="1" baseline="-25000" dirty="0"/>
                      <m:t> 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 dirty="0"/>
                      <m:t>Y</m:t>
                    </m:r>
                    <m:r>
                      <m:rPr>
                        <m:nor/>
                      </m:rPr>
                      <a:rPr lang="en-US" altLang="zh-CN" b="1" baseline="-25000" dirty="0"/>
                      <m:t>i</m:t>
                    </m:r>
                    <m:r>
                      <m:rPr>
                        <m:nor/>
                      </m:rPr>
                      <a:rPr lang="en-US" altLang="zh-CN" b="1" dirty="0"/>
                      <m:t>+</m:t>
                    </m:r>
                    <m:r>
                      <m:rPr>
                        <m:nor/>
                      </m:rPr>
                      <a:rPr lang="en-US" altLang="zh-CN" b="1" dirty="0"/>
                      <m:t>Yj</m:t>
                    </m:r>
                  </m:oMath>
                </a14:m>
                <a:r>
                  <a:rPr lang="en-US" altLang="zh-CN" b="1" baseline="-25000" dirty="0" smtClean="0"/>
                  <a:t> </a:t>
                </a:r>
                <a:r>
                  <a:rPr lang="zh-CN" altLang="en-US" b="1" dirty="0"/>
                  <a:t>等价</a:t>
                </a:r>
                <a:r>
                  <a:rPr lang="zh-CN" altLang="en-US" b="1" dirty="0" smtClean="0"/>
                  <a:t>于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dirty="0"/>
                      <m:t>X</m:t>
                    </m:r>
                    <m:r>
                      <m:rPr>
                        <m:nor/>
                      </m:rPr>
                      <a:rPr lang="en-US" altLang="zh-CN" b="1" baseline="-25000" dirty="0"/>
                      <m:t>i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b="1" dirty="0"/>
                      <m:t>Y</m:t>
                    </m:r>
                    <m:r>
                      <m:rPr>
                        <m:nor/>
                      </m:rPr>
                      <a:rPr lang="en-US" altLang="zh-CN" b="1" baseline="-25000" dirty="0"/>
                      <m:t>i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zh-CN" b="1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0" dirty="0" smtClean="0"/>
                      <m:t>X</m:t>
                    </m:r>
                    <m:r>
                      <m:rPr>
                        <m:nor/>
                      </m:rPr>
                      <a:rPr lang="en-US" altLang="zh-CN" b="1" i="0" baseline="-25000" dirty="0" smtClean="0"/>
                      <m:t>j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zh-CN" b="1" dirty="0" smtClean="0"/>
                  <a:t>Y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baseline="-25000" dirty="0"/>
                      <m:t>j</m:t>
                    </m:r>
                  </m:oMath>
                </a14:m>
                <a:r>
                  <a:rPr lang="en-US" altLang="zh-CN" b="1" dirty="0" smtClean="0"/>
                  <a:t>)</a:t>
                </a:r>
              </a:p>
              <a:p>
                <a:pPr marL="457189" lvl="1" indent="-457189">
                  <a:buFont typeface="Arial" pitchFamily="34" charset="0"/>
                  <a:buChar char="•"/>
                </a:pPr>
                <a:r>
                  <a:rPr lang="zh-CN" altLang="en-US" b="1" dirty="0" smtClean="0"/>
                  <a:t>两个二元组互补当且仅当</a:t>
                </a:r>
                <a:r>
                  <a:rPr lang="en-US" altLang="zh-CN" b="1" dirty="0" smtClean="0"/>
                  <a:t>D</a:t>
                </a:r>
                <a:r>
                  <a:rPr lang="en-US" altLang="zh-CN" b="1" baseline="-25000" dirty="0" smtClean="0"/>
                  <a:t>i</a:t>
                </a:r>
                <a:r>
                  <a:rPr lang="zh-CN" altLang="en-US" b="1" dirty="0" smtClean="0"/>
                  <a:t>和</a:t>
                </a:r>
                <a:r>
                  <a:rPr lang="en-US" altLang="zh-CN" b="1" dirty="0" err="1" smtClean="0"/>
                  <a:t>D</a:t>
                </a:r>
                <a:r>
                  <a:rPr lang="en-US" altLang="zh-CN" b="1" baseline="-25000" dirty="0" err="1" smtClean="0"/>
                  <a:t>j</a:t>
                </a:r>
                <a:r>
                  <a:rPr lang="zh-CN" altLang="en-US" b="1" dirty="0" smtClean="0"/>
                  <a:t>是相反数。</a:t>
                </a:r>
                <a:endParaRPr lang="en-US" altLang="zh-CN" b="1" dirty="0" smtClean="0"/>
              </a:p>
              <a:p>
                <a:pPr marL="457189" lvl="1" indent="-457189">
                  <a:buFont typeface="Arial" pitchFamily="34" charset="0"/>
                  <a:buChar char="•"/>
                </a:pPr>
                <a:endParaRPr lang="en-US" altLang="zh-CN" b="1" dirty="0"/>
              </a:p>
              <a:p>
                <a:r>
                  <a:rPr lang="zh-CN" altLang="en-US" b="1" dirty="0" smtClean="0"/>
                  <a:t>预处理，对每一个二元组</a:t>
                </a:r>
                <a:r>
                  <a:rPr lang="en-US" altLang="zh-CN" b="1" dirty="0" smtClean="0"/>
                  <a:t>(X</a:t>
                </a:r>
                <a:r>
                  <a:rPr lang="en-US" altLang="zh-CN" b="1" baseline="-25000" dirty="0" smtClean="0"/>
                  <a:t>i</a:t>
                </a:r>
                <a:r>
                  <a:rPr lang="en-US" altLang="zh-CN" b="1" dirty="0"/>
                  <a:t>, </a:t>
                </a:r>
                <a:r>
                  <a:rPr lang="en-US" altLang="zh-CN" b="1" dirty="0" smtClean="0"/>
                  <a:t>Y</a:t>
                </a:r>
                <a:r>
                  <a:rPr lang="en-US" altLang="zh-CN" b="1" baseline="-25000" dirty="0" smtClean="0"/>
                  <a:t>i</a:t>
                </a:r>
                <a:r>
                  <a:rPr lang="en-US" altLang="zh-CN" b="1" dirty="0" smtClean="0"/>
                  <a:t>)</a:t>
                </a:r>
              </a:p>
              <a:p>
                <a:pPr lvl="1"/>
                <a:r>
                  <a:rPr lang="zh-CN" altLang="en-US" b="1" dirty="0" smtClean="0"/>
                  <a:t>求出对应的</a:t>
                </a:r>
                <a:r>
                  <a:rPr lang="en-US" altLang="zh-CN" b="1" dirty="0" smtClean="0"/>
                  <a:t>D</a:t>
                </a:r>
                <a:r>
                  <a:rPr lang="en-US" altLang="zh-CN" b="1" baseline="-25000" dirty="0" smtClean="0"/>
                  <a:t>i</a:t>
                </a: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dirty="0"/>
                      <m:t>X</m:t>
                    </m:r>
                    <m:r>
                      <m:rPr>
                        <m:nor/>
                      </m:rPr>
                      <a:rPr lang="en-US" altLang="zh-CN" b="1" baseline="-25000" dirty="0"/>
                      <m:t>i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b="1" dirty="0"/>
                      <m:t>Y</m:t>
                    </m:r>
                    <m:r>
                      <m:rPr>
                        <m:nor/>
                      </m:rPr>
                      <a:rPr lang="en-US" altLang="zh-CN" b="1" baseline="-25000" dirty="0"/>
                      <m:t>i</m:t>
                    </m:r>
                  </m:oMath>
                </a14:m>
                <a:endParaRPr lang="en-US" altLang="zh-CN" b="1" baseline="-25000" dirty="0" smtClean="0"/>
              </a:p>
              <a:p>
                <a:r>
                  <a:rPr lang="zh-CN" altLang="en-US" b="1" dirty="0" smtClean="0">
                    <a:latin typeface="Cambria Math" panose="02040503050406030204" pitchFamily="18" charset="0"/>
                  </a:rPr>
                  <a:t>依次枚举每一个二元组</a:t>
                </a:r>
                <a:r>
                  <a:rPr lang="en-US" altLang="zh-CN" b="1" dirty="0" smtClean="0"/>
                  <a:t>(X</a:t>
                </a:r>
                <a:r>
                  <a:rPr lang="en-US" altLang="zh-CN" b="1" baseline="-25000" dirty="0"/>
                  <a:t>i</a:t>
                </a:r>
                <a:r>
                  <a:rPr lang="en-US" altLang="zh-CN" b="1" dirty="0"/>
                  <a:t>, Y</a:t>
                </a:r>
                <a:r>
                  <a:rPr lang="en-US" altLang="zh-CN" b="1" baseline="-25000" dirty="0"/>
                  <a:t>i</a:t>
                </a:r>
                <a:r>
                  <a:rPr lang="en-US" altLang="zh-CN" b="1" dirty="0" smtClean="0"/>
                  <a:t>)</a:t>
                </a:r>
                <a:endParaRPr lang="en-US" altLang="zh-CN" b="1" dirty="0"/>
              </a:p>
              <a:p>
                <a:pPr lvl="1"/>
                <a:r>
                  <a:rPr lang="zh-CN" altLang="en-US" b="1" dirty="0" smtClean="0">
                    <a:latin typeface="Cambria Math" panose="02040503050406030204" pitchFamily="18" charset="0"/>
                  </a:rPr>
                  <a:t>统计有多少个其他二元组</a:t>
                </a:r>
                <a:r>
                  <a:rPr lang="en-US" altLang="zh-CN" b="1" dirty="0"/>
                  <a:t>(</a:t>
                </a:r>
                <a:r>
                  <a:rPr lang="en-US" altLang="zh-CN" b="1" dirty="0" err="1"/>
                  <a:t>X</a:t>
                </a:r>
                <a:r>
                  <a:rPr lang="en-US" altLang="zh-CN" b="1" baseline="-25000" dirty="0" err="1"/>
                  <a:t>j</a:t>
                </a:r>
                <a:r>
                  <a:rPr lang="en-US" altLang="zh-CN" b="1" dirty="0"/>
                  <a:t>, </a:t>
                </a:r>
                <a:r>
                  <a:rPr lang="en-US" altLang="zh-CN" b="1" dirty="0" err="1"/>
                  <a:t>Y</a:t>
                </a:r>
                <a:r>
                  <a:rPr lang="en-US" altLang="zh-CN" b="1" baseline="-25000" dirty="0" err="1"/>
                  <a:t>j</a:t>
                </a:r>
                <a:r>
                  <a:rPr lang="en-US" altLang="zh-CN" b="1" dirty="0"/>
                  <a:t>)</a:t>
                </a:r>
                <a:r>
                  <a:rPr lang="zh-CN" altLang="en-US" b="1" dirty="0" smtClean="0">
                    <a:latin typeface="Cambria Math" panose="02040503050406030204" pitchFamily="18" charset="0"/>
                  </a:rPr>
                  <a:t>满足</a:t>
                </a:r>
                <a:r>
                  <a:rPr lang="en-US" altLang="zh-CN" b="1" dirty="0" err="1" smtClean="0">
                    <a:latin typeface="Cambria Math" panose="02040503050406030204" pitchFamily="18" charset="0"/>
                  </a:rPr>
                  <a:t>D</a:t>
                </a:r>
                <a:r>
                  <a:rPr lang="en-US" altLang="zh-CN" b="1" baseline="-25000" dirty="0" err="1" smtClean="0">
                    <a:latin typeface="Cambria Math" panose="02040503050406030204" pitchFamily="18" charset="0"/>
                  </a:rPr>
                  <a:t>j</a:t>
                </a:r>
                <a:r>
                  <a:rPr lang="en-US" altLang="zh-CN" b="1" baseline="-2500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 = - D</a:t>
                </a:r>
                <a:r>
                  <a:rPr lang="en-US" altLang="zh-CN" b="1" baseline="-25000" dirty="0" smtClean="0">
                    <a:latin typeface="Cambria Math" panose="02040503050406030204" pitchFamily="18" charset="0"/>
                  </a:rPr>
                  <a:t>i</a:t>
                </a:r>
              </a:p>
              <a:p>
                <a:pPr lvl="1"/>
                <a:r>
                  <a:rPr lang="zh-CN" altLang="en-US" b="1" dirty="0" smtClean="0">
                    <a:latin typeface="Cambria Math" panose="02040503050406030204" pitchFamily="18" charset="0"/>
                  </a:rPr>
                  <a:t>可以利用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Hash(Map)</a:t>
                </a:r>
                <a:r>
                  <a:rPr lang="zh-CN" altLang="en-US" b="1" dirty="0" smtClean="0">
                    <a:latin typeface="Cambria Math" panose="02040503050406030204" pitchFamily="18" charset="0"/>
                  </a:rPr>
                  <a:t>做到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O(1)</a:t>
                </a:r>
                <a:r>
                  <a:rPr lang="zh-CN" altLang="en-US" b="1" dirty="0" smtClean="0">
                    <a:latin typeface="Cambria Math" panose="02040503050406030204" pitchFamily="18" charset="0"/>
                  </a:rPr>
                  <a:t> （如果是平衡树实现的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Hash/Map</a:t>
                </a:r>
                <a:r>
                  <a:rPr lang="zh-CN" altLang="en-US" b="1" dirty="0" smtClean="0">
                    <a:latin typeface="Cambria Math" panose="02040503050406030204" pitchFamily="18" charset="0"/>
                  </a:rPr>
                  <a:t>则是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O(</a:t>
                </a:r>
                <a:r>
                  <a:rPr lang="en-US" altLang="zh-CN" b="1" dirty="0" err="1" smtClean="0">
                    <a:latin typeface="Cambria Math" panose="02040503050406030204" pitchFamily="18" charset="0"/>
                  </a:rPr>
                  <a:t>logN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)</a:t>
                </a:r>
              </a:p>
              <a:p>
                <a:pPr marL="609585" lvl="1" indent="0">
                  <a:buNone/>
                </a:pPr>
                <a:endParaRPr lang="en-US" altLang="zh-CN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90528"/>
              </a:xfrm>
              <a:blipFill>
                <a:blip r:embed="rId3"/>
                <a:stretch>
                  <a:fillRect l="-722" t="-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81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寻找切线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给定</a:t>
                </a:r>
                <a:r>
                  <a:rPr lang="zh-CN" altLang="en-US" b="1" dirty="0" smtClean="0"/>
                  <a:t>平面上</a:t>
                </a:r>
                <a:r>
                  <a:rPr lang="en-US" altLang="zh-CN" b="1" dirty="0" smtClean="0"/>
                  <a:t>N</a:t>
                </a:r>
                <a:r>
                  <a:rPr lang="zh-CN" altLang="en-US" b="1" dirty="0" smtClean="0"/>
                  <a:t>个点，找出两个点，使得所有点都在其连线同一侧</a:t>
                </a:r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要求</a:t>
                </a:r>
                <a:r>
                  <a:rPr lang="zh-CN" altLang="en-US" b="1" dirty="0" smtClean="0"/>
                  <a:t>输出两个点的编号，任意合法的一组即可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en-US" altLang="zh-CN" b="1" dirty="0" smtClean="0"/>
                  <a:t>N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615833" y="2896964"/>
            <a:ext cx="86264" cy="94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71086" y="3575575"/>
            <a:ext cx="86264" cy="94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25433" y="3359915"/>
            <a:ext cx="86264" cy="94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431802" y="4403711"/>
            <a:ext cx="86264" cy="94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474934" y="3670465"/>
            <a:ext cx="86264" cy="94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26074" y="4058654"/>
            <a:ext cx="86264" cy="94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150670" y="2569160"/>
            <a:ext cx="353683" cy="241539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8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寻找切线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输入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 </a:t>
            </a:r>
          </a:p>
          <a:p>
            <a:pPr marL="0" indent="0">
              <a:buNone/>
            </a:pPr>
            <a:r>
              <a:rPr lang="en-US" altLang="zh-CN" dirty="0" smtClean="0"/>
              <a:t>0 10</a:t>
            </a:r>
          </a:p>
          <a:p>
            <a:pPr marL="0" indent="0">
              <a:buNone/>
            </a:pPr>
            <a:r>
              <a:rPr lang="en-US" altLang="zh-CN" dirty="0" smtClean="0"/>
              <a:t>7 0</a:t>
            </a:r>
          </a:p>
          <a:p>
            <a:pPr marL="0" indent="0">
              <a:buNone/>
            </a:pPr>
            <a:r>
              <a:rPr lang="en-US" altLang="zh-CN" dirty="0" smtClean="0"/>
              <a:t>8 8</a:t>
            </a:r>
          </a:p>
          <a:p>
            <a:pPr marL="0" indent="0">
              <a:buNone/>
            </a:pPr>
            <a:r>
              <a:rPr lang="en-US" altLang="zh-CN" dirty="0" smtClean="0"/>
              <a:t>10 18</a:t>
            </a:r>
          </a:p>
          <a:p>
            <a:pPr marL="0" indent="0">
              <a:buNone/>
            </a:pPr>
            <a:r>
              <a:rPr lang="en-US" altLang="zh-CN" dirty="0" smtClean="0"/>
              <a:t>15 13</a:t>
            </a:r>
          </a:p>
          <a:p>
            <a:pPr marL="0" indent="0">
              <a:buNone/>
            </a:pPr>
            <a:r>
              <a:rPr lang="en-US" altLang="zh-CN" dirty="0" smtClean="0"/>
              <a:t>20 4</a:t>
            </a:r>
          </a:p>
          <a:p>
            <a:pPr marL="0" indent="0">
              <a:buNone/>
            </a:pPr>
            <a:r>
              <a:rPr lang="zh-CN" altLang="en-US" b="1" dirty="0" smtClean="0"/>
              <a:t>输出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5 6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267800" y="1709187"/>
            <a:ext cx="86264" cy="94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23053" y="2387798"/>
            <a:ext cx="86264" cy="94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77400" y="2172138"/>
            <a:ext cx="86264" cy="94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083769" y="3215934"/>
            <a:ext cx="86264" cy="94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26901" y="2482688"/>
            <a:ext cx="86264" cy="94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978041" y="2870877"/>
            <a:ext cx="86264" cy="94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7802637" y="1381383"/>
            <a:ext cx="353683" cy="241539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24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寻找切线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1805"/>
            <a:ext cx="6630186" cy="4584695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枚举每一对点</a:t>
            </a:r>
            <a:r>
              <a:rPr lang="en-US" altLang="zh-CN" b="1" dirty="0" smtClean="0"/>
              <a:t>Pi, </a:t>
            </a:r>
            <a:r>
              <a:rPr lang="en-US" altLang="zh-CN" b="1" dirty="0" err="1" smtClean="0"/>
              <a:t>Pj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判断其他点是否都在</a:t>
            </a:r>
            <a:r>
              <a:rPr lang="en-US" altLang="zh-CN" dirty="0" err="1" smtClean="0"/>
              <a:t>PiPj</a:t>
            </a:r>
            <a:r>
              <a:rPr lang="zh-CN" altLang="en-US" dirty="0" smtClean="0"/>
              <a:t>连线同一侧</a:t>
            </a:r>
            <a:endParaRPr lang="en-US" altLang="zh-CN" dirty="0" smtClean="0"/>
          </a:p>
          <a:p>
            <a:r>
              <a:rPr lang="zh-CN" altLang="en-US" b="1" dirty="0" smtClean="0"/>
              <a:t>如何判断同侧？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经典的计算几何问题，利用向量叉积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（</a:t>
            </a:r>
            <a:r>
              <a:rPr lang="en-US" altLang="zh-CN" b="1" dirty="0" smtClean="0"/>
              <a:t>x1, y1) x (x2, y2) = x1y2 – x2y1</a:t>
            </a:r>
          </a:p>
          <a:p>
            <a:pPr lvl="1"/>
            <a:r>
              <a:rPr lang="zh-CN" altLang="en-US" b="1" dirty="0"/>
              <a:t>叉</a:t>
            </a:r>
            <a:r>
              <a:rPr lang="zh-CN" altLang="en-US" b="1" dirty="0" smtClean="0"/>
              <a:t>积的正负号决定是顺时针还是逆时针</a:t>
            </a:r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O(N</a:t>
            </a:r>
            <a:r>
              <a:rPr lang="en-US" altLang="zh-CN" b="1" baseline="30000" dirty="0" smtClean="0"/>
              <a:t>3</a:t>
            </a:r>
            <a:r>
              <a:rPr lang="en-US" altLang="zh-CN" b="1" dirty="0" smtClean="0"/>
              <a:t>)</a:t>
            </a:r>
            <a:endParaRPr lang="en-US" altLang="zh-CN" b="1" dirty="0" smtClean="0"/>
          </a:p>
          <a:p>
            <a:pPr marL="609585" lvl="1" indent="0">
              <a:buNone/>
            </a:pP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8022210" y="1701805"/>
            <a:ext cx="1018095" cy="69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579151" y="205059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Pi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12135" y="125600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Pj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9091030" y="2309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10" idx="2"/>
          </p:cNvCxnSpPr>
          <p:nvPr/>
        </p:nvCxnSpPr>
        <p:spPr>
          <a:xfrm flipV="1">
            <a:off x="8022210" y="2332427"/>
            <a:ext cx="1068820" cy="6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弧形 12"/>
          <p:cNvSpPr/>
          <p:nvPr/>
        </p:nvSpPr>
        <p:spPr>
          <a:xfrm>
            <a:off x="8300172" y="2160448"/>
            <a:ext cx="176296" cy="38967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090808" y="15111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endCxn id="14" idx="4"/>
          </p:cNvCxnSpPr>
          <p:nvPr/>
        </p:nvCxnSpPr>
        <p:spPr>
          <a:xfrm flipV="1">
            <a:off x="8022210" y="1556897"/>
            <a:ext cx="91458" cy="84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7906668" y="2114964"/>
            <a:ext cx="322541" cy="2571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hoCoder - 算法课模板">
  <a:themeElements>
    <a:clrScheme name="Custom 144">
      <a:dk1>
        <a:sysClr val="windowText" lastClr="000000"/>
      </a:dk1>
      <a:lt1>
        <a:sysClr val="window" lastClr="FFFFFF"/>
      </a:lt1>
      <a:dk2>
        <a:srgbClr val="363D43"/>
      </a:dk2>
      <a:lt2>
        <a:srgbClr val="EEECE1"/>
      </a:lt2>
      <a:accent1>
        <a:srgbClr val="0C4DA9"/>
      </a:accent1>
      <a:accent2>
        <a:srgbClr val="109899"/>
      </a:accent2>
      <a:accent3>
        <a:srgbClr val="2591E6"/>
      </a:accent3>
      <a:accent4>
        <a:srgbClr val="819EBF"/>
      </a:accent4>
      <a:accent5>
        <a:srgbClr val="385E8A"/>
      </a:accent5>
      <a:accent6>
        <a:srgbClr val="576A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hihoCoder - 算法课模板</Template>
  <TotalTime>5930</TotalTime>
  <Words>1126</Words>
  <Application>Microsoft Office PowerPoint</Application>
  <PresentationFormat>宽屏</PresentationFormat>
  <Paragraphs>286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Futura LT Book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等线</vt:lpstr>
      <vt:lpstr>华文仿宋</vt:lpstr>
      <vt:lpstr>宋体</vt:lpstr>
      <vt:lpstr>微软雅黑</vt:lpstr>
      <vt:lpstr>Arial</vt:lpstr>
      <vt:lpstr>Calibri</vt:lpstr>
      <vt:lpstr>Cambria Math</vt:lpstr>
      <vt:lpstr>Courier New</vt:lpstr>
      <vt:lpstr>Franklin Gothic Book</vt:lpstr>
      <vt:lpstr>Franklin Gothic Demi Cond</vt:lpstr>
      <vt:lpstr>Franklin Gothic Medium</vt:lpstr>
      <vt:lpstr>Garamond</vt:lpstr>
      <vt:lpstr>hihoCoder - 算法课模板</vt:lpstr>
      <vt:lpstr>PowerPoint 演示文稿</vt:lpstr>
      <vt:lpstr>Offer收割赛 #45</vt:lpstr>
      <vt:lpstr>互补二元组</vt:lpstr>
      <vt:lpstr>互补二元组</vt:lpstr>
      <vt:lpstr>互补二元组</vt:lpstr>
      <vt:lpstr>互补二元组</vt:lpstr>
      <vt:lpstr>寻找切线</vt:lpstr>
      <vt:lpstr>寻找切线</vt:lpstr>
      <vt:lpstr>寻找切线</vt:lpstr>
      <vt:lpstr>寻找切线</vt:lpstr>
      <vt:lpstr>LR问题</vt:lpstr>
      <vt:lpstr>LR问题</vt:lpstr>
      <vt:lpstr>LR问题</vt:lpstr>
      <vt:lpstr>LR问题</vt:lpstr>
      <vt:lpstr>LR问题</vt:lpstr>
      <vt:lpstr>LR问题</vt:lpstr>
      <vt:lpstr>推断大小关系</vt:lpstr>
      <vt:lpstr>推断大小关系</vt:lpstr>
      <vt:lpstr>推断大小关系</vt:lpstr>
      <vt:lpstr>推断大小关系</vt:lpstr>
      <vt:lpstr>推断大小关系</vt:lpstr>
      <vt:lpstr>推断大小关系</vt:lpstr>
      <vt:lpstr>推断大小关系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胡天翔</dc:creator>
  <cp:lastModifiedBy>杜仲轩</cp:lastModifiedBy>
  <cp:revision>1215</cp:revision>
  <dcterms:created xsi:type="dcterms:W3CDTF">2017-07-15T05:40:54Z</dcterms:created>
  <dcterms:modified xsi:type="dcterms:W3CDTF">2018-01-21T06:12:41Z</dcterms:modified>
</cp:coreProperties>
</file>