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2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F41"/>
    <a:srgbClr val="F7E180"/>
    <a:srgbClr val="F8A185"/>
    <a:srgbClr val="000000"/>
    <a:srgbClr val="00BCD2"/>
    <a:srgbClr val="4472C4"/>
    <a:srgbClr val="E1F170"/>
    <a:srgbClr val="F4D16C"/>
    <a:srgbClr val="FAE0D7"/>
    <a:srgbClr val="FC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9"/>
    <p:restoredTop sz="94643"/>
  </p:normalViewPr>
  <p:slideViewPr>
    <p:cSldViewPr snapToGrid="0" snapToObjects="1">
      <p:cViewPr varScale="1">
        <p:scale>
          <a:sx n="104" d="100"/>
          <a:sy n="104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E3495-213C-1348-8349-99DA972B995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5F563-7640-5449-9491-051C20D45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1b9b6c2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51b9b6c2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465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23ecd9e9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523ecd9e9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97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933C-FF25-3D41-9BC1-4350F7A41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CD4A6-2BD2-6448-B240-02367555F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639C9-A0DA-3543-8372-AACFFAF3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C505-2F7D-4E42-AB24-DD521B754071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D98F3-252F-AC49-8560-3DF7DC0D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41AA1-BA39-A740-8E42-B5E85472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A9E-D5E9-7A4E-B668-A6DC308A0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27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7436-9A9A-9C41-8BDC-E332BD0B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31366-485D-4E45-94CE-0EC0CC97C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B09D4-4377-2943-9EC3-36766875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C505-2F7D-4E42-AB24-DD521B754071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CE933-C218-F74F-93F3-55FDC503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3E7B-CBF2-F446-8F18-4D2817F3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A9E-D5E9-7A4E-B668-A6DC308A0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81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F2DAD-B6FE-1E46-9928-FE780045F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554F4-5FCC-7343-8E07-91C421318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C92D5-703E-6B44-9352-EACC4C53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C505-2F7D-4E42-AB24-DD521B754071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1D09A-B671-1B4A-9489-9FFC25D2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D3531-07EC-694C-9873-BE33534D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A9E-D5E9-7A4E-B668-A6DC308A0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735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7_Custom Layout">
    <p:bg>
      <p:bgPr>
        <a:solidFill>
          <a:srgbClr val="FDAF43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0" y="0"/>
            <a:ext cx="83156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299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EF60-D8CB-1548-A8C7-37F5A422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2886-98BE-BA4C-BC61-F4963128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2FD8-5779-EE49-B7CC-E1A12413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C505-2F7D-4E42-AB24-DD521B754071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6C53E-24DB-8341-AB6B-7C87F3A0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09E3E-F793-E34A-9C39-FBAEA4EF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A9E-D5E9-7A4E-B668-A6DC308A0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32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BD8A-28A4-A04B-9E8F-69D9AB50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452B7-1E95-AA43-8505-B7D4A15A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6C1C-4E6F-374C-8591-BA773D09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C505-2F7D-4E42-AB24-DD521B754071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F1839-5931-B74C-B8D9-F57B5BA7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3FC0-4C23-124C-9551-35C3B975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A9E-D5E9-7A4E-B668-A6DC308A0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00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8068-F5A9-7949-821E-159B5F4C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19A52-C7B6-3246-90F5-84CBDF350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165DD-037F-2848-A830-69ADDF215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ECB88-F6AF-D14D-B4F3-EF04BCA3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C505-2F7D-4E42-AB24-DD521B754071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E52F3-FBBB-4E42-A640-934D5C3C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70F6D-DFA7-7340-B5EF-BEBA9A24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A9E-D5E9-7A4E-B668-A6DC308A0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5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9E13-E544-C848-84C5-340ED958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9B861-6DC0-4C40-BFCC-896592FB3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B5564-8F37-964A-85F6-EE4B0FD01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3759C-EB9A-2A46-BA71-29EE95BBD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89E8A-2251-6946-91C7-31BB9F8E8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41ED5-4DE9-C844-BA57-8B1D880B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C505-2F7D-4E42-AB24-DD521B754071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26B56-4D87-224C-8A53-F7FA8BAF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4C67B-2D0F-6E44-8186-BFCAE071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A9E-D5E9-7A4E-B668-A6DC308A0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07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4DDA-6209-9349-AB6D-5002D68C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2F87B-9BAE-3241-8999-253FFCE0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C505-2F7D-4E42-AB24-DD521B754071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0FD55-5B02-1F44-AAFF-C9CE2204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634B4-B2D9-E64A-89FA-FD743CAB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A9E-D5E9-7A4E-B668-A6DC308A0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12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B73A6-C3B8-9D43-8358-65EB4C39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C505-2F7D-4E42-AB24-DD521B754071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A7F85-1B8D-BF48-AD88-EF811430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366F6-E4E1-EA45-BF04-7AFE1FE5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A9E-D5E9-7A4E-B668-A6DC308A0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07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1863-806C-3340-B814-C7D2B051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598C2-2454-E144-8170-2D6E0E37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EEBB6-FB8E-9848-A576-A3C25FF77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CBE86-AAB4-DF48-A48E-480FDC31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C505-2F7D-4E42-AB24-DD521B754071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54D14-5220-6A4C-A366-5A5779DC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B7CBB-455A-204A-B967-626118DA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A9E-D5E9-7A4E-B668-A6DC308A0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67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571B-31FA-2740-A7CE-0F3EE736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3BA63-6C38-134D-9A0A-28CFBD577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50D7D-CAAE-A24E-8885-82A53BA0C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9E141-1EC5-644A-9D1D-569E0194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C505-2F7D-4E42-AB24-DD521B754071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58FEC-A21C-2D41-A608-74F2DC6A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C574A-62E3-4749-9306-A37EA87E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A9E-D5E9-7A4E-B668-A6DC308A0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89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4AF10-9F7C-FF44-B59C-D5AE9D60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3F141-6899-5E46-B8C9-4B2726B8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810C4-F3AD-C94C-8AC9-86954723D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9C505-2F7D-4E42-AB24-DD521B754071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E4B80-4D65-B74E-A786-6D8FE7105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EFBFE-B815-F340-813C-4FF7C72B6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0BA9E-D5E9-7A4E-B668-A6DC308A0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54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75917"/>
            <a:ext cx="12192000" cy="649971"/>
          </a:xfrm>
          <a:prstGeom prst="rect">
            <a:avLst/>
          </a:prstGeom>
          <a:solidFill>
            <a:srgbClr val="00B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656143"/>
            <a:ext cx="9277350" cy="4457700"/>
          </a:xfrm>
          <a:prstGeom prst="rect">
            <a:avLst/>
          </a:prstGeom>
          <a:solidFill>
            <a:srgbClr val="FAF7FA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3" y="637867"/>
            <a:ext cx="9277347" cy="1985276"/>
          </a:xfrm>
          <a:prstGeom prst="rect">
            <a:avLst/>
          </a:prstGeom>
          <a:solidFill>
            <a:srgbClr val="FAF7FA"/>
          </a:solidFill>
          <a:ln>
            <a:noFill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635" y="5253818"/>
            <a:ext cx="9495411" cy="1888662"/>
          </a:xfrm>
          <a:prstGeom prst="rect">
            <a:avLst/>
          </a:prstGeom>
          <a:solidFill>
            <a:srgbClr val="FAF7FA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863" y="2565405"/>
            <a:ext cx="9277347" cy="2468869"/>
          </a:xfrm>
          <a:prstGeom prst="rect">
            <a:avLst/>
          </a:prstGeom>
          <a:solidFill>
            <a:srgbClr val="FAF7FA"/>
          </a:solidFill>
          <a:ln>
            <a:noFill/>
          </a:ln>
          <a:effectLst/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4012" y="2419392"/>
            <a:ext cx="9117875" cy="122080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012" y="3634222"/>
            <a:ext cx="9117875" cy="11063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33" y="2487324"/>
            <a:ext cx="514350" cy="514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51" y="2487324"/>
            <a:ext cx="514350" cy="514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92" y="2487324"/>
            <a:ext cx="514350" cy="514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4259" y="2625725"/>
            <a:ext cx="219075" cy="2286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725400" y="-1524000"/>
            <a:ext cx="876300" cy="80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15DB04-93A3-874C-92A2-E6DA5A34CEF5}"/>
              </a:ext>
            </a:extLst>
          </p:cNvPr>
          <p:cNvSpPr/>
          <p:nvPr/>
        </p:nvSpPr>
        <p:spPr>
          <a:xfrm>
            <a:off x="1762299" y="3369971"/>
            <a:ext cx="8962963" cy="937778"/>
          </a:xfrm>
          <a:prstGeom prst="rect">
            <a:avLst/>
          </a:prstGeom>
          <a:noFill/>
          <a:ln>
            <a:solidFill>
              <a:srgbClr val="F5A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6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3"/>
    </mc:Choice>
    <mc:Fallback xmlns="">
      <p:transition spd="slow" advTm="17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-3.7037E-6 L -2.5E-6 0.25811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8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375E-6 -1.85185E-6 L -4.375E-6 0.095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6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375E-6 -1.48148E-6 L 0.00105 -0.05671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84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375E-6 4.81481E-6 L -4.375E-6 0.21203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0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decel="100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-1.45833E-6 3.33333E-6 L -1.45833E-6 -0.0666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3.33333E-6 L 0.00182 -0.0551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repeatCount="indefinite" fill="hold" grpId="0" nodeType="clickEffect" nodePh="1">
                                  <p:stCondLst>
                                    <p:cond delay="1000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8847099" y="2485400"/>
            <a:ext cx="2808400" cy="21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4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Baseline</a:t>
            </a:r>
            <a:endParaRPr sz="44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4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44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p28"/>
          <p:cNvGrpSpPr/>
          <p:nvPr/>
        </p:nvGrpSpPr>
        <p:grpSpPr>
          <a:xfrm>
            <a:off x="760027" y="3811147"/>
            <a:ext cx="2810100" cy="2808300"/>
            <a:chOff x="757847" y="3571998"/>
            <a:chExt cx="2810100" cy="2808300"/>
          </a:xfrm>
        </p:grpSpPr>
        <p:sp>
          <p:nvSpPr>
            <p:cNvPr id="169" name="Google Shape;169;p28"/>
            <p:cNvSpPr/>
            <p:nvPr/>
          </p:nvSpPr>
          <p:spPr>
            <a:xfrm>
              <a:off x="757847" y="3571998"/>
              <a:ext cx="2810100" cy="2808300"/>
            </a:xfrm>
            <a:prstGeom prst="ellipse">
              <a:avLst/>
            </a:prstGeom>
            <a:solidFill>
              <a:srgbClr val="4472C4">
                <a:alpha val="600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1036154" y="4976151"/>
              <a:ext cx="22491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/>
              <a:r>
                <a:rPr lang="en" sz="16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Array Dataset</a:t>
              </a:r>
              <a:endParaRPr sz="1467"/>
            </a:p>
            <a:p>
              <a:pPr algn="ctr"/>
              <a:r>
                <a:rPr lang="en" sz="16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Dataloader to Iterator</a:t>
              </a:r>
              <a:endParaRPr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1881274" y="4298775"/>
              <a:ext cx="566950" cy="566946"/>
            </a:xfrm>
            <a:custGeom>
              <a:avLst/>
              <a:gdLst/>
              <a:ahLst/>
              <a:cxnLst/>
              <a:rect l="l" t="t" r="r" b="b"/>
              <a:pathLst>
                <a:path w="21086" h="21600" extrusionOk="0">
                  <a:moveTo>
                    <a:pt x="11502" y="10309"/>
                  </a:moveTo>
                  <a:cubicBezTo>
                    <a:pt x="11767" y="10309"/>
                    <a:pt x="11981" y="10090"/>
                    <a:pt x="11981" y="9818"/>
                  </a:cubicBezTo>
                  <a:cubicBezTo>
                    <a:pt x="11981" y="9547"/>
                    <a:pt x="11767" y="9327"/>
                    <a:pt x="11502" y="9327"/>
                  </a:cubicBezTo>
                  <a:cubicBezTo>
                    <a:pt x="11237" y="9327"/>
                    <a:pt x="11022" y="9547"/>
                    <a:pt x="11022" y="9818"/>
                  </a:cubicBezTo>
                  <a:cubicBezTo>
                    <a:pt x="11022" y="10090"/>
                    <a:pt x="11237" y="10309"/>
                    <a:pt x="11502" y="10309"/>
                  </a:cubicBezTo>
                  <a:moveTo>
                    <a:pt x="15818" y="4909"/>
                  </a:moveTo>
                  <a:cubicBezTo>
                    <a:pt x="16083" y="4909"/>
                    <a:pt x="16297" y="5129"/>
                    <a:pt x="16297" y="5400"/>
                  </a:cubicBezTo>
                  <a:cubicBezTo>
                    <a:pt x="16297" y="5672"/>
                    <a:pt x="16083" y="5891"/>
                    <a:pt x="15818" y="5891"/>
                  </a:cubicBezTo>
                  <a:cubicBezTo>
                    <a:pt x="15553" y="5891"/>
                    <a:pt x="15338" y="5672"/>
                    <a:pt x="15338" y="5400"/>
                  </a:cubicBezTo>
                  <a:cubicBezTo>
                    <a:pt x="15338" y="5129"/>
                    <a:pt x="15553" y="4909"/>
                    <a:pt x="15818" y="4909"/>
                  </a:cubicBezTo>
                  <a:moveTo>
                    <a:pt x="15818" y="6873"/>
                  </a:moveTo>
                  <a:cubicBezTo>
                    <a:pt x="16612" y="6873"/>
                    <a:pt x="17256" y="6213"/>
                    <a:pt x="17256" y="5400"/>
                  </a:cubicBezTo>
                  <a:cubicBezTo>
                    <a:pt x="17256" y="4587"/>
                    <a:pt x="16612" y="3928"/>
                    <a:pt x="15818" y="3928"/>
                  </a:cubicBezTo>
                  <a:cubicBezTo>
                    <a:pt x="15023" y="3928"/>
                    <a:pt x="14379" y="4587"/>
                    <a:pt x="14379" y="5400"/>
                  </a:cubicBezTo>
                  <a:cubicBezTo>
                    <a:pt x="14379" y="6213"/>
                    <a:pt x="15023" y="6873"/>
                    <a:pt x="15818" y="6873"/>
                  </a:cubicBezTo>
                  <a:moveTo>
                    <a:pt x="12941" y="11782"/>
                  </a:moveTo>
                  <a:cubicBezTo>
                    <a:pt x="13206" y="11782"/>
                    <a:pt x="13420" y="11562"/>
                    <a:pt x="13420" y="11291"/>
                  </a:cubicBezTo>
                  <a:cubicBezTo>
                    <a:pt x="13420" y="11020"/>
                    <a:pt x="13206" y="10800"/>
                    <a:pt x="12941" y="10800"/>
                  </a:cubicBezTo>
                  <a:cubicBezTo>
                    <a:pt x="12675" y="10800"/>
                    <a:pt x="12461" y="11020"/>
                    <a:pt x="12461" y="11291"/>
                  </a:cubicBezTo>
                  <a:cubicBezTo>
                    <a:pt x="12461" y="11562"/>
                    <a:pt x="12675" y="11782"/>
                    <a:pt x="12941" y="11782"/>
                  </a:cubicBezTo>
                  <a:moveTo>
                    <a:pt x="10063" y="7855"/>
                  </a:moveTo>
                  <a:cubicBezTo>
                    <a:pt x="9798" y="7855"/>
                    <a:pt x="9584" y="8074"/>
                    <a:pt x="9584" y="8346"/>
                  </a:cubicBezTo>
                  <a:cubicBezTo>
                    <a:pt x="9584" y="8617"/>
                    <a:pt x="9798" y="8836"/>
                    <a:pt x="10063" y="8836"/>
                  </a:cubicBezTo>
                  <a:cubicBezTo>
                    <a:pt x="10328" y="8836"/>
                    <a:pt x="10543" y="8617"/>
                    <a:pt x="10543" y="8346"/>
                  </a:cubicBezTo>
                  <a:cubicBezTo>
                    <a:pt x="10543" y="8074"/>
                    <a:pt x="10328" y="7855"/>
                    <a:pt x="10063" y="7855"/>
                  </a:cubicBezTo>
                  <a:moveTo>
                    <a:pt x="1718" y="19842"/>
                  </a:moveTo>
                  <a:lnTo>
                    <a:pt x="3451" y="15392"/>
                  </a:lnTo>
                  <a:cubicBezTo>
                    <a:pt x="3684" y="15834"/>
                    <a:pt x="3973" y="16253"/>
                    <a:pt x="4312" y="16642"/>
                  </a:cubicBezTo>
                  <a:cubicBezTo>
                    <a:pt x="4824" y="17230"/>
                    <a:pt x="5418" y="17711"/>
                    <a:pt x="6061" y="18068"/>
                  </a:cubicBezTo>
                  <a:cubicBezTo>
                    <a:pt x="6061" y="18068"/>
                    <a:pt x="1718" y="19842"/>
                    <a:pt x="1718" y="19842"/>
                  </a:cubicBezTo>
                  <a:close/>
                  <a:moveTo>
                    <a:pt x="3717" y="12060"/>
                  </a:moveTo>
                  <a:lnTo>
                    <a:pt x="0" y="21600"/>
                  </a:lnTo>
                  <a:lnTo>
                    <a:pt x="9319" y="17795"/>
                  </a:lnTo>
                  <a:cubicBezTo>
                    <a:pt x="9153" y="17815"/>
                    <a:pt x="8987" y="17824"/>
                    <a:pt x="8822" y="17824"/>
                  </a:cubicBezTo>
                  <a:cubicBezTo>
                    <a:pt x="5971" y="17824"/>
                    <a:pt x="3389" y="15002"/>
                    <a:pt x="3717" y="12060"/>
                  </a:cubicBezTo>
                  <a:moveTo>
                    <a:pt x="16115" y="10657"/>
                  </a:moveTo>
                  <a:cubicBezTo>
                    <a:pt x="15925" y="10851"/>
                    <a:pt x="15627" y="11171"/>
                    <a:pt x="15280" y="11542"/>
                  </a:cubicBezTo>
                  <a:cubicBezTo>
                    <a:pt x="14662" y="12204"/>
                    <a:pt x="13712" y="13221"/>
                    <a:pt x="13147" y="13753"/>
                  </a:cubicBezTo>
                  <a:lnTo>
                    <a:pt x="7665" y="8141"/>
                  </a:lnTo>
                  <a:cubicBezTo>
                    <a:pt x="8185" y="7563"/>
                    <a:pt x="9179" y="6590"/>
                    <a:pt x="9825" y="5958"/>
                  </a:cubicBezTo>
                  <a:cubicBezTo>
                    <a:pt x="10188" y="5603"/>
                    <a:pt x="10500" y="5298"/>
                    <a:pt x="10690" y="5103"/>
                  </a:cubicBezTo>
                  <a:cubicBezTo>
                    <a:pt x="13284" y="2447"/>
                    <a:pt x="18271" y="993"/>
                    <a:pt x="20136" y="982"/>
                  </a:cubicBezTo>
                  <a:cubicBezTo>
                    <a:pt x="20132" y="2572"/>
                    <a:pt x="18824" y="7884"/>
                    <a:pt x="16115" y="10657"/>
                  </a:cubicBezTo>
                  <a:moveTo>
                    <a:pt x="12477" y="14563"/>
                  </a:moveTo>
                  <a:cubicBezTo>
                    <a:pt x="12127" y="15873"/>
                    <a:pt x="11665" y="17072"/>
                    <a:pt x="11154" y="18035"/>
                  </a:cubicBezTo>
                  <a:cubicBezTo>
                    <a:pt x="10943" y="17454"/>
                    <a:pt x="10642" y="16798"/>
                    <a:pt x="10214" y="16110"/>
                  </a:cubicBezTo>
                  <a:cubicBezTo>
                    <a:pt x="10035" y="15823"/>
                    <a:pt x="9728" y="15656"/>
                    <a:pt x="9405" y="15656"/>
                  </a:cubicBezTo>
                  <a:cubicBezTo>
                    <a:pt x="9329" y="15656"/>
                    <a:pt x="9252" y="15665"/>
                    <a:pt x="9176" y="15684"/>
                  </a:cubicBezTo>
                  <a:cubicBezTo>
                    <a:pt x="8990" y="15731"/>
                    <a:pt x="8799" y="15755"/>
                    <a:pt x="8610" y="15755"/>
                  </a:cubicBezTo>
                  <a:cubicBezTo>
                    <a:pt x="7905" y="15755"/>
                    <a:pt x="7217" y="15432"/>
                    <a:pt x="6621" y="14822"/>
                  </a:cubicBezTo>
                  <a:cubicBezTo>
                    <a:pt x="5861" y="14044"/>
                    <a:pt x="5561" y="13114"/>
                    <a:pt x="5779" y="12206"/>
                  </a:cubicBezTo>
                  <a:cubicBezTo>
                    <a:pt x="5877" y="11797"/>
                    <a:pt x="5709" y="11370"/>
                    <a:pt x="5363" y="11144"/>
                  </a:cubicBezTo>
                  <a:cubicBezTo>
                    <a:pt x="4690" y="10706"/>
                    <a:pt x="4050" y="10398"/>
                    <a:pt x="3482" y="10183"/>
                  </a:cubicBezTo>
                  <a:cubicBezTo>
                    <a:pt x="4423" y="9658"/>
                    <a:pt x="5594" y="9186"/>
                    <a:pt x="6874" y="8827"/>
                  </a:cubicBezTo>
                  <a:cubicBezTo>
                    <a:pt x="6900" y="8820"/>
                    <a:pt x="6921" y="8803"/>
                    <a:pt x="6946" y="8793"/>
                  </a:cubicBezTo>
                  <a:lnTo>
                    <a:pt x="12510" y="14490"/>
                  </a:lnTo>
                  <a:cubicBezTo>
                    <a:pt x="12501" y="14515"/>
                    <a:pt x="12484" y="14536"/>
                    <a:pt x="12477" y="14563"/>
                  </a:cubicBezTo>
                  <a:moveTo>
                    <a:pt x="20922" y="167"/>
                  </a:moveTo>
                  <a:cubicBezTo>
                    <a:pt x="20813" y="55"/>
                    <a:pt x="20545" y="0"/>
                    <a:pt x="20157" y="0"/>
                  </a:cubicBezTo>
                  <a:cubicBezTo>
                    <a:pt x="18131" y="0"/>
                    <a:pt x="12842" y="1511"/>
                    <a:pt x="10012" y="4409"/>
                  </a:cubicBezTo>
                  <a:cubicBezTo>
                    <a:pt x="9345" y="5092"/>
                    <a:pt x="7134" y="7175"/>
                    <a:pt x="6621" y="7880"/>
                  </a:cubicBezTo>
                  <a:cubicBezTo>
                    <a:pt x="4961" y="8346"/>
                    <a:pt x="2544" y="9277"/>
                    <a:pt x="1196" y="10657"/>
                  </a:cubicBezTo>
                  <a:cubicBezTo>
                    <a:pt x="1196" y="10657"/>
                    <a:pt x="2841" y="10663"/>
                    <a:pt x="4848" y="11972"/>
                  </a:cubicBezTo>
                  <a:cubicBezTo>
                    <a:pt x="4556" y="13190"/>
                    <a:pt x="4926" y="14475"/>
                    <a:pt x="5943" y="15516"/>
                  </a:cubicBezTo>
                  <a:cubicBezTo>
                    <a:pt x="6735" y="16327"/>
                    <a:pt x="7672" y="16737"/>
                    <a:pt x="8610" y="16737"/>
                  </a:cubicBezTo>
                  <a:cubicBezTo>
                    <a:pt x="8876" y="16737"/>
                    <a:pt x="9142" y="16704"/>
                    <a:pt x="9405" y="16637"/>
                  </a:cubicBezTo>
                  <a:cubicBezTo>
                    <a:pt x="10683" y="18692"/>
                    <a:pt x="10690" y="20376"/>
                    <a:pt x="10690" y="20376"/>
                  </a:cubicBezTo>
                  <a:cubicBezTo>
                    <a:pt x="12038" y="18996"/>
                    <a:pt x="12948" y="16521"/>
                    <a:pt x="13402" y="14822"/>
                  </a:cubicBezTo>
                  <a:cubicBezTo>
                    <a:pt x="14091" y="14297"/>
                    <a:pt x="16126" y="12034"/>
                    <a:pt x="16793" y="11351"/>
                  </a:cubicBezTo>
                  <a:cubicBezTo>
                    <a:pt x="20164" y="7900"/>
                    <a:pt x="21600" y="861"/>
                    <a:pt x="20922" y="167"/>
                  </a:cubicBezTo>
                </a:path>
              </a:pathLst>
            </a:custGeom>
            <a:solidFill>
              <a:srgbClr val="53585F"/>
            </a:solidFill>
            <a:ln>
              <a:noFill/>
            </a:ln>
          </p:spPr>
          <p:txBody>
            <a:bodyPr spcFirstLastPara="1" wrap="square" lIns="38067" tIns="38067" rIns="38067" bIns="38067" anchor="ctr" anchorCtr="0">
              <a:noAutofit/>
            </a:bodyPr>
            <a:lstStyle/>
            <a:p>
              <a:endParaRPr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28"/>
          <p:cNvGrpSpPr/>
          <p:nvPr/>
        </p:nvGrpSpPr>
        <p:grpSpPr>
          <a:xfrm>
            <a:off x="757846" y="473199"/>
            <a:ext cx="2810100" cy="2810100"/>
            <a:chOff x="757847" y="620461"/>
            <a:chExt cx="2810100" cy="2810100"/>
          </a:xfrm>
        </p:grpSpPr>
        <p:sp>
          <p:nvSpPr>
            <p:cNvPr id="173" name="Google Shape;173;p28"/>
            <p:cNvSpPr/>
            <p:nvPr/>
          </p:nvSpPr>
          <p:spPr>
            <a:xfrm>
              <a:off x="757847" y="620461"/>
              <a:ext cx="2810100" cy="2810100"/>
            </a:xfrm>
            <a:prstGeom prst="ellipse">
              <a:avLst/>
            </a:prstGeom>
            <a:solidFill>
              <a:srgbClr val="00BCD2">
                <a:alpha val="749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1016880" y="1878263"/>
              <a:ext cx="22920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/>
              <a:r>
                <a:rPr lang="en" sz="1867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CSV Files</a:t>
              </a:r>
              <a:endParaRPr sz="1467"/>
            </a:p>
            <a:p>
              <a:pPr algn="ctr"/>
              <a:r>
                <a:rPr lang="en" sz="1867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Pandas DataFrame</a:t>
              </a:r>
              <a:endParaRPr sz="1867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/>
              <a:r>
                <a:rPr lang="en" sz="1867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Sentence Lists</a:t>
              </a:r>
              <a:endParaRPr sz="1467"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1881274" y="1148282"/>
              <a:ext cx="563274" cy="51208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636" y="2161"/>
                  </a:moveTo>
                  <a:lnTo>
                    <a:pt x="13745" y="2161"/>
                  </a:lnTo>
                  <a:cubicBezTo>
                    <a:pt x="11782" y="2160"/>
                    <a:pt x="11782" y="0"/>
                    <a:pt x="9818" y="0"/>
                  </a:cubicBezTo>
                  <a:lnTo>
                    <a:pt x="5891" y="0"/>
                  </a:lnTo>
                  <a:cubicBezTo>
                    <a:pt x="4806" y="0"/>
                    <a:pt x="3927" y="967"/>
                    <a:pt x="3927" y="2161"/>
                  </a:cubicBezTo>
                  <a:lnTo>
                    <a:pt x="3927" y="2700"/>
                  </a:lnTo>
                  <a:cubicBezTo>
                    <a:pt x="3927" y="2999"/>
                    <a:pt x="4147" y="3240"/>
                    <a:pt x="4418" y="3240"/>
                  </a:cubicBezTo>
                  <a:cubicBezTo>
                    <a:pt x="4690" y="3240"/>
                    <a:pt x="4909" y="2999"/>
                    <a:pt x="4909" y="2700"/>
                  </a:cubicBezTo>
                  <a:lnTo>
                    <a:pt x="4909" y="2161"/>
                  </a:lnTo>
                  <a:cubicBezTo>
                    <a:pt x="4909" y="1564"/>
                    <a:pt x="5348" y="1080"/>
                    <a:pt x="5891" y="1080"/>
                  </a:cubicBezTo>
                  <a:lnTo>
                    <a:pt x="9818" y="1080"/>
                  </a:lnTo>
                  <a:cubicBezTo>
                    <a:pt x="11291" y="1080"/>
                    <a:pt x="11291" y="3239"/>
                    <a:pt x="13744" y="3240"/>
                  </a:cubicBezTo>
                  <a:lnTo>
                    <a:pt x="19636" y="3240"/>
                  </a:lnTo>
                  <a:cubicBezTo>
                    <a:pt x="20178" y="3240"/>
                    <a:pt x="20618" y="3724"/>
                    <a:pt x="20618" y="4321"/>
                  </a:cubicBezTo>
                  <a:lnTo>
                    <a:pt x="20618" y="15120"/>
                  </a:lnTo>
                  <a:cubicBezTo>
                    <a:pt x="20618" y="15717"/>
                    <a:pt x="20178" y="16200"/>
                    <a:pt x="19636" y="16200"/>
                  </a:cubicBezTo>
                  <a:lnTo>
                    <a:pt x="19145" y="16200"/>
                  </a:lnTo>
                  <a:cubicBezTo>
                    <a:pt x="18874" y="16200"/>
                    <a:pt x="18655" y="16442"/>
                    <a:pt x="18655" y="16740"/>
                  </a:cubicBezTo>
                  <a:cubicBezTo>
                    <a:pt x="18655" y="17039"/>
                    <a:pt x="18874" y="17280"/>
                    <a:pt x="19145" y="17280"/>
                  </a:cubicBezTo>
                  <a:lnTo>
                    <a:pt x="19636" y="17280"/>
                  </a:lnTo>
                  <a:cubicBezTo>
                    <a:pt x="20721" y="17280"/>
                    <a:pt x="21600" y="16314"/>
                    <a:pt x="21600" y="15120"/>
                  </a:cubicBezTo>
                  <a:lnTo>
                    <a:pt x="21600" y="4321"/>
                  </a:lnTo>
                  <a:cubicBezTo>
                    <a:pt x="21600" y="3127"/>
                    <a:pt x="20721" y="2161"/>
                    <a:pt x="19636" y="2161"/>
                  </a:cubicBezTo>
                  <a:moveTo>
                    <a:pt x="16691" y="9720"/>
                  </a:moveTo>
                  <a:lnTo>
                    <a:pt x="982" y="9720"/>
                  </a:lnTo>
                  <a:lnTo>
                    <a:pt x="982" y="6481"/>
                  </a:lnTo>
                  <a:cubicBezTo>
                    <a:pt x="982" y="5884"/>
                    <a:pt x="1421" y="5400"/>
                    <a:pt x="1964" y="5400"/>
                  </a:cubicBezTo>
                  <a:lnTo>
                    <a:pt x="5891" y="5400"/>
                  </a:lnTo>
                  <a:cubicBezTo>
                    <a:pt x="7364" y="5400"/>
                    <a:pt x="7364" y="7560"/>
                    <a:pt x="9818" y="7560"/>
                  </a:cubicBezTo>
                  <a:lnTo>
                    <a:pt x="15709" y="7560"/>
                  </a:lnTo>
                  <a:cubicBezTo>
                    <a:pt x="16251" y="7560"/>
                    <a:pt x="16691" y="8044"/>
                    <a:pt x="16691" y="8641"/>
                  </a:cubicBezTo>
                  <a:cubicBezTo>
                    <a:pt x="16691" y="8641"/>
                    <a:pt x="16691" y="9720"/>
                    <a:pt x="16691" y="9720"/>
                  </a:cubicBezTo>
                  <a:close/>
                  <a:moveTo>
                    <a:pt x="16691" y="19440"/>
                  </a:moveTo>
                  <a:cubicBezTo>
                    <a:pt x="16691" y="20037"/>
                    <a:pt x="16251" y="20520"/>
                    <a:pt x="15709" y="20520"/>
                  </a:cubicBezTo>
                  <a:lnTo>
                    <a:pt x="1964" y="20520"/>
                  </a:lnTo>
                  <a:cubicBezTo>
                    <a:pt x="1421" y="20520"/>
                    <a:pt x="982" y="20037"/>
                    <a:pt x="982" y="19440"/>
                  </a:cubicBezTo>
                  <a:lnTo>
                    <a:pt x="982" y="10801"/>
                  </a:lnTo>
                  <a:lnTo>
                    <a:pt x="16691" y="10801"/>
                  </a:lnTo>
                  <a:cubicBezTo>
                    <a:pt x="16691" y="10801"/>
                    <a:pt x="16691" y="19440"/>
                    <a:pt x="16691" y="19440"/>
                  </a:cubicBezTo>
                  <a:close/>
                  <a:moveTo>
                    <a:pt x="15709" y="6481"/>
                  </a:moveTo>
                  <a:lnTo>
                    <a:pt x="9818" y="6481"/>
                  </a:lnTo>
                  <a:cubicBezTo>
                    <a:pt x="7855" y="6480"/>
                    <a:pt x="7855" y="4320"/>
                    <a:pt x="5891" y="4320"/>
                  </a:cubicBezTo>
                  <a:lnTo>
                    <a:pt x="1964" y="4320"/>
                  </a:lnTo>
                  <a:cubicBezTo>
                    <a:pt x="879" y="4320"/>
                    <a:pt x="0" y="5287"/>
                    <a:pt x="0" y="6481"/>
                  </a:cubicBezTo>
                  <a:lnTo>
                    <a:pt x="0" y="19440"/>
                  </a:lnTo>
                  <a:cubicBezTo>
                    <a:pt x="0" y="20634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634"/>
                    <a:pt x="17673" y="19440"/>
                  </a:cubicBezTo>
                  <a:lnTo>
                    <a:pt x="17673" y="8641"/>
                  </a:lnTo>
                  <a:cubicBezTo>
                    <a:pt x="17673" y="7447"/>
                    <a:pt x="16794" y="6481"/>
                    <a:pt x="15709" y="6481"/>
                  </a:cubicBezTo>
                </a:path>
              </a:pathLst>
            </a:custGeom>
            <a:solidFill>
              <a:srgbClr val="53585F"/>
            </a:solidFill>
            <a:ln>
              <a:noFill/>
            </a:ln>
          </p:spPr>
          <p:txBody>
            <a:bodyPr spcFirstLastPara="1" wrap="square" lIns="38067" tIns="38067" rIns="38067" bIns="38067" anchor="ctr" anchorCtr="0">
              <a:noAutofit/>
            </a:bodyPr>
            <a:lstStyle/>
            <a:p>
              <a:endParaRPr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28"/>
          <p:cNvGrpSpPr/>
          <p:nvPr/>
        </p:nvGrpSpPr>
        <p:grpSpPr>
          <a:xfrm>
            <a:off x="5185011" y="3811147"/>
            <a:ext cx="2810100" cy="2808300"/>
            <a:chOff x="4542447" y="3571998"/>
            <a:chExt cx="2810100" cy="2808300"/>
          </a:xfrm>
        </p:grpSpPr>
        <p:sp>
          <p:nvSpPr>
            <p:cNvPr id="177" name="Google Shape;177;p28"/>
            <p:cNvSpPr/>
            <p:nvPr/>
          </p:nvSpPr>
          <p:spPr>
            <a:xfrm>
              <a:off x="4542447" y="3571998"/>
              <a:ext cx="2810100" cy="2808300"/>
            </a:xfrm>
            <a:prstGeom prst="ellipse">
              <a:avLst/>
            </a:prstGeom>
            <a:solidFill>
              <a:srgbClr val="F7E180">
                <a:alpha val="800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5725422" y="4070175"/>
              <a:ext cx="512082" cy="51208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144" y="18334"/>
                  </a:moveTo>
                  <a:lnTo>
                    <a:pt x="15583" y="6873"/>
                  </a:lnTo>
                  <a:lnTo>
                    <a:pt x="20168" y="6873"/>
                  </a:lnTo>
                  <a:cubicBezTo>
                    <a:pt x="20168" y="6873"/>
                    <a:pt x="12144" y="18334"/>
                    <a:pt x="12144" y="18334"/>
                  </a:cubicBezTo>
                  <a:close/>
                  <a:moveTo>
                    <a:pt x="10800" y="19403"/>
                  </a:moveTo>
                  <a:lnTo>
                    <a:pt x="7041" y="6873"/>
                  </a:lnTo>
                  <a:lnTo>
                    <a:pt x="14559" y="6873"/>
                  </a:lnTo>
                  <a:cubicBezTo>
                    <a:pt x="14559" y="6873"/>
                    <a:pt x="10800" y="19403"/>
                    <a:pt x="10800" y="19403"/>
                  </a:cubicBezTo>
                  <a:close/>
                  <a:moveTo>
                    <a:pt x="1432" y="6873"/>
                  </a:moveTo>
                  <a:lnTo>
                    <a:pt x="6017" y="6873"/>
                  </a:lnTo>
                  <a:lnTo>
                    <a:pt x="9456" y="18334"/>
                  </a:lnTo>
                  <a:cubicBezTo>
                    <a:pt x="9456" y="18334"/>
                    <a:pt x="1432" y="6873"/>
                    <a:pt x="1432" y="6873"/>
                  </a:cubicBezTo>
                  <a:close/>
                  <a:moveTo>
                    <a:pt x="6578" y="982"/>
                  </a:moveTo>
                  <a:lnTo>
                    <a:pt x="8536" y="982"/>
                  </a:lnTo>
                  <a:lnTo>
                    <a:pt x="6082" y="5891"/>
                  </a:lnTo>
                  <a:lnTo>
                    <a:pt x="1669" y="5891"/>
                  </a:lnTo>
                  <a:cubicBezTo>
                    <a:pt x="1669" y="5891"/>
                    <a:pt x="6578" y="982"/>
                    <a:pt x="6578" y="982"/>
                  </a:cubicBezTo>
                  <a:close/>
                  <a:moveTo>
                    <a:pt x="11973" y="982"/>
                  </a:moveTo>
                  <a:lnTo>
                    <a:pt x="14427" y="5891"/>
                  </a:lnTo>
                  <a:lnTo>
                    <a:pt x="7173" y="5891"/>
                  </a:lnTo>
                  <a:lnTo>
                    <a:pt x="9627" y="982"/>
                  </a:lnTo>
                  <a:cubicBezTo>
                    <a:pt x="9627" y="982"/>
                    <a:pt x="11973" y="982"/>
                    <a:pt x="11973" y="982"/>
                  </a:cubicBezTo>
                  <a:close/>
                  <a:moveTo>
                    <a:pt x="15022" y="982"/>
                  </a:moveTo>
                  <a:lnTo>
                    <a:pt x="19931" y="5891"/>
                  </a:lnTo>
                  <a:lnTo>
                    <a:pt x="15518" y="5891"/>
                  </a:lnTo>
                  <a:lnTo>
                    <a:pt x="13064" y="982"/>
                  </a:lnTo>
                  <a:cubicBezTo>
                    <a:pt x="13064" y="982"/>
                    <a:pt x="15022" y="982"/>
                    <a:pt x="15022" y="982"/>
                  </a:cubicBezTo>
                  <a:close/>
                  <a:moveTo>
                    <a:pt x="21600" y="6382"/>
                  </a:moveTo>
                  <a:cubicBezTo>
                    <a:pt x="21600" y="6272"/>
                    <a:pt x="21557" y="6175"/>
                    <a:pt x="21495" y="6093"/>
                  </a:cubicBezTo>
                  <a:lnTo>
                    <a:pt x="21502" y="6088"/>
                  </a:lnTo>
                  <a:lnTo>
                    <a:pt x="21471" y="6057"/>
                  </a:lnTo>
                  <a:cubicBezTo>
                    <a:pt x="21459" y="6044"/>
                    <a:pt x="21448" y="6032"/>
                    <a:pt x="21434" y="6020"/>
                  </a:cubicBezTo>
                  <a:lnTo>
                    <a:pt x="15611" y="197"/>
                  </a:lnTo>
                  <a:lnTo>
                    <a:pt x="15604" y="201"/>
                  </a:lnTo>
                  <a:cubicBezTo>
                    <a:pt x="15514" y="82"/>
                    <a:pt x="15379" y="0"/>
                    <a:pt x="15218" y="0"/>
                  </a:cubicBezTo>
                  <a:lnTo>
                    <a:pt x="6382" y="0"/>
                  </a:lnTo>
                  <a:cubicBezTo>
                    <a:pt x="6221" y="0"/>
                    <a:pt x="6086" y="82"/>
                    <a:pt x="5996" y="201"/>
                  </a:cubicBezTo>
                  <a:lnTo>
                    <a:pt x="5989" y="197"/>
                  </a:lnTo>
                  <a:lnTo>
                    <a:pt x="166" y="6020"/>
                  </a:lnTo>
                  <a:cubicBezTo>
                    <a:pt x="152" y="6032"/>
                    <a:pt x="141" y="6044"/>
                    <a:pt x="129" y="6057"/>
                  </a:cubicBezTo>
                  <a:lnTo>
                    <a:pt x="98" y="6088"/>
                  </a:lnTo>
                  <a:lnTo>
                    <a:pt x="105" y="6093"/>
                  </a:lnTo>
                  <a:cubicBezTo>
                    <a:pt x="43" y="6175"/>
                    <a:pt x="0" y="6272"/>
                    <a:pt x="0" y="6382"/>
                  </a:cubicBezTo>
                  <a:cubicBezTo>
                    <a:pt x="0" y="6499"/>
                    <a:pt x="46" y="6602"/>
                    <a:pt x="115" y="6686"/>
                  </a:cubicBezTo>
                  <a:lnTo>
                    <a:pt x="109" y="6690"/>
                  </a:lnTo>
                  <a:lnTo>
                    <a:pt x="10418" y="21418"/>
                  </a:lnTo>
                  <a:lnTo>
                    <a:pt x="10424" y="21413"/>
                  </a:lnTo>
                  <a:cubicBezTo>
                    <a:pt x="10514" y="21525"/>
                    <a:pt x="10646" y="21600"/>
                    <a:pt x="10800" y="21600"/>
                  </a:cubicBezTo>
                  <a:cubicBezTo>
                    <a:pt x="10954" y="21600"/>
                    <a:pt x="11086" y="21525"/>
                    <a:pt x="11176" y="21413"/>
                  </a:cubicBezTo>
                  <a:lnTo>
                    <a:pt x="11182" y="21418"/>
                  </a:lnTo>
                  <a:lnTo>
                    <a:pt x="21491" y="6690"/>
                  </a:lnTo>
                  <a:lnTo>
                    <a:pt x="21485" y="6686"/>
                  </a:lnTo>
                  <a:cubicBezTo>
                    <a:pt x="21553" y="6602"/>
                    <a:pt x="21600" y="6499"/>
                    <a:pt x="21600" y="6382"/>
                  </a:cubicBezTo>
                </a:path>
              </a:pathLst>
            </a:custGeom>
            <a:solidFill>
              <a:srgbClr val="53585F"/>
            </a:solidFill>
            <a:ln>
              <a:noFill/>
            </a:ln>
          </p:spPr>
          <p:txBody>
            <a:bodyPr spcFirstLastPara="1" wrap="square" lIns="38067" tIns="38067" rIns="38067" bIns="38067" anchor="ctr" anchorCtr="0">
              <a:noAutofit/>
            </a:bodyPr>
            <a:lstStyle/>
            <a:p>
              <a:endParaRPr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4617940" y="4760635"/>
              <a:ext cx="264782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Encoder</a:t>
              </a:r>
              <a:endParaRPr sz="1467" dirty="0"/>
            </a:p>
            <a:p>
              <a:pPr algn="ctr"/>
              <a:r>
                <a:rPr lang="en" sz="1467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(from list of vectors to vector)</a:t>
              </a:r>
              <a:endParaRPr sz="1467" dirty="0"/>
            </a:p>
            <a:p>
              <a:pPr algn="ctr"/>
              <a:r>
                <a:rPr lang="en" sz="16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Embedding Layer</a:t>
              </a:r>
              <a:endParaRPr sz="1467" dirty="0"/>
            </a:p>
            <a:p>
              <a:pPr algn="ctr"/>
              <a:r>
                <a:rPr lang="en" sz="1467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(word2vec)</a:t>
              </a:r>
              <a:endParaRPr sz="1467" dirty="0"/>
            </a:p>
          </p:txBody>
        </p:sp>
      </p:grpSp>
      <p:cxnSp>
        <p:nvCxnSpPr>
          <p:cNvPr id="180" name="Google Shape;180;p28"/>
          <p:cNvCxnSpPr>
            <a:stCxn id="169" idx="6"/>
            <a:endCxn id="177" idx="2"/>
          </p:cNvCxnSpPr>
          <p:nvPr/>
        </p:nvCxnSpPr>
        <p:spPr>
          <a:xfrm>
            <a:off x="3570127" y="5215297"/>
            <a:ext cx="1614800" cy="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81" name="Google Shape;181;p28"/>
          <p:cNvGrpSpPr/>
          <p:nvPr/>
        </p:nvGrpSpPr>
        <p:grpSpPr>
          <a:xfrm>
            <a:off x="5186974" y="473198"/>
            <a:ext cx="2808300" cy="2810100"/>
            <a:chOff x="4894873" y="473198"/>
            <a:chExt cx="2808300" cy="2810100"/>
          </a:xfrm>
        </p:grpSpPr>
        <p:sp>
          <p:nvSpPr>
            <p:cNvPr id="182" name="Google Shape;182;p28"/>
            <p:cNvSpPr/>
            <p:nvPr/>
          </p:nvSpPr>
          <p:spPr>
            <a:xfrm>
              <a:off x="4894873" y="473198"/>
              <a:ext cx="2808300" cy="2810100"/>
            </a:xfrm>
            <a:prstGeom prst="ellipse">
              <a:avLst/>
            </a:prstGeom>
            <a:solidFill>
              <a:srgbClr val="F8A185">
                <a:alpha val="800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6018977" y="1179040"/>
              <a:ext cx="625860" cy="51208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636" y="20400"/>
                  </a:moveTo>
                  <a:lnTo>
                    <a:pt x="1964" y="20400"/>
                  </a:lnTo>
                  <a:cubicBezTo>
                    <a:pt x="1422" y="20400"/>
                    <a:pt x="982" y="19862"/>
                    <a:pt x="982" y="19200"/>
                  </a:cubicBezTo>
                  <a:cubicBezTo>
                    <a:pt x="982" y="18538"/>
                    <a:pt x="1422" y="18000"/>
                    <a:pt x="1964" y="18000"/>
                  </a:cubicBezTo>
                  <a:lnTo>
                    <a:pt x="19636" y="18000"/>
                  </a:lnTo>
                  <a:cubicBezTo>
                    <a:pt x="20178" y="18000"/>
                    <a:pt x="20618" y="18538"/>
                    <a:pt x="20618" y="19200"/>
                  </a:cubicBezTo>
                  <a:cubicBezTo>
                    <a:pt x="20618" y="19862"/>
                    <a:pt x="20178" y="20400"/>
                    <a:pt x="19636" y="20400"/>
                  </a:cubicBezTo>
                  <a:moveTo>
                    <a:pt x="19636" y="16800"/>
                  </a:moveTo>
                  <a:lnTo>
                    <a:pt x="1964" y="16800"/>
                  </a:lnTo>
                  <a:cubicBezTo>
                    <a:pt x="879" y="16800"/>
                    <a:pt x="0" y="17874"/>
                    <a:pt x="0" y="19200"/>
                  </a:cubicBezTo>
                  <a:cubicBezTo>
                    <a:pt x="0" y="20526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526"/>
                    <a:pt x="21600" y="19200"/>
                  </a:cubicBezTo>
                  <a:cubicBezTo>
                    <a:pt x="21600" y="17874"/>
                    <a:pt x="20721" y="16800"/>
                    <a:pt x="19636" y="16800"/>
                  </a:cubicBezTo>
                  <a:moveTo>
                    <a:pt x="1964" y="1200"/>
                  </a:moveTo>
                  <a:lnTo>
                    <a:pt x="19636" y="1200"/>
                  </a:lnTo>
                  <a:cubicBezTo>
                    <a:pt x="20178" y="1200"/>
                    <a:pt x="20618" y="1737"/>
                    <a:pt x="20618" y="2399"/>
                  </a:cubicBezTo>
                  <a:cubicBezTo>
                    <a:pt x="20618" y="3063"/>
                    <a:pt x="20178" y="3599"/>
                    <a:pt x="19636" y="3599"/>
                  </a:cubicBezTo>
                  <a:lnTo>
                    <a:pt x="1964" y="3599"/>
                  </a:lnTo>
                  <a:cubicBezTo>
                    <a:pt x="1422" y="3599"/>
                    <a:pt x="982" y="3063"/>
                    <a:pt x="982" y="2399"/>
                  </a:cubicBezTo>
                  <a:cubicBezTo>
                    <a:pt x="982" y="1737"/>
                    <a:pt x="1422" y="1200"/>
                    <a:pt x="1964" y="1200"/>
                  </a:cubicBezTo>
                  <a:moveTo>
                    <a:pt x="1964" y="4799"/>
                  </a:moveTo>
                  <a:lnTo>
                    <a:pt x="19636" y="4799"/>
                  </a:lnTo>
                  <a:cubicBezTo>
                    <a:pt x="20721" y="4799"/>
                    <a:pt x="21600" y="3725"/>
                    <a:pt x="21600" y="2399"/>
                  </a:cubicBezTo>
                  <a:cubicBezTo>
                    <a:pt x="21600" y="1074"/>
                    <a:pt x="20721" y="0"/>
                    <a:pt x="19636" y="0"/>
                  </a:cubicBezTo>
                  <a:lnTo>
                    <a:pt x="1964" y="0"/>
                  </a:lnTo>
                  <a:cubicBezTo>
                    <a:pt x="879" y="0"/>
                    <a:pt x="0" y="1074"/>
                    <a:pt x="0" y="2399"/>
                  </a:cubicBezTo>
                  <a:cubicBezTo>
                    <a:pt x="0" y="3725"/>
                    <a:pt x="879" y="4799"/>
                    <a:pt x="1964" y="4799"/>
                  </a:cubicBezTo>
                  <a:moveTo>
                    <a:pt x="19636" y="12000"/>
                  </a:moveTo>
                  <a:lnTo>
                    <a:pt x="1964" y="12000"/>
                  </a:lnTo>
                  <a:cubicBezTo>
                    <a:pt x="1422" y="12000"/>
                    <a:pt x="982" y="11463"/>
                    <a:pt x="982" y="10800"/>
                  </a:cubicBezTo>
                  <a:cubicBezTo>
                    <a:pt x="982" y="10137"/>
                    <a:pt x="1422" y="9600"/>
                    <a:pt x="1964" y="9600"/>
                  </a:cubicBezTo>
                  <a:lnTo>
                    <a:pt x="19636" y="9600"/>
                  </a:lnTo>
                  <a:cubicBezTo>
                    <a:pt x="20178" y="9600"/>
                    <a:pt x="20618" y="10137"/>
                    <a:pt x="20618" y="10800"/>
                  </a:cubicBezTo>
                  <a:cubicBezTo>
                    <a:pt x="20618" y="11463"/>
                    <a:pt x="20178" y="12000"/>
                    <a:pt x="19636" y="12000"/>
                  </a:cubicBezTo>
                  <a:moveTo>
                    <a:pt x="19636" y="8400"/>
                  </a:moveTo>
                  <a:lnTo>
                    <a:pt x="1964" y="8400"/>
                  </a:lnTo>
                  <a:cubicBezTo>
                    <a:pt x="879" y="8400"/>
                    <a:pt x="0" y="9474"/>
                    <a:pt x="0" y="10800"/>
                  </a:cubicBezTo>
                  <a:cubicBezTo>
                    <a:pt x="0" y="12125"/>
                    <a:pt x="879" y="13200"/>
                    <a:pt x="1964" y="13200"/>
                  </a:cubicBezTo>
                  <a:lnTo>
                    <a:pt x="19636" y="13200"/>
                  </a:lnTo>
                  <a:cubicBezTo>
                    <a:pt x="20721" y="13200"/>
                    <a:pt x="21600" y="12125"/>
                    <a:pt x="21600" y="10800"/>
                  </a:cubicBezTo>
                  <a:cubicBezTo>
                    <a:pt x="21600" y="9474"/>
                    <a:pt x="20721" y="8400"/>
                    <a:pt x="19636" y="8400"/>
                  </a:cubicBezTo>
                </a:path>
              </a:pathLst>
            </a:custGeom>
            <a:solidFill>
              <a:srgbClr val="53585F"/>
            </a:solidFill>
            <a:ln>
              <a:noFill/>
            </a:ln>
          </p:spPr>
          <p:txBody>
            <a:bodyPr spcFirstLastPara="1" wrap="square" lIns="38067" tIns="38067" rIns="38067" bIns="38067" anchor="ctr" anchorCtr="0">
              <a:noAutofit/>
            </a:bodyPr>
            <a:lstStyle/>
            <a:p>
              <a:endParaRPr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5151944" y="1869500"/>
              <a:ext cx="2292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/>
              <a:r>
                <a:rPr lang="en" sz="1867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Average Pooling Layer</a:t>
              </a:r>
              <a:endParaRPr sz="1467"/>
            </a:p>
            <a:p>
              <a:pPr algn="ctr"/>
              <a:r>
                <a:rPr lang="en" sz="1867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Sigmoid Output Layer</a:t>
              </a:r>
              <a:endParaRPr sz="1467"/>
            </a:p>
          </p:txBody>
        </p:sp>
      </p:grpSp>
      <p:cxnSp>
        <p:nvCxnSpPr>
          <p:cNvPr id="185" name="Google Shape;185;p28"/>
          <p:cNvCxnSpPr>
            <a:stCxn id="173" idx="4"/>
            <a:endCxn id="169" idx="0"/>
          </p:cNvCxnSpPr>
          <p:nvPr/>
        </p:nvCxnSpPr>
        <p:spPr>
          <a:xfrm>
            <a:off x="2162895" y="3283299"/>
            <a:ext cx="2000" cy="52800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6" name="Google Shape;186;p28"/>
          <p:cNvCxnSpPr>
            <a:stCxn id="177" idx="0"/>
            <a:endCxn id="182" idx="4"/>
          </p:cNvCxnSpPr>
          <p:nvPr/>
        </p:nvCxnSpPr>
        <p:spPr>
          <a:xfrm rot="10800000" flipH="1">
            <a:off x="6590061" y="3283147"/>
            <a:ext cx="1200" cy="52800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7" name="Google Shape;187;p28"/>
          <p:cNvSpPr/>
          <p:nvPr/>
        </p:nvSpPr>
        <p:spPr>
          <a:xfrm>
            <a:off x="3231552" y="5332495"/>
            <a:ext cx="22920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6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Two layer of LSTM</a:t>
            </a:r>
            <a:endParaRPr sz="1467"/>
          </a:p>
          <a:p>
            <a:pPr algn="ctr"/>
            <a:r>
              <a:rPr lang="en" sz="16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(pretrained LM)</a:t>
            </a:r>
            <a:endParaRPr sz="1467"/>
          </a:p>
        </p:txBody>
      </p:sp>
    </p:spTree>
    <p:extLst>
      <p:ext uri="{BB962C8B-B14F-4D97-AF65-F5344CB8AC3E}">
        <p14:creationId xmlns:p14="http://schemas.microsoft.com/office/powerpoint/2010/main" val="226168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 rot="10800000" flipH="1">
            <a:off x="-3097" y="5503937"/>
            <a:ext cx="12192000" cy="2278800"/>
          </a:xfrm>
          <a:prstGeom prst="rect">
            <a:avLst/>
          </a:prstGeom>
          <a:solidFill>
            <a:srgbClr val="F7E180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9"/>
          <p:cNvSpPr/>
          <p:nvPr/>
        </p:nvSpPr>
        <p:spPr>
          <a:xfrm rot="5400000" flipH="1">
            <a:off x="7053631" y="4958124"/>
            <a:ext cx="563563" cy="1651000"/>
          </a:xfrm>
          <a:custGeom>
            <a:avLst/>
            <a:gdLst/>
            <a:ahLst/>
            <a:cxnLst/>
            <a:rect l="l" t="t" r="r" b="b"/>
            <a:pathLst>
              <a:path w="663" h="1524" extrusionOk="0">
                <a:moveTo>
                  <a:pt x="663" y="1524"/>
                </a:moveTo>
                <a:lnTo>
                  <a:pt x="0" y="1142"/>
                </a:lnTo>
                <a:lnTo>
                  <a:pt x="0" y="382"/>
                </a:lnTo>
                <a:lnTo>
                  <a:pt x="663" y="0"/>
                </a:lnTo>
                <a:lnTo>
                  <a:pt x="663" y="1524"/>
                </a:lnTo>
                <a:close/>
              </a:path>
            </a:pathLst>
          </a:custGeom>
          <a:solidFill>
            <a:srgbClr val="1274BB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9"/>
          <p:cNvSpPr/>
          <p:nvPr/>
        </p:nvSpPr>
        <p:spPr>
          <a:xfrm rot="5400000" flipH="1">
            <a:off x="4371549" y="4957330"/>
            <a:ext cx="563563" cy="1652591"/>
          </a:xfrm>
          <a:custGeom>
            <a:avLst/>
            <a:gdLst/>
            <a:ahLst/>
            <a:cxnLst/>
            <a:rect l="l" t="t" r="r" b="b"/>
            <a:pathLst>
              <a:path w="663" h="1524" extrusionOk="0">
                <a:moveTo>
                  <a:pt x="663" y="1524"/>
                </a:moveTo>
                <a:lnTo>
                  <a:pt x="0" y="1142"/>
                </a:lnTo>
                <a:lnTo>
                  <a:pt x="0" y="382"/>
                </a:lnTo>
                <a:lnTo>
                  <a:pt x="663" y="0"/>
                </a:lnTo>
                <a:lnTo>
                  <a:pt x="663" y="1524"/>
                </a:lnTo>
                <a:close/>
              </a:path>
            </a:pathLst>
          </a:custGeom>
          <a:solidFill>
            <a:srgbClr val="1274BB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4350913" y="5520892"/>
            <a:ext cx="602000" cy="5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02</a:t>
            </a:r>
            <a:endParaRPr sz="1467"/>
          </a:p>
        </p:txBody>
      </p:sp>
      <p:sp>
        <p:nvSpPr>
          <p:cNvPr id="196" name="Google Shape;196;p29"/>
          <p:cNvSpPr txBox="1"/>
          <p:nvPr/>
        </p:nvSpPr>
        <p:spPr>
          <a:xfrm>
            <a:off x="7013151" y="5520892"/>
            <a:ext cx="602000" cy="5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04</a:t>
            </a:r>
            <a:endParaRPr sz="1467"/>
          </a:p>
        </p:txBody>
      </p:sp>
      <p:sp>
        <p:nvSpPr>
          <p:cNvPr id="197" name="Google Shape;197;p29"/>
          <p:cNvSpPr/>
          <p:nvPr/>
        </p:nvSpPr>
        <p:spPr>
          <a:xfrm rot="5400000">
            <a:off x="3019792" y="4394562"/>
            <a:ext cx="561976" cy="1652591"/>
          </a:xfrm>
          <a:custGeom>
            <a:avLst/>
            <a:gdLst/>
            <a:ahLst/>
            <a:cxnLst/>
            <a:rect l="l" t="t" r="r" b="b"/>
            <a:pathLst>
              <a:path w="663" h="1524" extrusionOk="0">
                <a:moveTo>
                  <a:pt x="663" y="1524"/>
                </a:moveTo>
                <a:lnTo>
                  <a:pt x="0" y="1142"/>
                </a:lnTo>
                <a:lnTo>
                  <a:pt x="0" y="382"/>
                </a:lnTo>
                <a:lnTo>
                  <a:pt x="663" y="0"/>
                </a:lnTo>
                <a:lnTo>
                  <a:pt x="663" y="1524"/>
                </a:lnTo>
                <a:close/>
              </a:path>
            </a:pathLst>
          </a:custGeom>
          <a:solidFill>
            <a:srgbClr val="00BCD2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9"/>
          <p:cNvSpPr/>
          <p:nvPr/>
        </p:nvSpPr>
        <p:spPr>
          <a:xfrm rot="5400000">
            <a:off x="5701875" y="4395356"/>
            <a:ext cx="561976" cy="1651000"/>
          </a:xfrm>
          <a:custGeom>
            <a:avLst/>
            <a:gdLst/>
            <a:ahLst/>
            <a:cxnLst/>
            <a:rect l="l" t="t" r="r" b="b"/>
            <a:pathLst>
              <a:path w="663" h="1524" extrusionOk="0">
                <a:moveTo>
                  <a:pt x="663" y="1524"/>
                </a:moveTo>
                <a:lnTo>
                  <a:pt x="0" y="1142"/>
                </a:lnTo>
                <a:lnTo>
                  <a:pt x="0" y="382"/>
                </a:lnTo>
                <a:lnTo>
                  <a:pt x="663" y="0"/>
                </a:lnTo>
                <a:lnTo>
                  <a:pt x="663" y="1524"/>
                </a:lnTo>
                <a:close/>
              </a:path>
            </a:pathLst>
          </a:custGeom>
          <a:solidFill>
            <a:srgbClr val="00BCD2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9"/>
          <p:cNvSpPr/>
          <p:nvPr/>
        </p:nvSpPr>
        <p:spPr>
          <a:xfrm rot="5400000">
            <a:off x="8383955" y="4394561"/>
            <a:ext cx="561976" cy="1652591"/>
          </a:xfrm>
          <a:custGeom>
            <a:avLst/>
            <a:gdLst/>
            <a:ahLst/>
            <a:cxnLst/>
            <a:rect l="l" t="t" r="r" b="b"/>
            <a:pathLst>
              <a:path w="663" h="1524" extrusionOk="0">
                <a:moveTo>
                  <a:pt x="663" y="1524"/>
                </a:moveTo>
                <a:lnTo>
                  <a:pt x="0" y="1142"/>
                </a:lnTo>
                <a:lnTo>
                  <a:pt x="0" y="382"/>
                </a:lnTo>
                <a:lnTo>
                  <a:pt x="663" y="0"/>
                </a:lnTo>
                <a:lnTo>
                  <a:pt x="663" y="1524"/>
                </a:lnTo>
                <a:close/>
              </a:path>
            </a:pathLst>
          </a:custGeom>
          <a:solidFill>
            <a:srgbClr val="00BCD2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1954583" y="4610559"/>
            <a:ext cx="2681600" cy="3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33" tIns="45700" rIns="243833" bIns="60967" anchor="t" anchorCtr="0">
            <a:noAutofit/>
          </a:bodyPr>
          <a:lstStyle/>
          <a:p>
            <a:pPr algn="ctr">
              <a:lnSpc>
                <a:spcPct val="89000"/>
              </a:lnSpc>
              <a:buClr>
                <a:schemeClr val="dk1"/>
              </a:buClr>
            </a:pPr>
            <a:r>
              <a:rPr lang="en" sz="160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Questions (Corpus)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89000"/>
              </a:lnSpc>
            </a:pPr>
            <a:endParaRPr sz="1600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3312700" y="6177865"/>
            <a:ext cx="2679600" cy="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33" tIns="45700" rIns="243833" bIns="60967" anchor="t" anchorCtr="0">
            <a:noAutofit/>
          </a:bodyPr>
          <a:lstStyle/>
          <a:p>
            <a:pPr algn="ctr">
              <a:lnSpc>
                <a:spcPct val="89000"/>
              </a:lnSpc>
            </a:pPr>
            <a:r>
              <a:rPr lang="en" sz="160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Pretrain (Glove/BERT) and fine-tuning</a:t>
            </a:r>
            <a:endParaRPr sz="1600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7329543" y="4574141"/>
            <a:ext cx="2679600" cy="3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33" tIns="45700" rIns="243833" bIns="60967" anchor="t" anchorCtr="0">
            <a:noAutofit/>
          </a:bodyPr>
          <a:lstStyle/>
          <a:p>
            <a:pPr algn="ctr"/>
            <a:r>
              <a:rPr lang="en-US" sz="1600" dirty="0"/>
              <a:t>Output (0/1)</a:t>
            </a:r>
          </a:p>
        </p:txBody>
      </p:sp>
      <p:sp>
        <p:nvSpPr>
          <p:cNvPr id="203" name="Google Shape;203;p29"/>
          <p:cNvSpPr txBox="1"/>
          <p:nvPr/>
        </p:nvSpPr>
        <p:spPr>
          <a:xfrm>
            <a:off x="3001539" y="4944631"/>
            <a:ext cx="600000" cy="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01</a:t>
            </a:r>
            <a:endParaRPr sz="1467"/>
          </a:p>
        </p:txBody>
      </p:sp>
      <p:sp>
        <p:nvSpPr>
          <p:cNvPr id="204" name="Google Shape;204;p29"/>
          <p:cNvSpPr txBox="1"/>
          <p:nvPr/>
        </p:nvSpPr>
        <p:spPr>
          <a:xfrm>
            <a:off x="5717751" y="4944631"/>
            <a:ext cx="602000" cy="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03</a:t>
            </a:r>
            <a:endParaRPr sz="1467"/>
          </a:p>
        </p:txBody>
      </p:sp>
      <p:sp>
        <p:nvSpPr>
          <p:cNvPr id="205" name="Google Shape;205;p29"/>
          <p:cNvSpPr txBox="1"/>
          <p:nvPr/>
        </p:nvSpPr>
        <p:spPr>
          <a:xfrm>
            <a:off x="8379988" y="4944631"/>
            <a:ext cx="602000" cy="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05</a:t>
            </a:r>
            <a:endParaRPr sz="1467"/>
          </a:p>
        </p:txBody>
      </p:sp>
      <p:sp>
        <p:nvSpPr>
          <p:cNvPr id="206" name="Google Shape;206;p29"/>
          <p:cNvSpPr txBox="1"/>
          <p:nvPr/>
        </p:nvSpPr>
        <p:spPr>
          <a:xfrm>
            <a:off x="800255" y="577561"/>
            <a:ext cx="10363200" cy="388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improvements for baseline</a:t>
            </a:r>
            <a:endParaRPr sz="2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338658">
              <a:lnSpc>
                <a:spcPct val="115000"/>
              </a:lnSpc>
              <a:buClr>
                <a:schemeClr val="dk1"/>
              </a:buClr>
              <a:buSzPts val="1400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language model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377" lvl="1" indent="-313259">
              <a:lnSpc>
                <a:spcPct val="115000"/>
              </a:lnSpc>
              <a:buClr>
                <a:schemeClr val="dk1"/>
              </a:buClr>
              <a:buSzPts val="1100"/>
              <a:buFont typeface="Calibri"/>
              <a:buChar char="○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on new corpus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377" lvl="1" indent="-313259">
              <a:lnSpc>
                <a:spcPct val="115000"/>
              </a:lnSpc>
              <a:buClr>
                <a:schemeClr val="dk1"/>
              </a:buClr>
              <a:buSzPts val="1100"/>
              <a:buFont typeface="Calibri"/>
              <a:buChar char="○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Glove fine-tuning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377" lvl="1" indent="-313259">
              <a:lnSpc>
                <a:spcPct val="115000"/>
              </a:lnSpc>
              <a:buClr>
                <a:schemeClr val="dk1"/>
              </a:buClr>
              <a:buSzPts val="1100"/>
              <a:buFont typeface="Calibri"/>
              <a:buChar char="○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 fine-tuning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338658">
              <a:lnSpc>
                <a:spcPct val="115000"/>
              </a:lnSpc>
              <a:buClr>
                <a:schemeClr val="dk1"/>
              </a:buClr>
              <a:buSzPts val="1400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network model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377" lvl="1" indent="-313259">
              <a:lnSpc>
                <a:spcPct val="115000"/>
              </a:lnSpc>
              <a:buClr>
                <a:schemeClr val="dk1"/>
              </a:buClr>
              <a:buSzPts val="1100"/>
              <a:buFont typeface="Calibri"/>
              <a:buChar char="○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Gated recurrent unit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377" lvl="1" indent="-313259">
              <a:lnSpc>
                <a:spcPct val="115000"/>
              </a:lnSpc>
              <a:buClr>
                <a:schemeClr val="dk1"/>
              </a:buClr>
              <a:buSzPts val="1100"/>
              <a:buFont typeface="Calibri"/>
              <a:buChar char="○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 mechanism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313259">
              <a:lnSpc>
                <a:spcPct val="115000"/>
              </a:lnSpc>
              <a:buClr>
                <a:schemeClr val="dk1"/>
              </a:buClr>
              <a:buSzPts val="1100"/>
              <a:buFont typeface="Calibri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output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377" lvl="1" indent="-313259">
              <a:lnSpc>
                <a:spcPct val="115000"/>
              </a:lnSpc>
              <a:buClr>
                <a:schemeClr val="dk1"/>
              </a:buClr>
              <a:buSzPts val="1100"/>
              <a:buFont typeface="Calibri"/>
              <a:buChar char="○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</a:t>
            </a:r>
            <a:endParaRPr sz="20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4643067" y="4594200"/>
            <a:ext cx="2679600" cy="3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33" tIns="45700" rIns="243833" bIns="60967" anchor="t" anchorCtr="0">
            <a:noAutofit/>
          </a:bodyPr>
          <a:lstStyle/>
          <a:p>
            <a:pPr algn="ctr">
              <a:lnSpc>
                <a:spcPct val="89000"/>
              </a:lnSpc>
            </a:pPr>
            <a:r>
              <a:rPr lang="en" sz="1600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Encoder</a:t>
            </a:r>
            <a:endParaRPr sz="1600" dirty="0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5974933" y="6171767"/>
            <a:ext cx="2679600" cy="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33" tIns="45700" rIns="243833" bIns="60967" anchor="t" anchorCtr="0">
            <a:noAutofit/>
          </a:bodyPr>
          <a:lstStyle/>
          <a:p>
            <a:pPr algn="ctr">
              <a:lnSpc>
                <a:spcPct val="89000"/>
              </a:lnSpc>
              <a:buClr>
                <a:schemeClr val="dk1"/>
              </a:buClr>
            </a:pPr>
            <a:r>
              <a:rPr lang="en" sz="1467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Neural network</a:t>
            </a:r>
          </a:p>
          <a:p>
            <a:pPr algn="ctr">
              <a:lnSpc>
                <a:spcPct val="89000"/>
              </a:lnSpc>
              <a:buClr>
                <a:schemeClr val="dk1"/>
              </a:buClr>
            </a:pPr>
            <a:r>
              <a:rPr lang="en" sz="1467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(GRU, attention)</a:t>
            </a:r>
            <a:endParaRPr sz="1467" dirty="0">
              <a:solidFill>
                <a:schemeClr val="dk1"/>
              </a:solidFill>
            </a:endParaRPr>
          </a:p>
          <a:p>
            <a:pPr algn="ctr">
              <a:lnSpc>
                <a:spcPct val="89000"/>
              </a:lnSpc>
            </a:pPr>
            <a:endParaRPr sz="1600" dirty="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6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96</Words>
  <Application>Microsoft Macintosh PowerPoint</Application>
  <PresentationFormat>Widescreen</PresentationFormat>
  <Paragraphs>36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Liang</dc:creator>
  <cp:lastModifiedBy>Huang Liang</cp:lastModifiedBy>
  <cp:revision>21</cp:revision>
  <dcterms:created xsi:type="dcterms:W3CDTF">2019-03-03T00:35:57Z</dcterms:created>
  <dcterms:modified xsi:type="dcterms:W3CDTF">2019-03-05T02:34:16Z</dcterms:modified>
</cp:coreProperties>
</file>